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7" r:id="rId2"/>
    <p:sldId id="270" r:id="rId3"/>
    <p:sldId id="279" r:id="rId4"/>
    <p:sldId id="271" r:id="rId5"/>
    <p:sldId id="274" r:id="rId6"/>
    <p:sldId id="275" r:id="rId7"/>
    <p:sldId id="297" r:id="rId8"/>
    <p:sldId id="283" r:id="rId9"/>
    <p:sldId id="285" r:id="rId10"/>
    <p:sldId id="298" r:id="rId11"/>
    <p:sldId id="302" r:id="rId12"/>
    <p:sldId id="257" r:id="rId13"/>
    <p:sldId id="1085" r:id="rId14"/>
    <p:sldId id="1086" r:id="rId15"/>
    <p:sldId id="1087" r:id="rId16"/>
    <p:sldId id="1088" r:id="rId17"/>
    <p:sldId id="272" r:id="rId18"/>
    <p:sldId id="1078" r:id="rId19"/>
    <p:sldId id="281" r:id="rId20"/>
    <p:sldId id="284" r:id="rId21"/>
    <p:sldId id="288" r:id="rId22"/>
    <p:sldId id="294" r:id="rId23"/>
    <p:sldId id="293" r:id="rId24"/>
    <p:sldId id="295" r:id="rId25"/>
    <p:sldId id="282" r:id="rId26"/>
    <p:sldId id="287" r:id="rId27"/>
    <p:sldId id="296" r:id="rId28"/>
    <p:sldId id="262" r:id="rId29"/>
    <p:sldId id="264" r:id="rId30"/>
    <p:sldId id="290" r:id="rId31"/>
    <p:sldId id="29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DA6"/>
    <a:srgbClr val="DCE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9"/>
    <p:restoredTop sz="94631"/>
  </p:normalViewPr>
  <p:slideViewPr>
    <p:cSldViewPr snapToGrid="0" snapToObjects="1">
      <p:cViewPr varScale="1">
        <p:scale>
          <a:sx n="97" d="100"/>
          <a:sy n="97" d="100"/>
        </p:scale>
        <p:origin x="115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B3B07-9970-D849-8D0B-E20DF7894B91}" type="datetimeFigureOut">
              <a:rPr lang="en-US" smtClean="0"/>
              <a:t>10/10/19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303B8-76AE-3746-818A-71BA48421667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5F7F-A213-344A-B25D-F1F2BE41EC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65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Graph of several atmospheres and a </a:t>
            </a:r>
            <a:r>
              <a:rPr lang="en-US" err="1"/>
              <a:t>ariel</a:t>
            </a:r>
            <a:r>
              <a:rPr lang="en-US"/>
              <a:t> graphs: show diversity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5F7F-A213-344A-B25D-F1F2BE41EC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14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</a:t>
            </a:r>
            <a:r>
              <a:rPr lang="en-US" baseline="0"/>
              <a:t> few words to explain the figure -&gt; mean </a:t>
            </a:r>
            <a:r>
              <a:rPr lang="en-US" baseline="0" err="1"/>
              <a:t>moleuclar</a:t>
            </a:r>
            <a:r>
              <a:rPr lang="en-US" baseline="0"/>
              <a:t> weight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5F7F-A213-344A-B25D-F1F2BE41EC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08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correlation VIS-IR star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5F7F-A213-344A-B25D-F1F2BE41ECA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36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T distribution, check</a:t>
            </a:r>
            <a:r>
              <a:rPr lang="en-US" baseline="0"/>
              <a:t> </a:t>
            </a:r>
            <a:r>
              <a:rPr lang="en-US" baseline="0" err="1"/>
              <a:t>behaviour</a:t>
            </a:r>
            <a:r>
              <a:rPr lang="en-US" baseline="0"/>
              <a:t> for phase curve. NEED MORE OF AN EXPLAINATION OF THE OBSERVATION TECHNIQUE HERE…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5F7F-A213-344A-B25D-F1F2BE41ECA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2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Add molecules in the atmosphere, add temperature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5F7F-A213-344A-B25D-F1F2BE41EC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8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molecules in the atmosphere, add temperature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5F7F-A213-344A-B25D-F1F2BE41EC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71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</a:t>
            </a:r>
            <a:r>
              <a:rPr lang="en-US" err="1"/>
              <a:t>lightcurves</a:t>
            </a:r>
            <a:r>
              <a:rPr lang="en-US"/>
              <a:t> at different wavelengths. THIS SHOULD BE EARLIER?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5F7F-A213-344A-B25D-F1F2BE41EC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7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Kepler -&gt; knowledge of diversity through </a:t>
            </a:r>
            <a:r>
              <a:rPr lang="en-US" err="1"/>
              <a:t>kepler</a:t>
            </a:r>
            <a:r>
              <a:rPr lang="en-US"/>
              <a:t>, and now explore this diversity for chemistry. NOTE</a:t>
            </a:r>
            <a:r>
              <a:rPr lang="en-US" baseline="0"/>
              <a:t> THE CONTRIBUTION OF THE GROUND BASED SURVEYS AS WELL.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5F7F-A213-344A-B25D-F1F2BE41EC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17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193E3-1509-234F-884D-43C3E091037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70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Science requirements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5F7F-A213-344A-B25D-F1F2BE41EC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1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Color code (emphasize 40%), TESS + Plato covering poles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5F7F-A213-344A-B25D-F1F2BE41EC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7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Graph of several atmospheres and a </a:t>
            </a:r>
            <a:r>
              <a:rPr lang="en-US" err="1"/>
              <a:t>ariel</a:t>
            </a:r>
            <a:r>
              <a:rPr lang="en-US"/>
              <a:t> graphs: show diversity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5F7F-A213-344A-B25D-F1F2BE41EC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4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4CB4-A391-E241-AAD8-91595CF4BD11}" type="datetimeFigureOut">
              <a:rPr lang="en-US" smtClean="0"/>
              <a:t>10/10/19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7C5A-DAEE-9445-9513-08225386EA3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4CB4-A391-E241-AAD8-91595CF4BD11}" type="datetimeFigureOut">
              <a:rPr lang="en-US" smtClean="0"/>
              <a:t>10/10/19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7C5A-DAEE-9445-9513-08225386EA3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4CB4-A391-E241-AAD8-91595CF4BD11}" type="datetimeFigureOut">
              <a:rPr lang="en-US" smtClean="0"/>
              <a:t>10/10/19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7C5A-DAEE-9445-9513-08225386EA3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4CB4-A391-E241-AAD8-91595CF4BD11}" type="datetimeFigureOut">
              <a:rPr lang="en-US" smtClean="0"/>
              <a:t>10/10/19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7C5A-DAEE-9445-9513-08225386EA3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4CB4-A391-E241-AAD8-91595CF4BD11}" type="datetimeFigureOut">
              <a:rPr lang="en-US" smtClean="0"/>
              <a:t>10/10/19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7C5A-DAEE-9445-9513-08225386EA3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4CB4-A391-E241-AAD8-91595CF4BD11}" type="datetimeFigureOut">
              <a:rPr lang="en-US" smtClean="0"/>
              <a:t>10/10/19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7C5A-DAEE-9445-9513-08225386EA3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4CB4-A391-E241-AAD8-91595CF4BD11}" type="datetimeFigureOut">
              <a:rPr lang="en-US" smtClean="0"/>
              <a:t>10/10/19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7C5A-DAEE-9445-9513-08225386EA3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4CB4-A391-E241-AAD8-91595CF4BD11}" type="datetimeFigureOut">
              <a:rPr lang="en-US" smtClean="0"/>
              <a:t>10/10/19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7C5A-DAEE-9445-9513-08225386EA3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4CB4-A391-E241-AAD8-91595CF4BD11}" type="datetimeFigureOut">
              <a:rPr lang="en-US" smtClean="0"/>
              <a:t>10/10/19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7C5A-DAEE-9445-9513-08225386EA3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4CB4-A391-E241-AAD8-91595CF4BD11}" type="datetimeFigureOut">
              <a:rPr lang="en-US" smtClean="0"/>
              <a:t>10/10/19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7C5A-DAEE-9445-9513-08225386EA3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4CB4-A391-E241-AAD8-91595CF4BD11}" type="datetimeFigureOut">
              <a:rPr lang="en-US" smtClean="0"/>
              <a:t>10/10/19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7C5A-DAEE-9445-9513-08225386EA3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C4CB4-A391-E241-AAD8-91595CF4BD11}" type="datetimeFigureOut">
              <a:rPr lang="en-US" smtClean="0"/>
              <a:t>10/10/19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7C5A-DAEE-9445-9513-08225386EA3E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13" Type="http://schemas.openxmlformats.org/officeDocument/2006/relationships/image" Target="../media/image41.tiff"/><Relationship Id="rId18" Type="http://schemas.openxmlformats.org/officeDocument/2006/relationships/image" Target="../media/image46.tiff"/><Relationship Id="rId3" Type="http://schemas.openxmlformats.org/officeDocument/2006/relationships/image" Target="../media/image32.png"/><Relationship Id="rId7" Type="http://schemas.openxmlformats.org/officeDocument/2006/relationships/image" Target="../media/image35.tiff"/><Relationship Id="rId12" Type="http://schemas.openxmlformats.org/officeDocument/2006/relationships/image" Target="../media/image40.tiff"/><Relationship Id="rId17" Type="http://schemas.openxmlformats.org/officeDocument/2006/relationships/image" Target="../media/image45.tif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11" Type="http://schemas.openxmlformats.org/officeDocument/2006/relationships/image" Target="../media/image39.tiff"/><Relationship Id="rId5" Type="http://schemas.openxmlformats.org/officeDocument/2006/relationships/image" Target="../media/image33.tiff"/><Relationship Id="rId15" Type="http://schemas.openxmlformats.org/officeDocument/2006/relationships/image" Target="../media/image43.tiff"/><Relationship Id="rId10" Type="http://schemas.openxmlformats.org/officeDocument/2006/relationships/image" Target="../media/image38.tiff"/><Relationship Id="rId19" Type="http://schemas.openxmlformats.org/officeDocument/2006/relationships/image" Target="../media/image47.tiff"/><Relationship Id="rId4" Type="http://schemas.microsoft.com/office/2007/relationships/hdphoto" Target="../media/hdphoto1.wdp"/><Relationship Id="rId9" Type="http://schemas.openxmlformats.org/officeDocument/2006/relationships/image" Target="../media/image37.tiff"/><Relationship Id="rId14" Type="http://schemas.openxmlformats.org/officeDocument/2006/relationships/image" Target="../media/image4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68.jpeg"/><Relationship Id="rId4" Type="http://schemas.openxmlformats.org/officeDocument/2006/relationships/image" Target="../media/image7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76.gif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13" Type="http://schemas.openxmlformats.org/officeDocument/2006/relationships/image" Target="../media/image43.tiff"/><Relationship Id="rId18" Type="http://schemas.openxmlformats.org/officeDocument/2006/relationships/image" Target="../media/image5.png"/><Relationship Id="rId3" Type="http://schemas.openxmlformats.org/officeDocument/2006/relationships/image" Target="../media/image33.tiff"/><Relationship Id="rId7" Type="http://schemas.openxmlformats.org/officeDocument/2006/relationships/image" Target="../media/image37.tiff"/><Relationship Id="rId12" Type="http://schemas.openxmlformats.org/officeDocument/2006/relationships/image" Target="../media/image42.tiff"/><Relationship Id="rId17" Type="http://schemas.openxmlformats.org/officeDocument/2006/relationships/image" Target="../media/image47.tiff"/><Relationship Id="rId2" Type="http://schemas.openxmlformats.org/officeDocument/2006/relationships/image" Target="../media/image80.tiff"/><Relationship Id="rId16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11" Type="http://schemas.openxmlformats.org/officeDocument/2006/relationships/image" Target="../media/image41.tiff"/><Relationship Id="rId5" Type="http://schemas.openxmlformats.org/officeDocument/2006/relationships/image" Target="../media/image35.tiff"/><Relationship Id="rId15" Type="http://schemas.openxmlformats.org/officeDocument/2006/relationships/image" Target="../media/image45.tiff"/><Relationship Id="rId10" Type="http://schemas.openxmlformats.org/officeDocument/2006/relationships/image" Target="../media/image40.tiff"/><Relationship Id="rId4" Type="http://schemas.openxmlformats.org/officeDocument/2006/relationships/image" Target="../media/image34.tiff"/><Relationship Id="rId9" Type="http://schemas.openxmlformats.org/officeDocument/2006/relationships/image" Target="../media/image39.tiff"/><Relationship Id="rId14" Type="http://schemas.openxmlformats.org/officeDocument/2006/relationships/image" Target="../media/image4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5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iap.fr/actualites/laune/2018/Ariel/image1_800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6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121" y="2554202"/>
            <a:ext cx="792646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AFDA6"/>
                </a:solidFill>
              </a:rPr>
              <a:t>ARIEL</a:t>
            </a:r>
          </a:p>
          <a:p>
            <a:endParaRPr lang="en-US" sz="4000" dirty="0">
              <a:solidFill>
                <a:srgbClr val="FAFDA6"/>
              </a:solidFill>
            </a:endParaRPr>
          </a:p>
          <a:p>
            <a:r>
              <a:rPr lang="en-US" sz="2400" dirty="0">
                <a:solidFill>
                  <a:srgbClr val="FAFDA6"/>
                </a:solidFill>
              </a:rPr>
              <a:t>IAP : Jean-Philippe Beaulieu, Andrea </a:t>
            </a:r>
            <a:r>
              <a:rPr lang="en-US" sz="2400" dirty="0" err="1">
                <a:solidFill>
                  <a:srgbClr val="FAFDA6"/>
                </a:solidFill>
              </a:rPr>
              <a:t>Moneti</a:t>
            </a:r>
            <a:r>
              <a:rPr lang="en-US" sz="2400" dirty="0">
                <a:solidFill>
                  <a:srgbClr val="FAFDA6"/>
                </a:solidFill>
              </a:rPr>
              <a:t>, Camilla </a:t>
            </a:r>
            <a:r>
              <a:rPr lang="en-US" sz="2400" dirty="0" err="1">
                <a:solidFill>
                  <a:srgbClr val="FAFDA6"/>
                </a:solidFill>
              </a:rPr>
              <a:t>Danielski</a:t>
            </a:r>
            <a:endParaRPr lang="en-US" sz="2400" dirty="0">
              <a:solidFill>
                <a:srgbClr val="FAFDA6"/>
              </a:solidFill>
            </a:endParaRPr>
          </a:p>
          <a:p>
            <a:r>
              <a:rPr lang="en-US" sz="2400" dirty="0">
                <a:solidFill>
                  <a:srgbClr val="FAFDA6"/>
                </a:solidFill>
              </a:rPr>
              <a:t>CEA : P.O. </a:t>
            </a:r>
            <a:r>
              <a:rPr lang="en-US" sz="2400" dirty="0" err="1">
                <a:solidFill>
                  <a:srgbClr val="FAFDA6"/>
                </a:solidFill>
              </a:rPr>
              <a:t>Lagage</a:t>
            </a:r>
            <a:r>
              <a:rPr lang="en-US" sz="2400" dirty="0">
                <a:solidFill>
                  <a:srgbClr val="FAFDA6"/>
                </a:solidFill>
              </a:rPr>
              <a:t>, J. </a:t>
            </a:r>
            <a:r>
              <a:rPr lang="en-US" sz="2400" dirty="0" err="1">
                <a:solidFill>
                  <a:srgbClr val="FAFDA6"/>
                </a:solidFill>
              </a:rPr>
              <a:t>Amiaux</a:t>
            </a:r>
            <a:r>
              <a:rPr lang="en-US" sz="2400" dirty="0">
                <a:solidFill>
                  <a:srgbClr val="FAFDA6"/>
                </a:solidFill>
              </a:rPr>
              <a:t>, M. </a:t>
            </a:r>
            <a:r>
              <a:rPr lang="en-US" sz="2400" dirty="0" err="1">
                <a:solidFill>
                  <a:srgbClr val="FAFDA6"/>
                </a:solidFill>
              </a:rPr>
              <a:t>Berthe</a:t>
            </a:r>
            <a:r>
              <a:rPr lang="en-US" sz="2400" dirty="0">
                <a:solidFill>
                  <a:srgbClr val="FAFDA6"/>
                </a:solidFill>
              </a:rPr>
              <a:t> O. </a:t>
            </a:r>
            <a:r>
              <a:rPr lang="en-US" sz="2400" dirty="0" err="1">
                <a:solidFill>
                  <a:srgbClr val="FAFDA6"/>
                </a:solidFill>
              </a:rPr>
              <a:t>Boulade</a:t>
            </a:r>
            <a:r>
              <a:rPr lang="en-US" sz="2400" dirty="0">
                <a:solidFill>
                  <a:srgbClr val="FAFDA6"/>
                </a:solidFill>
              </a:rPr>
              <a:t> </a:t>
            </a:r>
            <a:r>
              <a:rPr lang="is-IS" sz="2400" dirty="0">
                <a:solidFill>
                  <a:srgbClr val="FAFDA6"/>
                </a:solidFill>
              </a:rPr>
              <a:t>…</a:t>
            </a:r>
            <a:endParaRPr lang="en-US" sz="2400" dirty="0">
              <a:solidFill>
                <a:srgbClr val="FAFDA6"/>
              </a:solidFill>
            </a:endParaRPr>
          </a:p>
          <a:p>
            <a:r>
              <a:rPr lang="en-US" sz="2400" dirty="0">
                <a:solidFill>
                  <a:srgbClr val="FAFDA6"/>
                </a:solidFill>
              </a:rPr>
              <a:t>IAS : M. </a:t>
            </a:r>
            <a:r>
              <a:rPr lang="en-US" sz="2400" dirty="0" err="1">
                <a:solidFill>
                  <a:srgbClr val="FAFDA6"/>
                </a:solidFill>
              </a:rPr>
              <a:t>Ollivier</a:t>
            </a:r>
            <a:r>
              <a:rPr lang="en-US" sz="2400" dirty="0">
                <a:solidFill>
                  <a:srgbClr val="FAFDA6"/>
                </a:solidFill>
              </a:rPr>
              <a:t>, A. </a:t>
            </a:r>
            <a:r>
              <a:rPr lang="en-US" sz="2400" dirty="0" err="1">
                <a:solidFill>
                  <a:srgbClr val="FAFDA6"/>
                </a:solidFill>
              </a:rPr>
              <a:t>Philippon</a:t>
            </a:r>
            <a:r>
              <a:rPr lang="en-US" sz="2400" dirty="0">
                <a:solidFill>
                  <a:srgbClr val="FAFDA6"/>
                </a:solidFill>
              </a:rPr>
              <a:t>, L. </a:t>
            </a:r>
            <a:r>
              <a:rPr lang="en-US" sz="2400" dirty="0" err="1">
                <a:solidFill>
                  <a:srgbClr val="FAFDA6"/>
                </a:solidFill>
              </a:rPr>
              <a:t>Vibert</a:t>
            </a:r>
            <a:r>
              <a:rPr lang="en-US" sz="2400" dirty="0">
                <a:solidFill>
                  <a:srgbClr val="FAFDA6"/>
                </a:solidFill>
              </a:rPr>
              <a:t>, </a:t>
            </a:r>
            <a:r>
              <a:rPr lang="is-IS" sz="2400" dirty="0">
                <a:solidFill>
                  <a:srgbClr val="FAFDA6"/>
                </a:solidFill>
              </a:rPr>
              <a:t>…</a:t>
            </a:r>
            <a:endParaRPr lang="en-US" sz="2400" dirty="0">
              <a:solidFill>
                <a:srgbClr val="FAFDA6"/>
              </a:solidFill>
            </a:endParaRPr>
          </a:p>
          <a:p>
            <a:r>
              <a:rPr lang="en-US" sz="2400" dirty="0">
                <a:solidFill>
                  <a:srgbClr val="FAFDA6"/>
                </a:solidFill>
              </a:rPr>
              <a:t>LESIA: P. </a:t>
            </a:r>
            <a:r>
              <a:rPr lang="en-US" sz="2400" dirty="0" err="1">
                <a:solidFill>
                  <a:srgbClr val="FAFDA6"/>
                </a:solidFill>
              </a:rPr>
              <a:t>Drossart</a:t>
            </a:r>
            <a:r>
              <a:rPr lang="en-US" sz="2400" dirty="0">
                <a:solidFill>
                  <a:srgbClr val="FAFDA6"/>
                </a:solidFill>
              </a:rPr>
              <a:t>, J.M. Rees, P. </a:t>
            </a:r>
            <a:r>
              <a:rPr lang="en-US" sz="2400" dirty="0" err="1">
                <a:solidFill>
                  <a:srgbClr val="FAFDA6"/>
                </a:solidFill>
              </a:rPr>
              <a:t>Bernadis</a:t>
            </a:r>
            <a:r>
              <a:rPr lang="en-US" sz="2400" dirty="0">
                <a:solidFill>
                  <a:srgbClr val="FAFDA6"/>
                </a:solidFill>
              </a:rPr>
              <a:t>, B </a:t>
            </a:r>
            <a:r>
              <a:rPr lang="en-US" sz="2400" dirty="0" err="1">
                <a:solidFill>
                  <a:srgbClr val="FAFDA6"/>
                </a:solidFill>
              </a:rPr>
              <a:t>Charnay</a:t>
            </a:r>
            <a:r>
              <a:rPr lang="en-US" sz="2400" dirty="0">
                <a:solidFill>
                  <a:srgbClr val="FAFDA6"/>
                </a:solidFill>
              </a:rPr>
              <a:t>, </a:t>
            </a:r>
            <a:r>
              <a:rPr lang="is-IS" sz="2400" dirty="0">
                <a:solidFill>
                  <a:srgbClr val="FAFDA6"/>
                </a:solidFill>
              </a:rPr>
              <a:t>…</a:t>
            </a:r>
            <a:endParaRPr lang="en-US" sz="2400" dirty="0">
              <a:solidFill>
                <a:srgbClr val="FAFDA6"/>
              </a:solidFill>
            </a:endParaRPr>
          </a:p>
          <a:p>
            <a:r>
              <a:rPr lang="en-US" sz="2400" dirty="0">
                <a:solidFill>
                  <a:srgbClr val="FAFDA6"/>
                </a:solidFill>
              </a:rPr>
              <a:t>J. </a:t>
            </a:r>
            <a:r>
              <a:rPr lang="en-US" sz="2400" dirty="0" err="1">
                <a:solidFill>
                  <a:srgbClr val="FAFDA6"/>
                </a:solidFill>
              </a:rPr>
              <a:t>Leconte</a:t>
            </a:r>
            <a:r>
              <a:rPr lang="en-US" sz="2400" dirty="0">
                <a:solidFill>
                  <a:srgbClr val="FAFDA6"/>
                </a:solidFill>
              </a:rPr>
              <a:t>, V. </a:t>
            </a:r>
            <a:r>
              <a:rPr lang="en-US" sz="2400" dirty="0" err="1">
                <a:solidFill>
                  <a:srgbClr val="FAFDA6"/>
                </a:solidFill>
              </a:rPr>
              <a:t>Doublier</a:t>
            </a:r>
            <a:r>
              <a:rPr lang="en-US" sz="2400" dirty="0">
                <a:solidFill>
                  <a:srgbClr val="FAFDA6"/>
                </a:solidFill>
              </a:rPr>
              <a:t>, P. </a:t>
            </a:r>
            <a:r>
              <a:rPr lang="en-US" sz="2400" dirty="0" err="1">
                <a:solidFill>
                  <a:srgbClr val="FAFDA6"/>
                </a:solidFill>
              </a:rPr>
              <a:t>Borde</a:t>
            </a:r>
            <a:r>
              <a:rPr lang="en-US" sz="2400" dirty="0">
                <a:solidFill>
                  <a:srgbClr val="FAFDA6"/>
                </a:solidFill>
              </a:rPr>
              <a:t>, F. </a:t>
            </a:r>
            <a:r>
              <a:rPr lang="en-US" sz="2400" dirty="0" err="1">
                <a:solidFill>
                  <a:srgbClr val="FAFDA6"/>
                </a:solidFill>
              </a:rPr>
              <a:t>Selsis</a:t>
            </a:r>
            <a:r>
              <a:rPr lang="en-US" sz="2400" dirty="0">
                <a:solidFill>
                  <a:srgbClr val="FAFDA6"/>
                </a:solidFill>
              </a:rPr>
              <a:t>, J.B. Marquette, </a:t>
            </a:r>
            <a:r>
              <a:rPr lang="is-IS" sz="2400" dirty="0">
                <a:solidFill>
                  <a:srgbClr val="FAFDA6"/>
                </a:solidFill>
              </a:rPr>
              <a:t>…</a:t>
            </a:r>
          </a:p>
          <a:p>
            <a:endParaRPr lang="is-IS" sz="2400" dirty="0">
              <a:solidFill>
                <a:srgbClr val="FAFDA6"/>
              </a:solidFill>
            </a:endParaRPr>
          </a:p>
          <a:p>
            <a:r>
              <a:rPr lang="en-US" sz="2400" dirty="0" err="1">
                <a:solidFill>
                  <a:srgbClr val="FAFDA6"/>
                </a:solidFill>
              </a:rPr>
              <a:t>Une</a:t>
            </a:r>
            <a:r>
              <a:rPr lang="en-US" sz="2400" dirty="0">
                <a:solidFill>
                  <a:srgbClr val="FAFDA6"/>
                </a:solidFill>
              </a:rPr>
              <a:t> </a:t>
            </a:r>
            <a:r>
              <a:rPr lang="en-US" sz="2400" dirty="0" err="1">
                <a:solidFill>
                  <a:srgbClr val="FAFDA6"/>
                </a:solidFill>
              </a:rPr>
              <a:t>équipe</a:t>
            </a:r>
            <a:r>
              <a:rPr lang="en-US" sz="2400" dirty="0">
                <a:solidFill>
                  <a:srgbClr val="FAFDA6"/>
                </a:solidFill>
              </a:rPr>
              <a:t> </a:t>
            </a:r>
            <a:r>
              <a:rPr lang="en-US" sz="2400" dirty="0" err="1">
                <a:solidFill>
                  <a:srgbClr val="FAFDA6"/>
                </a:solidFill>
              </a:rPr>
              <a:t>répartie</a:t>
            </a:r>
            <a:r>
              <a:rPr lang="en-US" sz="2400" dirty="0">
                <a:solidFill>
                  <a:srgbClr val="FAFDA6"/>
                </a:solidFill>
              </a:rPr>
              <a:t> sur 15 pays</a:t>
            </a:r>
          </a:p>
        </p:txBody>
      </p:sp>
    </p:spTree>
    <p:extLst>
      <p:ext uri="{BB962C8B-B14F-4D97-AF65-F5344CB8AC3E}">
        <p14:creationId xmlns:p14="http://schemas.microsoft.com/office/powerpoint/2010/main" val="787462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2034" y="2836190"/>
            <a:ext cx="4781071" cy="402181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226554"/>
            <a:ext cx="7429499" cy="1160517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Composition des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atmosphères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34" y="1387071"/>
            <a:ext cx="4415145" cy="3292193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accent5"/>
              </a:buClr>
              <a:buFont typeface="Arial" charset="0"/>
              <a:buChar char="•"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cap="none" dirty="0" err="1">
                <a:solidFill>
                  <a:schemeClr val="accent1">
                    <a:lumMod val="50000"/>
                  </a:schemeClr>
                </a:solidFill>
                <a:effectLst/>
              </a:rPr>
              <a:t>olécules</a:t>
            </a:r>
            <a:r>
              <a:rPr lang="en-US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 clefs</a:t>
            </a:r>
          </a:p>
          <a:p>
            <a:pPr lvl="2">
              <a:buClr>
                <a:schemeClr val="accent5"/>
              </a:buClr>
              <a:buFont typeface="Arial" charset="0"/>
              <a:buChar char="•"/>
            </a:pPr>
            <a:r>
              <a:rPr lang="en-US" cap="none" dirty="0" err="1">
                <a:solidFill>
                  <a:schemeClr val="accent1"/>
                </a:solidFill>
                <a:effectLst/>
              </a:rPr>
              <a:t>Spectroscopie</a:t>
            </a:r>
            <a:r>
              <a:rPr lang="en-US" cap="none" dirty="0">
                <a:solidFill>
                  <a:schemeClr val="accent1"/>
                </a:solidFill>
                <a:effectLst/>
              </a:rPr>
              <a:t> </a:t>
            </a:r>
            <a:r>
              <a:rPr lang="en-US" cap="none" dirty="0" err="1">
                <a:solidFill>
                  <a:schemeClr val="accent1"/>
                </a:solidFill>
                <a:effectLst/>
              </a:rPr>
              <a:t>en</a:t>
            </a:r>
            <a:r>
              <a:rPr lang="en-US" cap="none" dirty="0">
                <a:solidFill>
                  <a:schemeClr val="accent1"/>
                </a:solidFill>
                <a:effectLst/>
              </a:rPr>
              <a:t> transit/eclipse, </a:t>
            </a:r>
            <a:r>
              <a:rPr lang="en-US" cap="none" dirty="0" err="1">
                <a:solidFill>
                  <a:schemeClr val="accent1"/>
                </a:solidFill>
                <a:effectLst/>
              </a:rPr>
              <a:t>courbe</a:t>
            </a:r>
            <a:r>
              <a:rPr lang="en-US" cap="none" dirty="0">
                <a:solidFill>
                  <a:schemeClr val="accent1"/>
                </a:solidFill>
                <a:effectLst/>
              </a:rPr>
              <a:t> de phase</a:t>
            </a:r>
          </a:p>
          <a:p>
            <a:pPr lvl="2">
              <a:buClr>
                <a:schemeClr val="accent5"/>
              </a:buClr>
              <a:buFont typeface="Arial" charset="0"/>
              <a:buChar char="•"/>
            </a:pPr>
            <a:endParaRPr lang="en-US" cap="none" dirty="0">
              <a:solidFill>
                <a:schemeClr val="accent1"/>
              </a:solidFill>
              <a:effectLst/>
            </a:endParaRPr>
          </a:p>
          <a:p>
            <a:pPr>
              <a:buClr>
                <a:schemeClr val="accent5"/>
              </a:buClr>
              <a:buFont typeface="Arial" charset="0"/>
              <a:buChar char="•"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accent1">
                    <a:lumMod val="50000"/>
                  </a:schemeClr>
                </a:solidFill>
                <a:effectLst/>
              </a:rPr>
              <a:t>aramêtres</a:t>
            </a:r>
            <a:r>
              <a:rPr lang="en-US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 des </a:t>
            </a:r>
            <a:r>
              <a:rPr lang="en-US" cap="none" dirty="0" err="1">
                <a:solidFill>
                  <a:schemeClr val="accent1">
                    <a:lumMod val="50000"/>
                  </a:schemeClr>
                </a:solidFill>
                <a:effectLst/>
              </a:rPr>
              <a:t>nuages</a:t>
            </a:r>
            <a:endParaRPr lang="en-US" cap="none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lvl="2">
              <a:buClr>
                <a:schemeClr val="accent5"/>
              </a:buClr>
              <a:buFont typeface="Arial" charset="0"/>
              <a:buChar char="•"/>
            </a:pPr>
            <a:r>
              <a:rPr lang="en-US" cap="none" dirty="0" err="1">
                <a:solidFill>
                  <a:schemeClr val="accent1"/>
                </a:solidFill>
                <a:effectLst/>
              </a:rPr>
              <a:t>Spectroscopie</a:t>
            </a:r>
            <a:r>
              <a:rPr lang="en-US" cap="none" dirty="0">
                <a:solidFill>
                  <a:schemeClr val="accent1"/>
                </a:solidFill>
                <a:effectLst/>
              </a:rPr>
              <a:t> </a:t>
            </a:r>
            <a:r>
              <a:rPr lang="en-US" cap="none" dirty="0" err="1">
                <a:solidFill>
                  <a:schemeClr val="accent1"/>
                </a:solidFill>
                <a:effectLst/>
              </a:rPr>
              <a:t>en</a:t>
            </a:r>
            <a:r>
              <a:rPr lang="en-US" cap="none" dirty="0">
                <a:solidFill>
                  <a:schemeClr val="accent1"/>
                </a:solidFill>
                <a:effectLst/>
              </a:rPr>
              <a:t> transit/eclipse, </a:t>
            </a:r>
            <a:r>
              <a:rPr lang="en-US" cap="none" dirty="0" err="1">
                <a:solidFill>
                  <a:schemeClr val="accent1"/>
                </a:solidFill>
                <a:effectLst/>
              </a:rPr>
              <a:t>courbe</a:t>
            </a:r>
            <a:r>
              <a:rPr lang="en-US" cap="none" dirty="0">
                <a:solidFill>
                  <a:schemeClr val="accent1"/>
                </a:solidFill>
                <a:effectLst/>
              </a:rPr>
              <a:t> de phase</a:t>
            </a:r>
          </a:p>
          <a:p>
            <a:pPr marL="685800" lvl="2" indent="0">
              <a:buClr>
                <a:schemeClr val="accent5"/>
              </a:buClr>
              <a:buNone/>
            </a:pPr>
            <a:r>
              <a:rPr lang="en-US" cap="none" dirty="0">
                <a:solidFill>
                  <a:schemeClr val="accent1"/>
                </a:solidFill>
                <a:effectLst/>
              </a:rPr>
              <a:t> </a:t>
            </a:r>
          </a:p>
          <a:p>
            <a:pPr>
              <a:buClr>
                <a:schemeClr val="accent5"/>
              </a:buClr>
              <a:buFont typeface="Arial" charset="0"/>
              <a:buChar char="•"/>
            </a:pPr>
            <a:r>
              <a:rPr lang="en-US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Bulk composition</a:t>
            </a:r>
          </a:p>
          <a:p>
            <a:pPr lvl="2">
              <a:buClr>
                <a:schemeClr val="accent5"/>
              </a:buClr>
              <a:buFont typeface="Arial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Contrainte</a:t>
            </a:r>
            <a:r>
              <a:rPr lang="en-US" dirty="0">
                <a:solidFill>
                  <a:schemeClr val="accent1"/>
                </a:solidFill>
              </a:rPr>
              <a:t> par la composition de </a:t>
            </a:r>
            <a:r>
              <a:rPr lang="en-US" dirty="0" err="1">
                <a:solidFill>
                  <a:schemeClr val="accent1"/>
                </a:solidFill>
              </a:rPr>
              <a:t>l’atmosphere</a:t>
            </a:r>
            <a:r>
              <a:rPr lang="en-US" cap="none" dirty="0">
                <a:solidFill>
                  <a:schemeClr val="accent1"/>
                </a:solidFill>
                <a:effectLst/>
              </a:rPr>
              <a:t>, surtout pour les </a:t>
            </a:r>
            <a:r>
              <a:rPr lang="en-US" cap="none" dirty="0" err="1">
                <a:solidFill>
                  <a:schemeClr val="accent1"/>
                </a:solidFill>
                <a:effectLst/>
              </a:rPr>
              <a:t>planètes</a:t>
            </a:r>
            <a:r>
              <a:rPr lang="en-US" cap="none" dirty="0">
                <a:solidFill>
                  <a:schemeClr val="accent1"/>
                </a:solidFill>
                <a:effectLst/>
              </a:rPr>
              <a:t> </a:t>
            </a:r>
            <a:r>
              <a:rPr lang="en-US" cap="none" dirty="0" err="1">
                <a:solidFill>
                  <a:schemeClr val="accent1"/>
                </a:solidFill>
                <a:effectLst/>
              </a:rPr>
              <a:t>chaudes</a:t>
            </a:r>
            <a:endParaRPr lang="en-US" cap="none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269707"/>
            <a:ext cx="5657850" cy="273844"/>
          </a:xfrm>
          <a:effectLst/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Forget &amp; 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Leconte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, 2013</a:t>
            </a:r>
          </a:p>
        </p:txBody>
      </p:sp>
      <p:sp>
        <p:nvSpPr>
          <p:cNvPr id="10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ARIEL – ESA M4 Paris presentation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098" y="1164535"/>
            <a:ext cx="848046" cy="8480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877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719" y="350248"/>
            <a:ext cx="7429499" cy="14287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Un grand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nombre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de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planètes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chaudes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en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transit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va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être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découvert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dans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les 10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prochaines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	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années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061" y="3064606"/>
            <a:ext cx="1168675" cy="13612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541" y="2036345"/>
            <a:ext cx="1155347" cy="1323093"/>
          </a:xfrm>
          <a:prstGeom prst="rect">
            <a:avLst/>
          </a:prstGeom>
        </p:spPr>
      </p:pic>
      <p:pic>
        <p:nvPicPr>
          <p:cNvPr id="13" name="Content Placeholder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09714" y="3391813"/>
            <a:ext cx="2305115" cy="1365994"/>
          </a:xfrm>
          <a:prstGeom prst="rect">
            <a:avLst/>
          </a:prstGeom>
        </p:spPr>
      </p:pic>
      <p:pic>
        <p:nvPicPr>
          <p:cNvPr id="15" name="Picture 14" descr="kepler_hires_bi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3285" y="3536907"/>
            <a:ext cx="2375780" cy="24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Paris – April 2018</a:t>
            </a:r>
            <a:endParaRPr lang="en-US" sz="675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9065" y="4257316"/>
            <a:ext cx="1138306" cy="1115745"/>
          </a:xfrm>
          <a:prstGeom prst="ellipse">
            <a:avLst/>
          </a:prstGeom>
        </p:spPr>
      </p:pic>
      <p:pic>
        <p:nvPicPr>
          <p:cNvPr id="19" name="Imag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1000" contrast="-47000"/>
          </a:blip>
          <a:stretch>
            <a:fillRect/>
          </a:stretch>
        </p:blipFill>
        <p:spPr>
          <a:xfrm>
            <a:off x="-6932" y="3359438"/>
            <a:ext cx="5483635" cy="330845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50786" y="2977031"/>
            <a:ext cx="97180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b="1">
                <a:solidFill>
                  <a:schemeClr val="bg2"/>
                </a:solidFill>
              </a:rPr>
              <a:t>TESS yields</a:t>
            </a:r>
          </a:p>
        </p:txBody>
      </p:sp>
      <p:pic>
        <p:nvPicPr>
          <p:cNvPr id="21" name="Content Placeholder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5485" y="2293128"/>
            <a:ext cx="2273496" cy="13472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950443-1F63-FD43-9C9B-636D15B62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78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833619"/>
          </a:xfrm>
        </p:spPr>
        <p:txBody>
          <a:bodyPr>
            <a:normAutofit fontScale="90000"/>
          </a:bodyPr>
          <a:lstStyle/>
          <a:p>
            <a:r>
              <a:rPr lang="en-US" sz="3111" b="1" dirty="0"/>
              <a:t>ARIEL: Atmospheric Remote-sensing Infrared Exoplanet Large-survey. Mission ESA M4</a:t>
            </a:r>
            <a:br>
              <a:rPr lang="en-US" sz="3111" b="1" dirty="0"/>
            </a:br>
            <a:br>
              <a:rPr lang="en-US" dirty="0"/>
            </a:br>
            <a:endParaRPr lang="en-US" dirty="0">
              <a:solidFill>
                <a:srgbClr val="CB9F43"/>
              </a:solidFill>
            </a:endParaRPr>
          </a:p>
        </p:txBody>
      </p:sp>
      <p:pic>
        <p:nvPicPr>
          <p:cNvPr id="10" name="Content Placeholder 9" descr="ARIEL view 1.jp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42" b="100000" l="0" r="100000">
                        <a14:foregroundMark x1="63274" y1="21955" x2="63274" y2="21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4296"/>
          <a:stretch/>
        </p:blipFill>
        <p:spPr>
          <a:xfrm>
            <a:off x="5860366" y="4482549"/>
            <a:ext cx="4385529" cy="3060756"/>
          </a:xfr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1910993"/>
            <a:ext cx="89916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merican Typewriter" pitchFamily="4" charset="0"/>
              </a:rPr>
              <a:t> PI G. </a:t>
            </a:r>
            <a:r>
              <a:rPr lang="en-US" dirty="0" err="1">
                <a:latin typeface="American Typewriter" pitchFamily="4" charset="0"/>
              </a:rPr>
              <a:t>Tinetti</a:t>
            </a:r>
            <a:r>
              <a:rPr lang="en-US" dirty="0">
                <a:latin typeface="American Typewriter" pitchFamily="4" charset="0"/>
              </a:rPr>
              <a:t> (UK) </a:t>
            </a:r>
            <a:r>
              <a:rPr lang="en-US" dirty="0" err="1">
                <a:latin typeface="American Typewriter" pitchFamily="4" charset="0"/>
              </a:rPr>
              <a:t>coPI</a:t>
            </a:r>
            <a:r>
              <a:rPr lang="en-US" dirty="0">
                <a:latin typeface="American Typewriter" pitchFamily="4" charset="0"/>
              </a:rPr>
              <a:t> Beaulieu (FR), G. </a:t>
            </a:r>
            <a:r>
              <a:rPr lang="en-US" dirty="0" err="1">
                <a:latin typeface="American Typewriter" pitchFamily="4" charset="0"/>
              </a:rPr>
              <a:t>Micella</a:t>
            </a:r>
            <a:r>
              <a:rPr lang="en-US" dirty="0">
                <a:latin typeface="American Typewriter" pitchFamily="4" charset="0"/>
              </a:rPr>
              <a:t> (IT)</a:t>
            </a:r>
          </a:p>
          <a:p>
            <a:r>
              <a:rPr lang="en-US" dirty="0">
                <a:latin typeface="American Typewriter" pitchFamily="4" charset="0"/>
              </a:rPr>
              <a:t>France: IAP, CEA, LESIA, IAS</a:t>
            </a:r>
          </a:p>
          <a:p>
            <a:r>
              <a:rPr lang="en-US" dirty="0" err="1">
                <a:latin typeface="American Typewriter" pitchFamily="4" charset="0"/>
              </a:rPr>
              <a:t>Soutien</a:t>
            </a:r>
            <a:r>
              <a:rPr lang="en-US" dirty="0">
                <a:latin typeface="American Typewriter" pitchFamily="4" charset="0"/>
              </a:rPr>
              <a:t> important du CNES (25 </a:t>
            </a:r>
            <a:r>
              <a:rPr lang="en-US" dirty="0" err="1">
                <a:latin typeface="American Typewriter" pitchFamily="4" charset="0"/>
              </a:rPr>
              <a:t>Meuros</a:t>
            </a:r>
            <a:r>
              <a:rPr lang="en-US" dirty="0">
                <a:latin typeface="American Typewriter" pitchFamily="4" charset="0"/>
              </a:rPr>
              <a:t>).</a:t>
            </a:r>
          </a:p>
          <a:p>
            <a:endParaRPr lang="en-US" dirty="0">
              <a:latin typeface="American Typewriter" pitchFamily="4" charset="0"/>
            </a:endParaRPr>
          </a:p>
          <a:p>
            <a:pPr>
              <a:buFontTx/>
              <a:buChar char="-"/>
            </a:pPr>
            <a:r>
              <a:rPr lang="en-US" dirty="0">
                <a:latin typeface="American Typewriter"/>
              </a:rPr>
              <a:t> </a:t>
            </a:r>
            <a:r>
              <a:rPr lang="fr-FR" dirty="0">
                <a:latin typeface="American Typewriter"/>
              </a:rPr>
              <a:t>Quelle est la composition des exoplanètes ?</a:t>
            </a:r>
          </a:p>
          <a:p>
            <a:pPr>
              <a:buFontTx/>
              <a:buChar char="-"/>
            </a:pPr>
            <a:r>
              <a:rPr lang="fr-FR" dirty="0">
                <a:latin typeface="American Typewriter"/>
              </a:rPr>
              <a:t> Comment les systèmes planétaires se forment?</a:t>
            </a:r>
          </a:p>
          <a:p>
            <a:pPr>
              <a:buFontTx/>
              <a:buChar char="-"/>
            </a:pPr>
            <a:r>
              <a:rPr lang="fr-FR" dirty="0">
                <a:latin typeface="American Typewriter"/>
              </a:rPr>
              <a:t> Comment les planètes et leurs atmosphères évoluent elles au cours du temps ?</a:t>
            </a:r>
          </a:p>
          <a:p>
            <a:pPr>
              <a:buFontTx/>
              <a:buChar char="-"/>
            </a:pPr>
            <a:endParaRPr lang="fr-FR" dirty="0">
              <a:latin typeface="American Typewriter" pitchFamily="4" charset="0"/>
            </a:endParaRPr>
          </a:p>
          <a:p>
            <a:endParaRPr lang="fr-FR" dirty="0">
              <a:latin typeface="American Typewriter" pitchFamily="4" charset="0"/>
            </a:endParaRPr>
          </a:p>
          <a:p>
            <a:r>
              <a:rPr lang="fr-FR" dirty="0">
                <a:latin typeface="American Typewriter" pitchFamily="4" charset="0"/>
              </a:rPr>
              <a:t>Un télescope de 1m, en L2, passivement refroidit à 70 K</a:t>
            </a:r>
          </a:p>
          <a:p>
            <a:r>
              <a:rPr lang="fr-FR" dirty="0">
                <a:latin typeface="American Typewriter" pitchFamily="4" charset="0"/>
              </a:rPr>
              <a:t>Un spectrographe IR, couvrant la plage 0.5-7.8 microns</a:t>
            </a:r>
          </a:p>
          <a:p>
            <a:endParaRPr lang="fr-FR" dirty="0">
              <a:latin typeface="American Typewriter" pitchFamily="4" charset="0"/>
            </a:endParaRPr>
          </a:p>
          <a:p>
            <a:r>
              <a:rPr lang="fr-FR" dirty="0">
                <a:latin typeface="American Typewriter" pitchFamily="4" charset="0"/>
              </a:rPr>
              <a:t>Observations de ~1000 planètes chaudes  (</a:t>
            </a:r>
            <a:r>
              <a:rPr lang="fr-FR" dirty="0" err="1">
                <a:latin typeface="American Typewriter" pitchFamily="4" charset="0"/>
              </a:rPr>
              <a:t>super-Terres</a:t>
            </a:r>
            <a:r>
              <a:rPr lang="fr-FR" dirty="0">
                <a:latin typeface="American Typewriter" pitchFamily="4" charset="0"/>
              </a:rPr>
              <a:t>, Neptunes, </a:t>
            </a:r>
          </a:p>
          <a:p>
            <a:r>
              <a:rPr lang="fr-FR" dirty="0">
                <a:latin typeface="American Typewriter" pitchFamily="4" charset="0"/>
              </a:rPr>
              <a:t>Jupiters) durant une mission de 4 ans</a:t>
            </a:r>
          </a:p>
          <a:p>
            <a:endParaRPr lang="fr-FR" dirty="0">
              <a:latin typeface="American Typewriter" pitchFamily="4" charset="0"/>
            </a:endParaRPr>
          </a:p>
          <a:p>
            <a:r>
              <a:rPr lang="fr-FR" dirty="0">
                <a:latin typeface="American Typewriter" pitchFamily="4" charset="0"/>
              </a:rPr>
              <a:t>Apres les études </a:t>
            </a:r>
            <a:r>
              <a:rPr lang="fr-FR" dirty="0" err="1">
                <a:latin typeface="American Typewriter" pitchFamily="4" charset="0"/>
              </a:rPr>
              <a:t>EchO</a:t>
            </a:r>
            <a:r>
              <a:rPr lang="fr-FR" dirty="0">
                <a:latin typeface="American Typewriter" pitchFamily="4" charset="0"/>
              </a:rPr>
              <a:t> (2010-2014), sélection par l’ESA.</a:t>
            </a:r>
          </a:p>
          <a:p>
            <a:pPr>
              <a:buFontTx/>
              <a:buChar char="-"/>
            </a:pPr>
            <a:endParaRPr lang="fr-FR" dirty="0">
              <a:solidFill>
                <a:srgbClr val="FFFFBC"/>
              </a:solidFill>
              <a:latin typeface="American Typewriter" pitchFamily="4" charset="0"/>
            </a:endParaRPr>
          </a:p>
          <a:p>
            <a:endParaRPr lang="fr-FR" dirty="0">
              <a:solidFill>
                <a:srgbClr val="FFFFBC"/>
              </a:solidFill>
              <a:latin typeface="American Typewriter" pitchFamily="4" charset="0"/>
            </a:endParaRPr>
          </a:p>
          <a:p>
            <a:endParaRPr lang="fr-FR" dirty="0">
              <a:solidFill>
                <a:srgbClr val="FFFFBC"/>
              </a:solidFill>
              <a:latin typeface="American Typewriter" pitchFamily="4" charset="0"/>
            </a:endParaRPr>
          </a:p>
          <a:p>
            <a:pPr>
              <a:buFontTx/>
              <a:buChar char="-"/>
            </a:pPr>
            <a:endParaRPr lang="fr-FR" dirty="0">
              <a:solidFill>
                <a:srgbClr val="FFFFBC"/>
              </a:solidFill>
              <a:latin typeface="American Typewriter" pitchFamily="4" charset="0"/>
            </a:endParaRPr>
          </a:p>
          <a:p>
            <a:endParaRPr lang="fr-FR" dirty="0">
              <a:solidFill>
                <a:srgbClr val="FFFFBC"/>
              </a:solidFill>
              <a:latin typeface="American Typewriter" pitchFamily="4" charset="0"/>
            </a:endParaRPr>
          </a:p>
          <a:p>
            <a:endParaRPr lang="en-US" dirty="0">
              <a:solidFill>
                <a:srgbClr val="FFFFBC"/>
              </a:solidFill>
            </a:endParaRPr>
          </a:p>
          <a:p>
            <a:r>
              <a:rPr lang="en-US" dirty="0">
                <a:solidFill>
                  <a:srgbClr val="FFFFBC"/>
                </a:solidFill>
              </a:rPr>
              <a:t> </a:t>
            </a:r>
          </a:p>
          <a:p>
            <a:pPr>
              <a:buFontTx/>
              <a:buChar char="-"/>
            </a:pPr>
            <a:endParaRPr lang="en-US" dirty="0">
              <a:solidFill>
                <a:srgbClr val="FFFFBC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4E9B2D-8BC3-A540-BAF6-9B04941CCE1A}"/>
              </a:ext>
            </a:extLst>
          </p:cNvPr>
          <p:cNvGrpSpPr/>
          <p:nvPr/>
        </p:nvGrpSpPr>
        <p:grpSpPr>
          <a:xfrm>
            <a:off x="271238" y="1191446"/>
            <a:ext cx="8601524" cy="333608"/>
            <a:chOff x="347995" y="5770564"/>
            <a:chExt cx="11468698" cy="444810"/>
          </a:xfrm>
        </p:grpSpPr>
        <p:grpSp>
          <p:nvGrpSpPr>
            <p:cNvPr id="6" name="Group 5"/>
            <p:cNvGrpSpPr/>
            <p:nvPr/>
          </p:nvGrpSpPr>
          <p:grpSpPr>
            <a:xfrm>
              <a:off x="347995" y="5770564"/>
              <a:ext cx="8566484" cy="432979"/>
              <a:chOff x="1536192" y="5560472"/>
              <a:chExt cx="9400032" cy="42166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57401" y="5602045"/>
                <a:ext cx="729736" cy="373423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79657" y="5594984"/>
                <a:ext cx="751909" cy="38139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26" y="5591031"/>
                <a:ext cx="699490" cy="35351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58229" y="5596920"/>
                <a:ext cx="777995" cy="38368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39904" y="5592359"/>
                <a:ext cx="664052" cy="34907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4041" y="5578632"/>
                <a:ext cx="737271" cy="384077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5800" y="5566764"/>
                <a:ext cx="782671" cy="395557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6192" y="5583254"/>
                <a:ext cx="674965" cy="36086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7348" y="5588692"/>
                <a:ext cx="708867" cy="35274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2166" y="5560472"/>
                <a:ext cx="746596" cy="395656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56859" y="5600649"/>
                <a:ext cx="728039" cy="38149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39684F-FE36-1C4F-AB2E-0F6B2E322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8816" y="5783397"/>
              <a:ext cx="645424" cy="4319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6B2B40-5DAE-8C47-B202-2519D9B76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4395" y="5799766"/>
              <a:ext cx="659832" cy="4089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87E220-9A0A-3D48-8232-BA0902386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1822" y="5794278"/>
              <a:ext cx="629845" cy="4183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DF0391-7AF3-9244-AA8C-B06FC10A0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3217" y="5772282"/>
              <a:ext cx="623476" cy="415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7458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ARIEL Payload 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44" y="1759636"/>
            <a:ext cx="5296268" cy="2278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144" y="4037773"/>
            <a:ext cx="8807584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All aluminium off-axis </a:t>
            </a:r>
            <a:r>
              <a:rPr lang="en-GB" sz="1400" dirty="0" err="1"/>
              <a:t>Cassegrain</a:t>
            </a:r>
            <a:r>
              <a:rPr lang="en-GB" sz="1400" dirty="0"/>
              <a:t> telescope</a:t>
            </a:r>
          </a:p>
          <a:p>
            <a:r>
              <a:rPr lang="en-GB" sz="1400" dirty="0"/>
              <a:t>M1 size 1100mmX730mm</a:t>
            </a:r>
          </a:p>
          <a:p>
            <a:r>
              <a:rPr lang="en-GB" sz="1400" dirty="0"/>
              <a:t>Passively cooled to ~55K</a:t>
            </a:r>
          </a:p>
          <a:p>
            <a:r>
              <a:rPr lang="en-GB" sz="1400" dirty="0"/>
              <a:t>2 instruments:</a:t>
            </a:r>
            <a:endParaRPr lang="en-GB" sz="1050" dirty="0"/>
          </a:p>
          <a:p>
            <a:pPr indent="180975"/>
            <a:r>
              <a:rPr lang="en-GB" sz="1050" dirty="0"/>
              <a:t>FGS: FINE GUIDANCE SYSTEM 0.5-1.95um -&gt; </a:t>
            </a:r>
            <a:r>
              <a:rPr lang="en-US" sz="1050" dirty="0"/>
              <a:t>3  photometer channels  0.5-1.95 mm, 1 spectrometer </a:t>
            </a:r>
            <a:r>
              <a:rPr lang="en-US" sz="1050" dirty="0" err="1"/>
              <a:t>NIRspec</a:t>
            </a:r>
            <a:r>
              <a:rPr lang="en-US" sz="1050" dirty="0"/>
              <a:t> 1.1-1.95 mm</a:t>
            </a:r>
          </a:p>
          <a:p>
            <a:pPr indent="180975"/>
            <a:r>
              <a:rPr lang="en-GB" sz="1050" dirty="0"/>
              <a:t>AIRS: ARIEL IR SPECTROMETER 1.95-7.8um -&gt; 2 spectrometers channels AIRS0 </a:t>
            </a:r>
            <a:r>
              <a:rPr lang="en-US" sz="1050" dirty="0">
                <a:latin typeface="Arial"/>
                <a:cs typeface="Arial"/>
              </a:rPr>
              <a:t>1.95-3.9 </a:t>
            </a:r>
            <a:r>
              <a:rPr lang="en-US" sz="1050" dirty="0">
                <a:latin typeface="Symbol" charset="2"/>
                <a:cs typeface="Symbol" charset="2"/>
              </a:rPr>
              <a:t>m</a:t>
            </a:r>
            <a:r>
              <a:rPr lang="en-US" sz="1050" dirty="0">
                <a:latin typeface="Arial"/>
                <a:cs typeface="Arial"/>
              </a:rPr>
              <a:t>m and AIRS1 3.9-7.8 </a:t>
            </a:r>
            <a:r>
              <a:rPr lang="en-US" sz="1050" dirty="0">
                <a:latin typeface="Symbol" charset="2"/>
                <a:cs typeface="Symbol" charset="2"/>
              </a:rPr>
              <a:t>m</a:t>
            </a:r>
            <a:r>
              <a:rPr lang="en-US" sz="1050" dirty="0">
                <a:latin typeface="Arial"/>
                <a:cs typeface="Arial"/>
              </a:rPr>
              <a:t>m </a:t>
            </a:r>
            <a:endParaRPr lang="en-GB" sz="1050" dirty="0"/>
          </a:p>
          <a:p>
            <a:r>
              <a:rPr lang="en-GB" sz="1050" dirty="0"/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564" y="1759636"/>
            <a:ext cx="3040412" cy="20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00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Payload design 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38" y="1684185"/>
            <a:ext cx="7933422" cy="334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92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418" y="1077964"/>
            <a:ext cx="3761004" cy="430887"/>
          </a:xfrm>
        </p:spPr>
        <p:txBody>
          <a:bodyPr>
            <a:normAutofit fontScale="90000"/>
          </a:bodyPr>
          <a:lstStyle/>
          <a:p>
            <a:r>
              <a:rPr lang="en-GB" dirty="0"/>
              <a:t>AIRS Spectrometer</a:t>
            </a:r>
          </a:p>
        </p:txBody>
      </p:sp>
      <p:pic>
        <p:nvPicPr>
          <p:cNvPr id="4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66" y="2097584"/>
            <a:ext cx="3730128" cy="2353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151" y="952258"/>
            <a:ext cx="2183505" cy="267503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083243" y="3512986"/>
            <a:ext cx="769951" cy="1415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001865" y="3512988"/>
            <a:ext cx="516835" cy="13344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53586" y="4942434"/>
            <a:ext cx="2449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AIRS detectors</a:t>
            </a:r>
          </a:p>
          <a:p>
            <a:r>
              <a:rPr lang="en-GB" sz="1400" dirty="0"/>
              <a:t>Actively cooled to ~32 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351" y="4942435"/>
            <a:ext cx="1978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Sidecar ASIC</a:t>
            </a:r>
          </a:p>
        </p:txBody>
      </p:sp>
      <p:pic>
        <p:nvPicPr>
          <p:cNvPr id="16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280" y="3704091"/>
            <a:ext cx="4239321" cy="149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92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FGS Fine guidance system</a:t>
            </a:r>
          </a:p>
        </p:txBody>
      </p:sp>
      <p:pic>
        <p:nvPicPr>
          <p:cNvPr id="4" name="Obraz 20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94" y="1464567"/>
            <a:ext cx="3816626" cy="201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1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612" y="1474647"/>
            <a:ext cx="4093678" cy="215760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127100" y="3274451"/>
            <a:ext cx="238540" cy="826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95021" y="4101385"/>
            <a:ext cx="40949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Detectors passively cooled &lt;90K</a:t>
            </a:r>
          </a:p>
          <a:p>
            <a:r>
              <a:rPr lang="en-GB" sz="1400" dirty="0"/>
              <a:t>Sidecar ASIC to be accommodated</a:t>
            </a:r>
          </a:p>
          <a:p>
            <a:r>
              <a:rPr lang="en-GB" sz="1400" dirty="0"/>
              <a:t>In close proximity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74" y="3522234"/>
            <a:ext cx="3785732" cy="210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5" y="4630028"/>
            <a:ext cx="1072480" cy="98168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7481456" y="2695301"/>
            <a:ext cx="837395" cy="1406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55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Payload break-down</a:t>
            </a:r>
          </a:p>
        </p:txBody>
      </p:sp>
      <p:pic>
        <p:nvPicPr>
          <p:cNvPr id="4" name="Picture 3" descr="Z:\ARIEL\00_RAL Document Library\ARIEL-RAL-PL-PL-001_ARIEL Payload Consortium Management Plan\Payload Schematic - Responsibilities -v1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5165" y="1090308"/>
            <a:ext cx="5088835" cy="57676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67223" y="1495402"/>
            <a:ext cx="4201410" cy="3750969"/>
          </a:xfrm>
        </p:spPr>
        <p:txBody>
          <a:bodyPr>
            <a:noAutofit/>
          </a:bodyPr>
          <a:lstStyle/>
          <a:p>
            <a:pPr marL="171450" lvl="1" indent="-171450">
              <a:buFont typeface="Wingdings" panose="05000000000000000000" pitchFamily="2" charset="2"/>
              <a:buChar char="q"/>
            </a:pPr>
            <a:r>
              <a:rPr lang="en-GB" sz="1100" dirty="0"/>
              <a:t>Team from 15 European countries +US contribution (CASE JPL proposal approval pending)</a:t>
            </a:r>
          </a:p>
          <a:p>
            <a:pPr marL="0" lvl="1"/>
            <a:r>
              <a:rPr lang="en-GB" sz="1100" dirty="0"/>
              <a:t> </a:t>
            </a:r>
          </a:p>
          <a:p>
            <a:pPr marL="180975" lvl="1" indent="-180975">
              <a:buFont typeface="Wingdings" panose="05000000000000000000" pitchFamily="2" charset="2"/>
              <a:buChar char="q"/>
            </a:pPr>
            <a:r>
              <a:rPr lang="en-GB" sz="1100" dirty="0"/>
              <a:t>heritage and experience in IR space instrumentation (e.g. MIRI on JWST, Euclid)</a:t>
            </a:r>
          </a:p>
          <a:p>
            <a:endParaRPr lang="en-GB" sz="1100" dirty="0"/>
          </a:p>
          <a:p>
            <a:pPr marL="180975" indent="-180975">
              <a:buFont typeface="Wingdings" panose="05000000000000000000" pitchFamily="2" charset="2"/>
              <a:buChar char="q"/>
            </a:pPr>
            <a:r>
              <a:rPr lang="en-GB" sz="1100" dirty="0"/>
              <a:t>Major hardware roles concentrated in fewer key participants (e.g. RAL system lead, system integration and test, INAF mirrors manufacturing ICU and thermal analysis , CSL telescope integration and testing, CEA AIRS instrument, CBK FGS instrument, Spain thermal control, RAL active cooling)  </a:t>
            </a:r>
          </a:p>
          <a:p>
            <a:endParaRPr lang="en-GB" sz="1100" dirty="0"/>
          </a:p>
          <a:p>
            <a:pPr marL="180975" indent="-180975">
              <a:buFont typeface="Wingdings" panose="05000000000000000000" pitchFamily="2" charset="2"/>
              <a:buChar char="q"/>
            </a:pPr>
            <a:r>
              <a:rPr lang="en-GB" sz="1100" dirty="0"/>
              <a:t>Coordination by a </a:t>
            </a:r>
            <a:r>
              <a:rPr lang="en-GB" sz="1100" b="1" u="sng" dirty="0"/>
              <a:t>distributed payload systems engineering team led by UK RAL</a:t>
            </a:r>
          </a:p>
          <a:p>
            <a:pPr marL="180975" indent="-180975">
              <a:buFont typeface="Wingdings" panose="05000000000000000000" pitchFamily="2" charset="2"/>
              <a:buChar char="q"/>
            </a:pPr>
            <a:endParaRPr lang="en-GB" sz="1100" b="1" u="sng" dirty="0"/>
          </a:p>
          <a:p>
            <a:pPr marL="180975" indent="-180975">
              <a:buFont typeface="Wingdings" panose="05000000000000000000" pitchFamily="2" charset="2"/>
              <a:buChar char="q"/>
            </a:pPr>
            <a:r>
              <a:rPr lang="en-GB" sz="1100" dirty="0"/>
              <a:t>Some subsystems not yet covered (see slides after)</a:t>
            </a:r>
          </a:p>
        </p:txBody>
      </p:sp>
    </p:spTree>
    <p:extLst>
      <p:ext uri="{BB962C8B-B14F-4D97-AF65-F5344CB8AC3E}">
        <p14:creationId xmlns:p14="http://schemas.microsoft.com/office/powerpoint/2010/main" val="3155475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CBBA41F-FBD5-7D4E-AF7C-141C9A1E0BA9}"/>
              </a:ext>
            </a:extLst>
          </p:cNvPr>
          <p:cNvCxnSpPr/>
          <p:nvPr/>
        </p:nvCxnSpPr>
        <p:spPr>
          <a:xfrm>
            <a:off x="5292080" y="4797152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0589D38E-D302-CF49-8514-CFD00F6F35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4070"/>
            <a:ext cx="9075502" cy="64561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A34CE8-6DFC-A34B-A708-DE8B3257B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555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8" t="25328" r="2406" b="25741"/>
          <a:stretch/>
        </p:blipFill>
        <p:spPr>
          <a:xfrm>
            <a:off x="929955" y="2441462"/>
            <a:ext cx="4309986" cy="31196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847" y="302583"/>
            <a:ext cx="7429499" cy="14287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Un grand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relevé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d’exoplanètes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à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la chasse aux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molécules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1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Paris – April 2018</a:t>
            </a:r>
            <a:endParaRPr lang="en-US" sz="675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098" y="1164535"/>
            <a:ext cx="848046" cy="84804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861280" y="991281"/>
            <a:ext cx="8282720" cy="23431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Requirements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scientifiques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: 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effectLst/>
              </a:rPr>
              <a:t>exoplanet radiation, 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signatures 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effectLst/>
              </a:rPr>
              <a:t>molecules 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&amp;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nuages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,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activité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stellaire</a:t>
            </a:r>
            <a:endParaRPr lang="en-US" sz="15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08" t="13939" b="6570"/>
          <a:stretch/>
        </p:blipFill>
        <p:spPr>
          <a:xfrm>
            <a:off x="5436120" y="2358946"/>
            <a:ext cx="2932222" cy="3222875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673204" y="5229695"/>
            <a:ext cx="3795210" cy="701550"/>
          </a:xfrm>
        </p:spPr>
        <p:txBody>
          <a:bodyPr>
            <a:normAutofit/>
          </a:bodyPr>
          <a:lstStyle/>
          <a:p>
            <a:pPr marL="0" indent="0">
              <a:buClr>
                <a:schemeClr val="accent5"/>
              </a:buClr>
              <a:buNone/>
            </a:pPr>
            <a:r>
              <a:rPr lang="en-US" sz="1050">
                <a:solidFill>
                  <a:schemeClr val="accent1">
                    <a:lumMod val="50000"/>
                  </a:schemeClr>
                </a:solidFill>
              </a:rPr>
              <a:t>Simultaneous observations in the VIS and IR are needed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205B2-68A2-2245-88AE-7DB54195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3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392606"/>
            <a:ext cx="5485251" cy="14287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Les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planètes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aujourd’hui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une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grande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diversité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7911" y="70294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cxnSp>
        <p:nvCxnSpPr>
          <p:cNvPr id="18" name="Straight Connector 17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885343" y="991281"/>
            <a:ext cx="7429499" cy="23431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3800+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planetes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, 2700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systèmes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planetaires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connus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dans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notre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galaxie</a:t>
            </a:r>
            <a:endParaRPr lang="en-US" sz="15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22" name="Footer Placeholder 5"/>
          <p:cNvSpPr txBox="1">
            <a:spLocks/>
          </p:cNvSpPr>
          <p:nvPr/>
        </p:nvSpPr>
        <p:spPr>
          <a:xfrm>
            <a:off x="2734868" y="5473310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Paris – April 2018</a:t>
            </a:r>
            <a:endParaRPr lang="en-US" sz="675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1" y="3813314"/>
            <a:ext cx="4451605" cy="2940257"/>
          </a:xfrm>
          <a:prstGeom prst="rect">
            <a:avLst/>
          </a:prstGeom>
          <a:ln w="3175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793" y="3860908"/>
            <a:ext cx="2903009" cy="2948726"/>
          </a:xfrm>
          <a:prstGeom prst="rect">
            <a:avLst/>
          </a:prstGeom>
          <a:ln w="28575">
            <a:noFill/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CD40C1-6A03-BF44-910A-6CC511F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Content Placeholder 4" descr="exoplanets_by_jaysimons-d9dv6th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6630" y="123988"/>
            <a:ext cx="2873054" cy="2854490"/>
          </a:xfrm>
          <a:prstGeom prst="ellips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884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098" y="1164534"/>
            <a:ext cx="848047" cy="848047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Ovale"/>
          <p:cNvSpPr/>
          <p:nvPr/>
        </p:nvSpPr>
        <p:spPr>
          <a:xfrm>
            <a:off x="3193925" y="2169999"/>
            <a:ext cx="3552164" cy="3433090"/>
          </a:xfrm>
          <a:prstGeom prst="ellipse">
            <a:avLst/>
          </a:prstGeom>
          <a:solidFill>
            <a:schemeClr val="accent5">
              <a:lumOff val="21568"/>
              <a:alpha val="52000"/>
            </a:schemeClr>
          </a:solidFill>
          <a:ln w="19050" cap="rnd">
            <a:solidFill>
              <a:schemeClr val="accent1"/>
            </a:solidFill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99" name="Ovale"/>
          <p:cNvSpPr/>
          <p:nvPr/>
        </p:nvSpPr>
        <p:spPr>
          <a:xfrm>
            <a:off x="3802032" y="2757721"/>
            <a:ext cx="2335950" cy="2257646"/>
          </a:xfrm>
          <a:prstGeom prst="ellipse">
            <a:avLst/>
          </a:prstGeom>
          <a:solidFill>
            <a:schemeClr val="accent5">
              <a:lumOff val="10784"/>
              <a:alpha val="83000"/>
            </a:schemeClr>
          </a:solidFill>
          <a:ln w="19050" cap="rnd">
            <a:solidFill>
              <a:schemeClr val="accent1"/>
            </a:solidFill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201" name="Légende"/>
          <p:cNvSpPr/>
          <p:nvPr/>
        </p:nvSpPr>
        <p:spPr>
          <a:xfrm flipH="1" flipV="1">
            <a:off x="5534194" y="1881716"/>
            <a:ext cx="3557405" cy="1554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440" y="2632"/>
                </a:lnTo>
                <a:lnTo>
                  <a:pt x="603" y="2632"/>
                </a:lnTo>
                <a:cubicBezTo>
                  <a:pt x="270" y="2632"/>
                  <a:pt x="0" y="3279"/>
                  <a:pt x="0" y="4074"/>
                </a:cubicBezTo>
                <a:lnTo>
                  <a:pt x="0" y="20158"/>
                </a:lnTo>
                <a:cubicBezTo>
                  <a:pt x="0" y="20954"/>
                  <a:pt x="270" y="21600"/>
                  <a:pt x="603" y="21600"/>
                </a:cubicBezTo>
                <a:lnTo>
                  <a:pt x="15167" y="21600"/>
                </a:lnTo>
                <a:cubicBezTo>
                  <a:pt x="15499" y="21600"/>
                  <a:pt x="15768" y="20954"/>
                  <a:pt x="15768" y="20158"/>
                </a:cubicBezTo>
                <a:lnTo>
                  <a:pt x="15768" y="6654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9050" cap="rnd">
            <a:solidFill>
              <a:schemeClr val="accent1"/>
            </a:solidFill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202" name="Légende"/>
          <p:cNvSpPr/>
          <p:nvPr/>
        </p:nvSpPr>
        <p:spPr>
          <a:xfrm>
            <a:off x="249372" y="2649280"/>
            <a:ext cx="3293483" cy="1981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1" y="0"/>
                </a:moveTo>
                <a:cubicBezTo>
                  <a:pt x="337" y="0"/>
                  <a:pt x="0" y="480"/>
                  <a:pt x="0" y="1070"/>
                </a:cubicBezTo>
                <a:lnTo>
                  <a:pt x="0" y="20533"/>
                </a:lnTo>
                <a:cubicBezTo>
                  <a:pt x="0" y="21123"/>
                  <a:pt x="337" y="21600"/>
                  <a:pt x="751" y="21600"/>
                </a:cubicBezTo>
                <a:lnTo>
                  <a:pt x="16839" y="21600"/>
                </a:lnTo>
                <a:cubicBezTo>
                  <a:pt x="17253" y="21600"/>
                  <a:pt x="17588" y="21123"/>
                  <a:pt x="17588" y="20533"/>
                </a:cubicBezTo>
                <a:lnTo>
                  <a:pt x="17588" y="14101"/>
                </a:lnTo>
                <a:lnTo>
                  <a:pt x="21600" y="11964"/>
                </a:lnTo>
                <a:lnTo>
                  <a:pt x="17588" y="9826"/>
                </a:lnTo>
                <a:lnTo>
                  <a:pt x="17588" y="1070"/>
                </a:lnTo>
                <a:cubicBezTo>
                  <a:pt x="17588" y="480"/>
                  <a:pt x="17253" y="0"/>
                  <a:pt x="16839" y="0"/>
                </a:cubicBezTo>
                <a:lnTo>
                  <a:pt x="751" y="0"/>
                </a:lnTo>
                <a:close/>
              </a:path>
            </a:pathLst>
          </a:custGeom>
          <a:solidFill>
            <a:srgbClr val="FFFFFF"/>
          </a:solidFill>
          <a:ln w="19050" cap="rnd">
            <a:solidFill>
              <a:schemeClr val="accent1"/>
            </a:solidFill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203" name="Title 1"/>
          <p:cNvSpPr txBox="1">
            <a:spLocks noGrp="1"/>
          </p:cNvSpPr>
          <p:nvPr>
            <p:ph type="title"/>
          </p:nvPr>
        </p:nvSpPr>
        <p:spPr>
          <a:xfrm>
            <a:off x="399835" y="278479"/>
            <a:ext cx="7429499" cy="1428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3838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dirty="0"/>
              <a:t>Ariel</a:t>
            </a:r>
            <a:r>
              <a:rPr lang="fr-FR" dirty="0"/>
              <a:t>, 3 grands relevés</a:t>
            </a:r>
            <a:endParaRPr dirty="0"/>
          </a:p>
        </p:txBody>
      </p:sp>
      <p:sp>
        <p:nvSpPr>
          <p:cNvPr id="204" name="Footer Placeholder 5"/>
          <p:cNvSpPr txBox="1"/>
          <p:nvPr/>
        </p:nvSpPr>
        <p:spPr>
          <a:xfrm>
            <a:off x="2705271" y="5512128"/>
            <a:ext cx="5657851" cy="19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 anchor="ctr">
            <a:spAutoFit/>
          </a:bodyPr>
          <a:lstStyle>
            <a:lvl1pPr algn="r">
              <a:defRPr sz="900" b="1">
                <a:solidFill>
                  <a:srgbClr val="7C899A"/>
                </a:solidFill>
              </a:defRPr>
            </a:lvl1pPr>
          </a:lstStyle>
          <a:p>
            <a:r>
              <a:rPr lang="hr-HR" sz="675" dirty="0"/>
              <a:t>EWASS – April 2018</a:t>
            </a:r>
            <a:endParaRPr sz="675" dirty="0"/>
          </a:p>
        </p:txBody>
      </p:sp>
      <p:sp>
        <p:nvSpPr>
          <p:cNvPr id="206" name="Straight Connector 10"/>
          <p:cNvSpPr/>
          <p:nvPr/>
        </p:nvSpPr>
        <p:spPr>
          <a:xfrm>
            <a:off x="895492" y="1977513"/>
            <a:ext cx="2732030" cy="13888"/>
          </a:xfrm>
          <a:prstGeom prst="line">
            <a:avLst/>
          </a:prstGeom>
          <a:ln w="19050" cap="rnd">
            <a:solidFill>
              <a:srgbClr val="000000">
                <a:alpha val="30000"/>
              </a:srgbClr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07" name="Content Placeholder 2"/>
          <p:cNvSpPr txBox="1"/>
          <p:nvPr/>
        </p:nvSpPr>
        <p:spPr>
          <a:xfrm>
            <a:off x="891480" y="934354"/>
            <a:ext cx="7429499" cy="234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 anchor="ctr">
            <a:normAutofit/>
          </a:bodyPr>
          <a:lstStyle>
            <a:lvl1pPr>
              <a:spcBef>
                <a:spcPts val="600"/>
              </a:spcBef>
              <a:defRPr sz="2000" cap="small">
                <a:solidFill>
                  <a:srgbClr val="535353"/>
                </a:solidFill>
              </a:defRPr>
            </a:lvl1pPr>
          </a:lstStyle>
          <a:p>
            <a:r>
              <a:rPr sz="1500" dirty="0"/>
              <a:t>planet</a:t>
            </a:r>
            <a:r>
              <a:rPr lang="fr-FR" sz="1500" dirty="0"/>
              <a:t>e</a:t>
            </a:r>
            <a:r>
              <a:rPr sz="1500" dirty="0"/>
              <a:t>s</a:t>
            </a:r>
            <a:r>
              <a:rPr lang="fr-FR" sz="1500" dirty="0"/>
              <a:t> individuelles</a:t>
            </a:r>
            <a:r>
              <a:rPr sz="1500" dirty="0"/>
              <a:t> &amp; </a:t>
            </a:r>
            <a:r>
              <a:rPr lang="fr-FR" sz="1500" dirty="0"/>
              <a:t>analyses des </a:t>
            </a:r>
            <a:r>
              <a:rPr sz="1500" dirty="0"/>
              <a:t>population</a:t>
            </a:r>
            <a:r>
              <a:rPr lang="fr-FR" sz="1500" dirty="0"/>
              <a:t>s</a:t>
            </a:r>
            <a:endParaRPr sz="1500" dirty="0"/>
          </a:p>
        </p:txBody>
      </p:sp>
      <p:sp>
        <p:nvSpPr>
          <p:cNvPr id="208" name="Ovale"/>
          <p:cNvSpPr/>
          <p:nvPr/>
        </p:nvSpPr>
        <p:spPr>
          <a:xfrm>
            <a:off x="4376003" y="3312451"/>
            <a:ext cx="1188010" cy="1148186"/>
          </a:xfrm>
          <a:prstGeom prst="ellipse">
            <a:avLst/>
          </a:prstGeom>
          <a:solidFill>
            <a:schemeClr val="accent5"/>
          </a:solidFill>
          <a:ln w="19050" cap="rnd">
            <a:solidFill>
              <a:schemeClr val="accent1"/>
            </a:solidFill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209" name="Benchmark"/>
          <p:cNvSpPr txBox="1"/>
          <p:nvPr/>
        </p:nvSpPr>
        <p:spPr>
          <a:xfrm>
            <a:off x="4456895" y="3575406"/>
            <a:ext cx="931663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spcBef>
                <a:spcPts val="600"/>
              </a:spcBef>
              <a:defRPr sz="2000" cap="small">
                <a:solidFill>
                  <a:srgbClr val="535353"/>
                </a:solidFill>
              </a:defRPr>
            </a:lvl1pPr>
          </a:lstStyle>
          <a:p>
            <a:r>
              <a:rPr sz="1500" b="1" dirty="0"/>
              <a:t>Benchmark</a:t>
            </a:r>
          </a:p>
        </p:txBody>
      </p:sp>
      <p:sp>
        <p:nvSpPr>
          <p:cNvPr id="210" name="Deep survey"/>
          <p:cNvSpPr txBox="1"/>
          <p:nvPr/>
        </p:nvSpPr>
        <p:spPr>
          <a:xfrm>
            <a:off x="4373565" y="2941452"/>
            <a:ext cx="971482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spcBef>
                <a:spcPts val="600"/>
              </a:spcBef>
              <a:defRPr sz="2000" cap="small">
                <a:solidFill>
                  <a:srgbClr val="535353"/>
                </a:solidFill>
              </a:defRPr>
            </a:lvl1pPr>
          </a:lstStyle>
          <a:p>
            <a:r>
              <a:rPr sz="1500" b="1" dirty="0"/>
              <a:t>Deep survey</a:t>
            </a:r>
          </a:p>
        </p:txBody>
      </p:sp>
      <p:sp>
        <p:nvSpPr>
          <p:cNvPr id="211" name="Survey"/>
          <p:cNvSpPr txBox="1"/>
          <p:nvPr/>
        </p:nvSpPr>
        <p:spPr>
          <a:xfrm>
            <a:off x="4606230" y="2293128"/>
            <a:ext cx="593174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spcBef>
                <a:spcPts val="600"/>
              </a:spcBef>
              <a:defRPr sz="2000" cap="small">
                <a:solidFill>
                  <a:srgbClr val="535353"/>
                </a:solidFill>
              </a:defRPr>
            </a:lvl1pPr>
          </a:lstStyle>
          <a:p>
            <a:r>
              <a:rPr sz="1500" b="1" dirty="0"/>
              <a:t>Survey</a:t>
            </a:r>
          </a:p>
        </p:txBody>
      </p:sp>
      <p:sp>
        <p:nvSpPr>
          <p:cNvPr id="212" name="~ 1000 planets"/>
          <p:cNvSpPr txBox="1"/>
          <p:nvPr/>
        </p:nvSpPr>
        <p:spPr>
          <a:xfrm>
            <a:off x="4368859" y="5124442"/>
            <a:ext cx="1197121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spcBef>
                <a:spcPts val="600"/>
              </a:spcBef>
              <a:defRPr sz="2000" cap="small">
                <a:solidFill>
                  <a:srgbClr val="535353"/>
                </a:solidFill>
              </a:defRPr>
            </a:lvl1pPr>
          </a:lstStyle>
          <a:p>
            <a:r>
              <a:rPr sz="1500"/>
              <a:t>~ 1000 planets</a:t>
            </a:r>
          </a:p>
        </p:txBody>
      </p:sp>
      <p:sp>
        <p:nvSpPr>
          <p:cNvPr id="213" name="~ 500"/>
          <p:cNvSpPr txBox="1"/>
          <p:nvPr/>
        </p:nvSpPr>
        <p:spPr>
          <a:xfrm>
            <a:off x="4689946" y="4630755"/>
            <a:ext cx="502058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spcBef>
                <a:spcPts val="600"/>
              </a:spcBef>
              <a:defRPr sz="2000" cap="small">
                <a:solidFill>
                  <a:srgbClr val="535353"/>
                </a:solidFill>
              </a:defRPr>
            </a:lvl1pPr>
          </a:lstStyle>
          <a:p>
            <a:r>
              <a:rPr sz="1500"/>
              <a:t>~ 500</a:t>
            </a:r>
          </a:p>
        </p:txBody>
      </p:sp>
      <p:sp>
        <p:nvSpPr>
          <p:cNvPr id="214" name="~ 10"/>
          <p:cNvSpPr txBox="1"/>
          <p:nvPr/>
        </p:nvSpPr>
        <p:spPr>
          <a:xfrm>
            <a:off x="4521750" y="3921765"/>
            <a:ext cx="756936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spcBef>
                <a:spcPts val="600"/>
              </a:spcBef>
              <a:defRPr sz="2000" cap="small">
                <a:solidFill>
                  <a:srgbClr val="535353"/>
                </a:solidFill>
              </a:defRPr>
            </a:lvl1pPr>
          </a:lstStyle>
          <a:p>
            <a:r>
              <a:rPr sz="1500"/>
              <a:t>~ </a:t>
            </a:r>
            <a:r>
              <a:rPr lang="en-US" sz="1500"/>
              <a:t>5</a:t>
            </a:r>
            <a:r>
              <a:rPr sz="1500"/>
              <a:t>0</a:t>
            </a:r>
            <a:r>
              <a:rPr lang="en-GB" sz="1500"/>
              <a:t>-100</a:t>
            </a:r>
            <a:endParaRPr sz="1500"/>
          </a:p>
        </p:txBody>
      </p:sp>
      <p:sp>
        <p:nvSpPr>
          <p:cNvPr id="215" name="What fraction of planets have clouds?…"/>
          <p:cNvSpPr txBox="1"/>
          <p:nvPr/>
        </p:nvSpPr>
        <p:spPr>
          <a:xfrm>
            <a:off x="263525" y="2762745"/>
            <a:ext cx="2685376" cy="1759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marL="214313" indent="-214313">
              <a:lnSpc>
                <a:spcPts val="1290"/>
              </a:lnSpc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r>
              <a:rPr lang="fr-FR" sz="1200" dirty="0"/>
              <a:t>Quelle fraction de planètes avec nuages</a:t>
            </a:r>
            <a:r>
              <a:rPr sz="1200" dirty="0"/>
              <a:t>?</a:t>
            </a:r>
            <a:endParaRPr lang="en-US" sz="1200" dirty="0"/>
          </a:p>
          <a:p>
            <a:pPr marL="214313" indent="-214313">
              <a:lnSpc>
                <a:spcPts val="1290"/>
              </a:lnSpc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endParaRPr sz="1200" dirty="0"/>
          </a:p>
          <a:p>
            <a:pPr marL="214313" indent="-214313">
              <a:lnSpc>
                <a:spcPts val="1290"/>
              </a:lnSpc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r>
              <a:rPr lang="fr-FR" sz="1200" dirty="0"/>
              <a:t>Les petites </a:t>
            </a:r>
            <a:r>
              <a:rPr lang="fr-FR" sz="1200" dirty="0" err="1"/>
              <a:t>planetes</a:t>
            </a:r>
            <a:r>
              <a:rPr lang="fr-FR" sz="1200" dirty="0"/>
              <a:t> ont elles conservées une </a:t>
            </a:r>
            <a:r>
              <a:rPr lang="fr-FR" sz="1200" dirty="0" err="1"/>
              <a:t>atmosphere</a:t>
            </a:r>
            <a:r>
              <a:rPr lang="fr-FR" sz="1200" dirty="0"/>
              <a:t> de </a:t>
            </a:r>
            <a:r>
              <a:rPr sz="1200" dirty="0"/>
              <a:t>H</a:t>
            </a:r>
            <a:r>
              <a:rPr lang="en-US" sz="1200" dirty="0"/>
              <a:t>/He</a:t>
            </a:r>
            <a:r>
              <a:rPr sz="1200" dirty="0"/>
              <a:t>?</a:t>
            </a:r>
            <a:endParaRPr lang="en-US" sz="1200" dirty="0"/>
          </a:p>
          <a:p>
            <a:pPr marL="214313" indent="-214313">
              <a:lnSpc>
                <a:spcPts val="1290"/>
              </a:lnSpc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endParaRPr sz="1200" dirty="0"/>
          </a:p>
          <a:p>
            <a:pPr marL="214313" indent="-214313">
              <a:lnSpc>
                <a:spcPts val="1290"/>
              </a:lnSpc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r>
              <a:rPr lang="fr-FR" sz="1200" dirty="0"/>
              <a:t>Diagramme couleur-couleur</a:t>
            </a:r>
            <a:endParaRPr lang="en-US" sz="1200" dirty="0"/>
          </a:p>
          <a:p>
            <a:pPr marL="214313" indent="-214313">
              <a:lnSpc>
                <a:spcPts val="1290"/>
              </a:lnSpc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endParaRPr sz="1200" dirty="0"/>
          </a:p>
          <a:p>
            <a:pPr marL="214313" indent="-214313">
              <a:lnSpc>
                <a:spcPts val="1290"/>
              </a:lnSpc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r>
              <a:rPr lang="fr-FR" sz="1200" dirty="0" err="1"/>
              <a:t>Rafinement</a:t>
            </a:r>
            <a:r>
              <a:rPr lang="fr-FR" sz="1200" dirty="0"/>
              <a:t> des </a:t>
            </a:r>
            <a:r>
              <a:rPr lang="fr-FR" sz="1200" dirty="0" err="1"/>
              <a:t>parametres</a:t>
            </a:r>
            <a:r>
              <a:rPr lang="fr-FR" sz="1200" dirty="0"/>
              <a:t> orbitaux des planètes</a:t>
            </a:r>
            <a:endParaRPr sz="1200" dirty="0"/>
          </a:p>
        </p:txBody>
      </p:sp>
      <p:sp>
        <p:nvSpPr>
          <p:cNvPr id="216" name="Main atmospheric component…"/>
          <p:cNvSpPr txBox="1"/>
          <p:nvPr/>
        </p:nvSpPr>
        <p:spPr>
          <a:xfrm>
            <a:off x="6540733" y="1845063"/>
            <a:ext cx="2631239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r>
              <a:rPr lang="fr-FR" sz="1200" dirty="0"/>
              <a:t>Composant principaux de l’atmosphère</a:t>
            </a:r>
            <a:endParaRPr sz="1200" dirty="0"/>
          </a:p>
          <a:p>
            <a:pPr marL="214313" indent="-214313">
              <a:lnSpc>
                <a:spcPct val="150000"/>
              </a:lnSpc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r>
              <a:rPr lang="en-US" sz="1200" dirty="0"/>
              <a:t>T</a:t>
            </a:r>
            <a:r>
              <a:rPr sz="1200" dirty="0"/>
              <a:t>race gases</a:t>
            </a:r>
          </a:p>
          <a:p>
            <a:pPr marL="214313" indent="-214313">
              <a:lnSpc>
                <a:spcPct val="150000"/>
              </a:lnSpc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r>
              <a:rPr lang="fr-FR" sz="1200" dirty="0"/>
              <a:t>S</a:t>
            </a:r>
            <a:r>
              <a:rPr sz="1200" dirty="0"/>
              <a:t>tructure</a:t>
            </a:r>
            <a:r>
              <a:rPr lang="fr-FR" sz="1200" dirty="0"/>
              <a:t> thermique</a:t>
            </a:r>
            <a:endParaRPr sz="1200" dirty="0"/>
          </a:p>
          <a:p>
            <a:pPr marL="214313" indent="-214313">
              <a:lnSpc>
                <a:spcPct val="150000"/>
              </a:lnSpc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r>
              <a:rPr lang="fr-FR" sz="1200" dirty="0"/>
              <a:t>Caractérisation des nuages</a:t>
            </a:r>
            <a:endParaRPr sz="1200" dirty="0"/>
          </a:p>
        </p:txBody>
      </p:sp>
      <p:sp>
        <p:nvSpPr>
          <p:cNvPr id="30" name="Légende"/>
          <p:cNvSpPr/>
          <p:nvPr/>
        </p:nvSpPr>
        <p:spPr>
          <a:xfrm flipH="1">
            <a:off x="5211524" y="4154155"/>
            <a:ext cx="2810702" cy="1234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440" y="2632"/>
                </a:lnTo>
                <a:lnTo>
                  <a:pt x="603" y="2632"/>
                </a:lnTo>
                <a:cubicBezTo>
                  <a:pt x="270" y="2632"/>
                  <a:pt x="0" y="3279"/>
                  <a:pt x="0" y="4074"/>
                </a:cubicBezTo>
                <a:lnTo>
                  <a:pt x="0" y="20158"/>
                </a:lnTo>
                <a:cubicBezTo>
                  <a:pt x="0" y="20954"/>
                  <a:pt x="270" y="21600"/>
                  <a:pt x="603" y="21600"/>
                </a:cubicBezTo>
                <a:lnTo>
                  <a:pt x="15167" y="21600"/>
                </a:lnTo>
                <a:cubicBezTo>
                  <a:pt x="15499" y="21600"/>
                  <a:pt x="15768" y="20954"/>
                  <a:pt x="15768" y="20158"/>
                </a:cubicBezTo>
                <a:lnTo>
                  <a:pt x="15768" y="6654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9050" cap="rnd">
            <a:solidFill>
              <a:schemeClr val="accent1"/>
            </a:solidFill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23" name="Weather…"/>
          <p:cNvSpPr txBox="1"/>
          <p:nvPr/>
        </p:nvSpPr>
        <p:spPr>
          <a:xfrm>
            <a:off x="5956074" y="4552855"/>
            <a:ext cx="206615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marL="214313" indent="-214313"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r>
              <a:rPr lang="en-US" sz="1200" dirty="0"/>
              <a:t>Circulation </a:t>
            </a:r>
            <a:r>
              <a:rPr lang="en-US" sz="1200" dirty="0" err="1"/>
              <a:t>atmospherique</a:t>
            </a:r>
            <a:endParaRPr lang="en-US" sz="1200" dirty="0"/>
          </a:p>
          <a:p>
            <a:pPr marL="214313" indent="-214313"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endParaRPr sz="1200" dirty="0"/>
          </a:p>
          <a:p>
            <a:pPr marL="214313" indent="-214313"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r>
              <a:rPr lang="fr-FR" sz="1200" dirty="0"/>
              <a:t>Variabilité temporelle et spatiale</a:t>
            </a:r>
            <a:endParaRPr sz="1200" dirty="0"/>
          </a:p>
        </p:txBody>
      </p:sp>
      <p:pic>
        <p:nvPicPr>
          <p:cNvPr id="26" name="Content Placeholder 4" descr="exoplanets_by_jaysimons-d9dv6th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1660" y="4289973"/>
            <a:ext cx="952644" cy="946489"/>
          </a:xfrm>
          <a:prstGeom prst="ellips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ontent Placeholder 4" descr="exoplanets_by_jaysimons-d9dv6th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5202" y="3622905"/>
            <a:ext cx="952644" cy="946489"/>
          </a:xfrm>
          <a:prstGeom prst="ellips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8605" y="3795081"/>
            <a:ext cx="507242" cy="504300"/>
          </a:xfrm>
          <a:prstGeom prst="ellipse">
            <a:avLst/>
          </a:prstGeom>
          <a:ln>
            <a:solidFill>
              <a:srgbClr val="671704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235" y="4870342"/>
            <a:ext cx="507242" cy="504300"/>
          </a:xfrm>
          <a:prstGeom prst="ellipse">
            <a:avLst/>
          </a:prstGeom>
          <a:ln>
            <a:solidFill>
              <a:srgbClr val="671704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01" grpId="0" animBg="1"/>
      <p:bldP spid="208" grpId="0" animBg="1"/>
      <p:bldP spid="209" grpId="0" animBg="1"/>
      <p:bldP spid="210" grpId="0" animBg="1"/>
      <p:bldP spid="213" grpId="0" animBg="1"/>
      <p:bldP spid="214" grpId="0" animBg="1"/>
      <p:bldP spid="216" grpId="0" animBg="1"/>
      <p:bldP spid="30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5464090"/>
            <a:ext cx="6802722" cy="6001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					</a:t>
            </a:r>
            <a:r>
              <a:rPr lang="en-GB" sz="1350" b="1" dirty="0">
                <a:solidFill>
                  <a:schemeClr val="bg1"/>
                </a:solidFill>
              </a:rPr>
              <a:t>Instantaneous Sky      </a:t>
            </a:r>
            <a:r>
              <a:rPr lang="en-GB" sz="1350" dirty="0">
                <a:solidFill>
                  <a:schemeClr val="bg1"/>
                </a:solidFill>
              </a:rPr>
              <a:t>100%      80%      60%      40%</a:t>
            </a:r>
          </a:p>
          <a:p>
            <a:r>
              <a:rPr lang="en-GB" sz="1350" dirty="0">
                <a:solidFill>
                  <a:schemeClr val="bg1"/>
                </a:solidFill>
              </a:rPr>
              <a:t>					</a:t>
            </a:r>
            <a:r>
              <a:rPr lang="en-GB" sz="1350" b="1" dirty="0">
                <a:solidFill>
                  <a:schemeClr val="bg1"/>
                </a:solidFill>
              </a:rPr>
              <a:t>Visibility</a:t>
            </a:r>
            <a:endParaRPr lang="en-GB" sz="1350" dirty="0">
              <a:solidFill>
                <a:schemeClr val="bg1"/>
              </a:solidFill>
            </a:endParaRPr>
          </a:p>
          <a:p>
            <a:endParaRPr lang="en-GB" sz="6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853662"/>
            <a:ext cx="7429499" cy="1428750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effectLst/>
              </a:rPr>
              <a:t>ARIEL sky visibility 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61542" y="-1618368"/>
            <a:ext cx="5020916" cy="9144000"/>
          </a:xfrm>
          <a:prstGeom prst="rect">
            <a:avLst/>
          </a:prstGeom>
          <a:ln>
            <a:noFill/>
          </a:ln>
        </p:spPr>
      </p:pic>
      <p:sp>
        <p:nvSpPr>
          <p:cNvPr id="10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Paris – April 2018</a:t>
            </a:r>
            <a:endParaRPr lang="en-US" sz="675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85343" y="991281"/>
            <a:ext cx="7429499" cy="23431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83758" y="4886001"/>
            <a:ext cx="159622" cy="189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02723" y="5464090"/>
            <a:ext cx="2341277" cy="5770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	Survey</a:t>
            </a:r>
          </a:p>
          <a:p>
            <a:r>
              <a:rPr lang="en-GB" sz="1050">
                <a:solidFill>
                  <a:schemeClr val="bg1"/>
                </a:solidFill>
              </a:rPr>
              <a:t>	Deep</a:t>
            </a:r>
          </a:p>
          <a:p>
            <a:r>
              <a:rPr lang="en-GB" sz="1050">
                <a:solidFill>
                  <a:schemeClr val="bg1"/>
                </a:solidFill>
              </a:rPr>
              <a:t>	Benchmark</a:t>
            </a:r>
          </a:p>
        </p:txBody>
      </p:sp>
      <p:sp>
        <p:nvSpPr>
          <p:cNvPr id="5" name="Oval 4"/>
          <p:cNvSpPr/>
          <p:nvPr/>
        </p:nvSpPr>
        <p:spPr>
          <a:xfrm>
            <a:off x="7011613" y="5545363"/>
            <a:ext cx="114788" cy="11049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Oval 13"/>
          <p:cNvSpPr/>
          <p:nvPr/>
        </p:nvSpPr>
        <p:spPr>
          <a:xfrm>
            <a:off x="7011613" y="5699849"/>
            <a:ext cx="114788" cy="1104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Oval 16"/>
          <p:cNvSpPr/>
          <p:nvPr/>
        </p:nvSpPr>
        <p:spPr>
          <a:xfrm>
            <a:off x="7025676" y="5879215"/>
            <a:ext cx="88401" cy="8526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Oval 17"/>
          <p:cNvSpPr/>
          <p:nvPr/>
        </p:nvSpPr>
        <p:spPr>
          <a:xfrm>
            <a:off x="7011613" y="5866091"/>
            <a:ext cx="114788" cy="110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A2513-FD29-094F-B3EA-3FB02F034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0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4" descr="Pluto-WhatWeKnow-InsideStory-2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65" b="83860" l="0" r="5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86053" y="2293128"/>
            <a:ext cx="3681704" cy="326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891" y="152121"/>
            <a:ext cx="8031667" cy="14287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La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diversité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des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exoplanètes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Masse-Rayon ne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sont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pas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suffisants</a:t>
            </a:r>
            <a:endParaRPr lang="en-US" sz="40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0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Paris – April 2018</a:t>
            </a:r>
            <a:endParaRPr lang="en-US" sz="675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082" y="1184717"/>
            <a:ext cx="848046" cy="8480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6" y="2451179"/>
            <a:ext cx="4554885" cy="41808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59701" y="2400288"/>
            <a:ext cx="11475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Masse-rayon,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43238" y="3107531"/>
            <a:ext cx="1544528" cy="1523178"/>
          </a:xfrm>
          <a:prstGeom prst="line">
            <a:avLst/>
          </a:prstGeom>
          <a:ln>
            <a:solidFill>
              <a:schemeClr val="accent1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43238" y="2985595"/>
            <a:ext cx="4582107" cy="121937"/>
          </a:xfrm>
          <a:prstGeom prst="line">
            <a:avLst/>
          </a:prstGeom>
          <a:ln>
            <a:solidFill>
              <a:schemeClr val="accent1"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4" descr="exoplanets_by_jaysimons-d9dv6th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891" y="1279615"/>
            <a:ext cx="602168" cy="598277"/>
          </a:xfrm>
          <a:prstGeom prst="ellips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" descr="981cd41d-798c-489a-be2a-4cadcccf5770.pn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504" y="2637832"/>
            <a:ext cx="2605682" cy="260568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854738" y="4619085"/>
            <a:ext cx="86113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</a:rPr>
              <a:t>H/He</a:t>
            </a:r>
          </a:p>
          <a:p>
            <a:r>
              <a:rPr lang="en-US" sz="1050">
                <a:solidFill>
                  <a:schemeClr val="bg1"/>
                </a:solidFill>
              </a:rPr>
              <a:t>Atmosphere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69940" y="3759717"/>
            <a:ext cx="651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/>
              <a:t>Rocky</a:t>
            </a:r>
          </a:p>
          <a:p>
            <a:pPr algn="ctr"/>
            <a:r>
              <a:rPr lang="en-US" sz="1200"/>
              <a:t>Interior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686708" y="3759717"/>
            <a:ext cx="651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/>
              <a:t>Icy</a:t>
            </a:r>
          </a:p>
          <a:p>
            <a:pPr algn="ctr"/>
            <a:r>
              <a:rPr lang="en-US" sz="1200"/>
              <a:t>Interior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135376" y="4679452"/>
            <a:ext cx="94128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</a:rPr>
              <a:t>Water </a:t>
            </a:r>
            <a:r>
              <a:rPr lang="en-US" sz="1050" err="1">
                <a:solidFill>
                  <a:schemeClr val="bg1"/>
                </a:solidFill>
              </a:rPr>
              <a:t>vapour</a:t>
            </a:r>
            <a:endParaRPr lang="en-US" sz="1050">
              <a:solidFill>
                <a:schemeClr val="bg1"/>
              </a:solidFill>
            </a:endParaRPr>
          </a:p>
          <a:p>
            <a:r>
              <a:rPr lang="en-US" sz="1050">
                <a:solidFill>
                  <a:schemeClr val="bg1"/>
                </a:solidFill>
              </a:rPr>
              <a:t>Atmosphere</a:t>
            </a:r>
          </a:p>
        </p:txBody>
      </p:sp>
      <p:sp>
        <p:nvSpPr>
          <p:cNvPr id="29" name="Rectangle 28"/>
          <p:cNvSpPr/>
          <p:nvPr/>
        </p:nvSpPr>
        <p:spPr>
          <a:xfrm flipH="1">
            <a:off x="4139022" y="5196952"/>
            <a:ext cx="490644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u="sng" dirty="0" err="1">
                <a:solidFill>
                  <a:schemeClr val="accent1"/>
                </a:solidFill>
              </a:rPr>
              <a:t>Même</a:t>
            </a:r>
            <a:r>
              <a:rPr lang="en-US" sz="1350" b="1" u="sng" dirty="0">
                <a:solidFill>
                  <a:schemeClr val="accent1"/>
                </a:solidFill>
              </a:rPr>
              <a:t> </a:t>
            </a:r>
            <a:r>
              <a:rPr lang="en-US" sz="1350" b="1" u="sng" dirty="0" err="1">
                <a:solidFill>
                  <a:schemeClr val="accent1"/>
                </a:solidFill>
              </a:rPr>
              <a:t>densité</a:t>
            </a:r>
            <a:r>
              <a:rPr lang="en-US" sz="1350" b="1" u="sng" dirty="0">
                <a:solidFill>
                  <a:schemeClr val="accent1"/>
                </a:solidFill>
              </a:rPr>
              <a:t> </a:t>
            </a:r>
            <a:r>
              <a:rPr lang="en-US" sz="1350" b="1" u="sng" dirty="0" err="1">
                <a:solidFill>
                  <a:schemeClr val="accent1"/>
                </a:solidFill>
              </a:rPr>
              <a:t>moyenne</a:t>
            </a:r>
            <a:r>
              <a:rPr lang="en-US" sz="1350" b="1" dirty="0">
                <a:solidFill>
                  <a:schemeClr val="accent1"/>
                </a:solidFill>
              </a:rPr>
              <a:t> – </a:t>
            </a:r>
            <a:r>
              <a:rPr lang="en-US" sz="1350" b="1" u="sng" dirty="0" err="1">
                <a:solidFill>
                  <a:schemeClr val="accent1"/>
                </a:solidFill>
              </a:rPr>
              <a:t>Différentes</a:t>
            </a:r>
            <a:r>
              <a:rPr lang="en-US" sz="1350" b="1" dirty="0">
                <a:solidFill>
                  <a:schemeClr val="accent1"/>
                </a:solidFill>
              </a:rPr>
              <a:t> signatures </a:t>
            </a:r>
            <a:r>
              <a:rPr lang="en-US" sz="1350" b="1" dirty="0" err="1">
                <a:solidFill>
                  <a:schemeClr val="accent1"/>
                </a:solidFill>
              </a:rPr>
              <a:t>atmosphériques</a:t>
            </a:r>
            <a:endParaRPr lang="en-US" sz="1350" b="1" dirty="0">
              <a:solidFill>
                <a:schemeClr val="accent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325481" y="2969305"/>
            <a:ext cx="2033751" cy="1992344"/>
          </a:xfrm>
          <a:prstGeom prst="ellipse">
            <a:avLst/>
          </a:prstGeom>
          <a:noFill/>
          <a:ln w="31750">
            <a:solidFill>
              <a:srgbClr val="BBD8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/>
          <p:cNvSpPr/>
          <p:nvPr/>
        </p:nvSpPr>
        <p:spPr>
          <a:xfrm>
            <a:off x="6571056" y="2955037"/>
            <a:ext cx="2033751" cy="1992344"/>
          </a:xfrm>
          <a:prstGeom prst="ellipse">
            <a:avLst/>
          </a:prstGeom>
          <a:noFill/>
          <a:ln w="31750">
            <a:solidFill>
              <a:srgbClr val="3C5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991A5-EE09-7145-9E30-413361B4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E122257E-4052-7F44-9B21-5EDF17941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487" y="6518549"/>
            <a:ext cx="5657850" cy="273844"/>
          </a:xfrm>
          <a:effectLst/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Lopez et al., 2016; Valencia et al., 2013</a:t>
            </a:r>
          </a:p>
        </p:txBody>
      </p:sp>
    </p:spTree>
    <p:extLst>
      <p:ext uri="{BB962C8B-B14F-4D97-AF65-F5344CB8AC3E}">
        <p14:creationId xmlns:p14="http://schemas.microsoft.com/office/powerpoint/2010/main" val="1663285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864378"/>
            <a:ext cx="7429499" cy="14287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La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diversité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de la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chimie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0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Paris – April 2018</a:t>
            </a:r>
            <a:endParaRPr lang="en-US" sz="675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098" y="1164535"/>
            <a:ext cx="848046" cy="8480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885343" y="991281"/>
            <a:ext cx="7429499" cy="23431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" y="8902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" y="40906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17" name="Picture 16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78" y="2768764"/>
            <a:ext cx="4574747" cy="3787019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sp>
        <p:nvSpPr>
          <p:cNvPr id="19" name="Rectangle 18"/>
          <p:cNvSpPr/>
          <p:nvPr/>
        </p:nvSpPr>
        <p:spPr>
          <a:xfrm>
            <a:off x="5534197" y="2466761"/>
            <a:ext cx="311540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Observations </a:t>
            </a:r>
            <a:r>
              <a:rPr lang="en-US" sz="1350" b="1" dirty="0" err="1"/>
              <a:t>d’ARIEL</a:t>
            </a:r>
            <a:r>
              <a:rPr lang="en-US" sz="1350" b="1" dirty="0"/>
              <a:t> pour 1000 </a:t>
            </a:r>
            <a:r>
              <a:rPr lang="en-US" sz="1350" b="1" dirty="0" err="1"/>
              <a:t>planètes</a:t>
            </a:r>
            <a:endParaRPr lang="en-US" sz="1350" b="1" dirty="0"/>
          </a:p>
        </p:txBody>
      </p:sp>
      <p:sp>
        <p:nvSpPr>
          <p:cNvPr id="20" name="Rectangle 19"/>
          <p:cNvSpPr/>
          <p:nvPr/>
        </p:nvSpPr>
        <p:spPr>
          <a:xfrm>
            <a:off x="869455" y="2461846"/>
            <a:ext cx="401193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 err="1"/>
              <a:t>Cette</a:t>
            </a:r>
            <a:r>
              <a:rPr lang="en-US" sz="1350" b="1" dirty="0"/>
              <a:t> figure </a:t>
            </a:r>
            <a:r>
              <a:rPr lang="en-US" sz="1350" b="1" dirty="0" err="1"/>
              <a:t>est</a:t>
            </a:r>
            <a:r>
              <a:rPr lang="en-US" sz="1350" b="1" dirty="0"/>
              <a:t> </a:t>
            </a:r>
            <a:r>
              <a:rPr lang="en-US" sz="1350" b="1" dirty="0" err="1"/>
              <a:t>elle</a:t>
            </a:r>
            <a:r>
              <a:rPr lang="en-US" sz="1350" b="1" dirty="0"/>
              <a:t> </a:t>
            </a:r>
            <a:r>
              <a:rPr lang="en-US" sz="1350" b="1" dirty="0" err="1"/>
              <a:t>réaliste</a:t>
            </a:r>
            <a:r>
              <a:rPr lang="en-US" sz="1350" b="1" dirty="0"/>
              <a:t> ? </a:t>
            </a:r>
            <a:r>
              <a:rPr lang="en-US" sz="1350" b="1" dirty="0" err="1"/>
              <a:t>Ou</a:t>
            </a:r>
            <a:r>
              <a:rPr lang="en-US" sz="1350" b="1" dirty="0"/>
              <a:t> </a:t>
            </a:r>
            <a:r>
              <a:rPr lang="en-US" sz="1350" b="1" dirty="0" err="1"/>
              <a:t>sont</a:t>
            </a:r>
            <a:r>
              <a:rPr lang="en-US" sz="1350" b="1" dirty="0"/>
              <a:t> les transitions ?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905" y="2679465"/>
            <a:ext cx="4396016" cy="263761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868342" y="3418285"/>
            <a:ext cx="1382315" cy="1564481"/>
          </a:xfrm>
          <a:prstGeom prst="line">
            <a:avLst/>
          </a:prstGeom>
          <a:ln>
            <a:solidFill>
              <a:schemeClr val="accent1"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868342" y="3000375"/>
            <a:ext cx="1382315" cy="417910"/>
          </a:xfrm>
          <a:prstGeom prst="line">
            <a:avLst/>
          </a:prstGeom>
          <a:ln>
            <a:solidFill>
              <a:schemeClr val="accent1"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4" descr="exoplanets_by_jaysimons-d9dv6th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891" y="1279615"/>
            <a:ext cx="602168" cy="598277"/>
          </a:xfrm>
          <a:prstGeom prst="ellips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F9CA7-E9D7-A440-8095-74E1600F7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30652CFA-9C1F-8F4D-80B0-AF0ECEAF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047" y="5528733"/>
            <a:ext cx="5657850" cy="273844"/>
          </a:xfrm>
          <a:effectLst/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Forget and 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Leconte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1974088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Paris – April 2018</a:t>
            </a:r>
            <a:endParaRPr lang="en-US" sz="675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098" y="1164535"/>
            <a:ext cx="848046" cy="848046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56059" y="391546"/>
            <a:ext cx="7429499" cy="234315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Les super-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effectLst/>
              </a:rPr>
              <a:t>Terres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effectLst/>
              </a:rPr>
              <a:t>sont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 des “grosses-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effectLst/>
              </a:rPr>
              <a:t>Terres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”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effectLst/>
              </a:rPr>
              <a:t>ou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 des mini-Neptune ?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Y  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effectLst/>
              </a:rPr>
              <a:t>t’il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 encore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effectLst/>
              </a:rPr>
              <a:t>une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effectLst/>
              </a:rPr>
              <a:t>atmosphère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 de H/He?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62485" y="2508843"/>
            <a:ext cx="186974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Les observations </a:t>
            </a:r>
            <a:r>
              <a:rPr lang="en-US" sz="1350" b="1" dirty="0" err="1"/>
              <a:t>d’Ariel</a:t>
            </a:r>
            <a:endParaRPr lang="en-US" sz="1350" b="1" dirty="0"/>
          </a:p>
        </p:txBody>
      </p:sp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0" t="3777" r="1964" b="3763"/>
          <a:stretch/>
        </p:blipFill>
        <p:spPr>
          <a:xfrm>
            <a:off x="4846257" y="2903716"/>
            <a:ext cx="4129169" cy="2643932"/>
          </a:xfrm>
          <a:prstGeom prst="rect">
            <a:avLst/>
          </a:prstGeom>
        </p:spPr>
      </p:pic>
      <p:pic>
        <p:nvPicPr>
          <p:cNvPr id="22" name="Content Placeholder 4" descr="exoplanets_by_jaysimons-d9dv6th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891" y="1279615"/>
            <a:ext cx="602168" cy="598277"/>
          </a:xfrm>
          <a:prstGeom prst="ellips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7" y="2941223"/>
            <a:ext cx="4765381" cy="23906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83A7A-FEDE-2A45-A921-C7BB93F3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30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03233" y="1474045"/>
            <a:ext cx="3409758" cy="4825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309490"/>
            <a:ext cx="7429499" cy="142875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Spectres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et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nuages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1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Paris – April 2018</a:t>
            </a:r>
            <a:endParaRPr lang="en-US" sz="675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098" y="1164535"/>
            <a:ext cx="848046" cy="84804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861280" y="991281"/>
            <a:ext cx="8282720" cy="23431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>
                <a:solidFill>
                  <a:schemeClr val="accent1">
                    <a:lumMod val="75000"/>
                  </a:schemeClr>
                </a:solidFill>
                <a:effectLst/>
              </a:rPr>
              <a:t>science requirements: exoplanet radiation, molecular</a:t>
            </a:r>
            <a:r>
              <a:rPr lang="en-US" sz="1500" b="1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1500">
                <a:solidFill>
                  <a:schemeClr val="accent1">
                    <a:lumMod val="75000"/>
                  </a:schemeClr>
                </a:solidFill>
                <a:effectLst/>
              </a:rPr>
              <a:t>&amp; </a:t>
            </a:r>
            <a:r>
              <a:rPr lang="en-US" sz="1500" b="1">
                <a:solidFill>
                  <a:schemeClr val="accent1">
                    <a:lumMod val="75000"/>
                  </a:schemeClr>
                </a:solidFill>
                <a:effectLst/>
              </a:rPr>
              <a:t>cloud signatures, star activity</a:t>
            </a:r>
          </a:p>
        </p:txBody>
      </p:sp>
      <p:sp>
        <p:nvSpPr>
          <p:cNvPr id="12" name="Cloud 11"/>
          <p:cNvSpPr/>
          <p:nvPr/>
        </p:nvSpPr>
        <p:spPr>
          <a:xfrm>
            <a:off x="1569205" y="3085240"/>
            <a:ext cx="788234" cy="247325"/>
          </a:xfrm>
          <a:prstGeom prst="cloud">
            <a:avLst/>
          </a:prstGeom>
          <a:solidFill>
            <a:srgbClr val="C00000">
              <a:alpha val="39000"/>
            </a:srgbClr>
          </a:solidFill>
          <a:ln>
            <a:solidFill>
              <a:srgbClr val="9A0003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Cloud 12"/>
          <p:cNvSpPr/>
          <p:nvPr/>
        </p:nvSpPr>
        <p:spPr>
          <a:xfrm>
            <a:off x="1712686" y="3568494"/>
            <a:ext cx="501273" cy="244310"/>
          </a:xfrm>
          <a:prstGeom prst="cloud">
            <a:avLst/>
          </a:prstGeom>
          <a:solidFill>
            <a:srgbClr val="FFC000">
              <a:alpha val="39000"/>
            </a:srgbClr>
          </a:solidFill>
          <a:ln>
            <a:solidFill>
              <a:srgbClr val="FE7315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1400" y="2320280"/>
            <a:ext cx="3313379" cy="3113640"/>
          </a:xfrm>
          <a:prstGeom prst="ellipse">
            <a:avLst/>
          </a:prstGeom>
          <a:effectLst>
            <a:softEdge rad="355600"/>
          </a:effectLst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673204" y="5229695"/>
            <a:ext cx="3795210" cy="701550"/>
          </a:xfrm>
        </p:spPr>
        <p:txBody>
          <a:bodyPr>
            <a:normAutofit/>
          </a:bodyPr>
          <a:lstStyle/>
          <a:p>
            <a:pPr marL="0" indent="0">
              <a:buClr>
                <a:schemeClr val="accent5"/>
              </a:buClr>
              <a:buNone/>
            </a:pPr>
            <a:r>
              <a:rPr lang="en-US" sz="1050" dirty="0">
                <a:solidFill>
                  <a:schemeClr val="accent1">
                    <a:lumMod val="50000"/>
                  </a:schemeClr>
                </a:solidFill>
              </a:rPr>
              <a:t>Simultaneous observations in the VIS and IR are needed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311D-DA59-AD4E-A3DD-F1396843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3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967" y="3003662"/>
            <a:ext cx="2698853" cy="2698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864378"/>
            <a:ext cx="7429499" cy="1428750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effectLst/>
              </a:rPr>
              <a:t>Instant &amp; short-term variability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098" y="1164535"/>
            <a:ext cx="848046" cy="84804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hase_curve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164" t="10391" r="3673"/>
          <a:stretch/>
        </p:blipFill>
        <p:spPr>
          <a:xfrm>
            <a:off x="340392" y="2934943"/>
            <a:ext cx="5743575" cy="2762214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885343" y="991281"/>
            <a:ext cx="7429499" cy="23431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>
                <a:solidFill>
                  <a:schemeClr val="accent1">
                    <a:lumMod val="75000"/>
                  </a:schemeClr>
                </a:solidFill>
                <a:effectLst/>
              </a:rPr>
              <a:t>(Non)-equilibrium chemistry? Atmospheric circulation? Cloud pattern?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1110" y="2613753"/>
            <a:ext cx="742748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ARIEL phase-curve spectra, chemical composition &amp; thermal profile      Planet orbiting around the star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110" y="1336408"/>
            <a:ext cx="507242" cy="504300"/>
          </a:xfrm>
          <a:prstGeom prst="ellipse">
            <a:avLst/>
          </a:prstGeom>
          <a:ln>
            <a:solidFill>
              <a:srgbClr val="671704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68A0BE40-4A96-EA47-A810-CF8EA3B66A22}"/>
              </a:ext>
            </a:extLst>
          </p:cNvPr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Paris – April 2018</a:t>
            </a:r>
            <a:endParaRPr lang="en-US" sz="675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7B4A0B33-8060-694A-8C92-6C485EDC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311" y="5864832"/>
            <a:ext cx="5657850" cy="273844"/>
          </a:xfrm>
          <a:effectLst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Simulations </a:t>
            </a:r>
            <a:r>
              <a:rPr lang="en-US" dirty="0" err="1">
                <a:solidFill>
                  <a:schemeClr val="tx1"/>
                </a:solidFill>
                <a:effectLst/>
              </a:rPr>
              <a:t>Waldmann</a:t>
            </a:r>
            <a:r>
              <a:rPr lang="en-US" dirty="0">
                <a:solidFill>
                  <a:schemeClr val="tx1"/>
                </a:solidFill>
                <a:effectLst/>
              </a:rPr>
              <a:t>, Beaulieu, Sarkar, Pascale,</a:t>
            </a:r>
          </a:p>
        </p:txBody>
      </p:sp>
    </p:spTree>
    <p:extLst>
      <p:ext uri="{BB962C8B-B14F-4D97-AF65-F5344CB8AC3E}">
        <p14:creationId xmlns:p14="http://schemas.microsoft.com/office/powerpoint/2010/main" val="168750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853662"/>
            <a:ext cx="7429499" cy="14287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Comparison avec Spitzer &amp; Hubble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32822" y="4061577"/>
            <a:ext cx="2907068" cy="1238329"/>
          </a:xfrm>
        </p:spPr>
        <p:txBody>
          <a:bodyPr>
            <a:normAutofit/>
          </a:bodyPr>
          <a:lstStyle/>
          <a:p>
            <a:pPr>
              <a:buClr>
                <a:schemeClr val="accent5"/>
              </a:buClr>
              <a:buFont typeface="Arial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Super-Terre 55-Cnc-e, </a:t>
            </a:r>
          </a:p>
          <a:p>
            <a:pPr>
              <a:buClr>
                <a:schemeClr val="accent5"/>
              </a:buClr>
              <a:buFont typeface="Arial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Etoile G avec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Kmag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= 4. </a:t>
            </a:r>
          </a:p>
          <a:p>
            <a:pPr>
              <a:buClr>
                <a:schemeClr val="accent5"/>
              </a:buClr>
              <a:buFont typeface="Arial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ARIEL 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combinant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8 eclipses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484027"/>
            <a:ext cx="5657850" cy="273844"/>
          </a:xfrm>
          <a:effectLst/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Sarkar et al, 2016; Pascale et al, 2014, 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Puig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 et al, 2014</a:t>
            </a:r>
          </a:p>
        </p:txBody>
      </p:sp>
      <p:sp>
        <p:nvSpPr>
          <p:cNvPr id="11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ARIEL – ESA M4 Paris presentation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579" y="342937"/>
            <a:ext cx="848046" cy="84804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76" y="2453329"/>
            <a:ext cx="5194499" cy="3776989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885343" y="991281"/>
            <a:ext cx="7429499" cy="23431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mr-IN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…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..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358" y="2420897"/>
            <a:ext cx="1758494" cy="1704975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7515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9750"/>
          </a:xfrm>
        </p:spPr>
        <p:txBody>
          <a:bodyPr>
            <a:normAutofit fontScale="90000"/>
          </a:bodyPr>
          <a:lstStyle/>
          <a:p>
            <a:r>
              <a:rPr lang="en-US" sz="3111" b="1" dirty="0"/>
              <a:t>ARIEL </a:t>
            </a:r>
            <a:r>
              <a:rPr lang="en-US" sz="3111" b="1" dirty="0" err="1"/>
              <a:t>en</a:t>
            </a:r>
            <a:r>
              <a:rPr lang="en-US" sz="3111" b="1" dirty="0"/>
              <a:t> France</a:t>
            </a:r>
            <a:endParaRPr lang="en-US" dirty="0">
              <a:solidFill>
                <a:srgbClr val="CB9F4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588" y="1300163"/>
            <a:ext cx="89011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American Typewriter"/>
              </a:rPr>
              <a:t>Pour la nouvelle phase : </a:t>
            </a:r>
          </a:p>
          <a:p>
            <a:r>
              <a:rPr lang="fr-FR" dirty="0">
                <a:latin typeface="American Typewriter"/>
              </a:rPr>
              <a:t>   France responsable du </a:t>
            </a:r>
            <a:r>
              <a:rPr lang="fr-FR" dirty="0" err="1">
                <a:latin typeface="American Typewriter"/>
              </a:rPr>
              <a:t>spectro</a:t>
            </a:r>
            <a:r>
              <a:rPr lang="fr-FR" dirty="0">
                <a:latin typeface="American Typewriter"/>
              </a:rPr>
              <a:t> AIRS 2-7.8 microns</a:t>
            </a:r>
          </a:p>
          <a:p>
            <a:r>
              <a:rPr lang="fr-FR" dirty="0">
                <a:latin typeface="American Typewriter"/>
              </a:rPr>
              <a:t>   Contributeurs principaux : IAP, CEA, IAS, LESIA</a:t>
            </a:r>
          </a:p>
          <a:p>
            <a:endParaRPr lang="fr-FR" dirty="0">
              <a:latin typeface="American Typewriter"/>
            </a:endParaRPr>
          </a:p>
          <a:p>
            <a:endParaRPr lang="fr-FR" dirty="0">
              <a:latin typeface="American Typewriter"/>
            </a:endParaRPr>
          </a:p>
          <a:p>
            <a:r>
              <a:rPr lang="fr-FR" dirty="0">
                <a:latin typeface="American Typewriter"/>
              </a:rPr>
              <a:t>Lead ARIEL France, développement scientifique : JP Beaulieu (IAP)</a:t>
            </a:r>
          </a:p>
          <a:p>
            <a:r>
              <a:rPr lang="fr-FR" dirty="0">
                <a:latin typeface="American Typewriter"/>
              </a:rPr>
              <a:t>Co-Lead ARIEL France, développement instrumental : PO </a:t>
            </a:r>
            <a:r>
              <a:rPr lang="fr-FR" dirty="0" err="1">
                <a:latin typeface="American Typewriter"/>
              </a:rPr>
              <a:t>Lagage</a:t>
            </a:r>
            <a:r>
              <a:rPr lang="fr-FR" dirty="0">
                <a:latin typeface="American Typewriter"/>
              </a:rPr>
              <a:t> (CEA)</a:t>
            </a:r>
          </a:p>
          <a:p>
            <a:r>
              <a:rPr lang="fr-FR" dirty="0">
                <a:latin typeface="American Typewriter"/>
              </a:rPr>
              <a:t>Instrument </a:t>
            </a:r>
            <a:r>
              <a:rPr lang="fr-FR" dirty="0" err="1">
                <a:latin typeface="American Typewriter"/>
              </a:rPr>
              <a:t>scientist</a:t>
            </a:r>
            <a:r>
              <a:rPr lang="fr-FR" dirty="0">
                <a:latin typeface="American Typewriter"/>
              </a:rPr>
              <a:t> ARIEL (mission) : M. Ollivier (IAS)</a:t>
            </a:r>
            <a:endParaRPr lang="fr-FR" dirty="0"/>
          </a:p>
          <a:p>
            <a:endParaRPr lang="fr-FR" dirty="0">
              <a:latin typeface="American Typewriter"/>
            </a:endParaRPr>
          </a:p>
          <a:p>
            <a:endParaRPr lang="fr-FR" dirty="0">
              <a:latin typeface="American Typewriter"/>
            </a:endParaRPr>
          </a:p>
          <a:p>
            <a:r>
              <a:rPr lang="fr-FR" dirty="0">
                <a:latin typeface="American Typewriter"/>
              </a:rPr>
              <a:t>Une équipe intégrée, compacte et dédiée pour préparer la mission.</a:t>
            </a:r>
          </a:p>
          <a:p>
            <a:r>
              <a:rPr lang="fr-FR" dirty="0">
                <a:latin typeface="American Typewriter"/>
              </a:rPr>
              <a:t>Minimiser les interfaces, les risques, ne pas dupliquer les fonctions entre labos.</a:t>
            </a:r>
          </a:p>
          <a:p>
            <a:r>
              <a:rPr lang="fr-FR" dirty="0">
                <a:latin typeface="American Typewriter"/>
              </a:rPr>
              <a:t>Instrument développé par une équipe intégrée CEA, IAS, LESIA.</a:t>
            </a:r>
          </a:p>
          <a:p>
            <a:endParaRPr lang="fr-FR" dirty="0">
              <a:latin typeface="American Typewriter"/>
            </a:endParaRPr>
          </a:p>
          <a:p>
            <a:endParaRPr lang="fr-FR" dirty="0">
              <a:latin typeface="American Typewriter"/>
            </a:endParaRPr>
          </a:p>
          <a:p>
            <a:r>
              <a:rPr lang="fr-FR" dirty="0">
                <a:latin typeface="American Typewriter"/>
              </a:rPr>
              <a:t>Ouvert à la communauté pour l’exploitation scientifique.</a:t>
            </a:r>
          </a:p>
          <a:p>
            <a:endParaRPr lang="fr-FR" dirty="0">
              <a:latin typeface="American Typewriter"/>
            </a:endParaRPr>
          </a:p>
          <a:p>
            <a:endParaRPr lang="fr-FR" dirty="0">
              <a:latin typeface="American Typewriter"/>
            </a:endParaRPr>
          </a:p>
          <a:p>
            <a:r>
              <a:rPr lang="fr-FR" dirty="0">
                <a:latin typeface="American Typewriter"/>
              </a:rPr>
              <a:t> </a:t>
            </a:r>
          </a:p>
          <a:p>
            <a:endParaRPr lang="fr-FR" dirty="0">
              <a:latin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5551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1" y="117476"/>
            <a:ext cx="8229600" cy="539750"/>
          </a:xfrm>
        </p:spPr>
        <p:txBody>
          <a:bodyPr>
            <a:normAutofit fontScale="90000"/>
          </a:bodyPr>
          <a:lstStyle/>
          <a:p>
            <a:r>
              <a:rPr lang="en-US" sz="3111" b="1" dirty="0"/>
              <a:t>Implication de </a:t>
            </a:r>
            <a:r>
              <a:rPr lang="en-US" sz="3111" b="1" dirty="0" err="1"/>
              <a:t>l’IAP</a:t>
            </a:r>
            <a:r>
              <a:rPr lang="en-US" sz="3111" b="1" dirty="0"/>
              <a:t> </a:t>
            </a:r>
            <a:r>
              <a:rPr lang="en-US" sz="3111" b="1" dirty="0" err="1"/>
              <a:t>jusqu’au</a:t>
            </a:r>
            <a:r>
              <a:rPr lang="en-US" sz="3111" b="1" dirty="0"/>
              <a:t> </a:t>
            </a:r>
            <a:r>
              <a:rPr lang="en-US" sz="3111" b="1" dirty="0" err="1"/>
              <a:t>lancement</a:t>
            </a:r>
            <a:r>
              <a:rPr lang="en-US" sz="3111" b="1" dirty="0"/>
              <a:t> 2028. </a:t>
            </a:r>
            <a:endParaRPr lang="en-US" dirty="0">
              <a:solidFill>
                <a:srgbClr val="CB9F4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657226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American Typewriter"/>
              </a:rPr>
              <a:t>(Aujourd’hui, Beaulieu et </a:t>
            </a:r>
            <a:r>
              <a:rPr lang="fr-FR" dirty="0" err="1">
                <a:latin typeface="American Typewriter"/>
              </a:rPr>
              <a:t>Moneti</a:t>
            </a:r>
            <a:r>
              <a:rPr lang="fr-FR" dirty="0">
                <a:latin typeface="American Typewriter"/>
              </a:rPr>
              <a:t>.)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>
                <a:latin typeface="American Typewriter"/>
              </a:rPr>
              <a:t>Activité lead IAP :  0.3 ETP</a:t>
            </a:r>
          </a:p>
          <a:p>
            <a:endParaRPr lang="fr-FR" dirty="0">
              <a:latin typeface="American Typewriter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dirty="0">
                <a:latin typeface="American Typewriter"/>
              </a:rPr>
              <a:t>Scénario missions et </a:t>
            </a:r>
            <a:r>
              <a:rPr lang="fr-FR" dirty="0" err="1">
                <a:latin typeface="American Typewriter"/>
              </a:rPr>
              <a:t>scheduling</a:t>
            </a:r>
            <a:r>
              <a:rPr lang="fr-FR" dirty="0">
                <a:latin typeface="American Typewriter"/>
              </a:rPr>
              <a:t>  (lead niveau consortium),  2020+, 0.5 ETP</a:t>
            </a:r>
          </a:p>
          <a:p>
            <a:r>
              <a:rPr lang="fr-FR" dirty="0">
                <a:latin typeface="American Typewriter"/>
              </a:rPr>
              <a:t>    (suite des activités des phases A </a:t>
            </a:r>
            <a:r>
              <a:rPr lang="fr-FR" dirty="0" err="1">
                <a:latin typeface="American Typewriter"/>
              </a:rPr>
              <a:t>d’EChO</a:t>
            </a:r>
            <a:r>
              <a:rPr lang="fr-FR" dirty="0">
                <a:latin typeface="American Typewriter"/>
              </a:rPr>
              <a:t> et ARIEL)</a:t>
            </a:r>
          </a:p>
          <a:p>
            <a:endParaRPr lang="fr-FR" dirty="0">
              <a:latin typeface="American Typewriter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dirty="0">
                <a:latin typeface="American Typewriter"/>
              </a:rPr>
              <a:t> Simulation end to end de l’instrument, dès 2020, 0.5 ETP/an</a:t>
            </a:r>
          </a:p>
          <a:p>
            <a:r>
              <a:rPr lang="fr-FR" dirty="0">
                <a:latin typeface="American Typewriter"/>
              </a:rPr>
              <a:t>          Utilisation, upgrades, en support au développement instrumental.</a:t>
            </a:r>
          </a:p>
          <a:p>
            <a:endParaRPr lang="fr-FR" dirty="0">
              <a:latin typeface="American Typewriter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dirty="0">
                <a:latin typeface="American Typewriter"/>
              </a:rPr>
              <a:t> Contribution segment sol, </a:t>
            </a:r>
            <a:r>
              <a:rPr lang="fr-FR" dirty="0" err="1">
                <a:latin typeface="American Typewriter"/>
              </a:rPr>
              <a:t>algorithmie</a:t>
            </a:r>
            <a:r>
              <a:rPr lang="fr-FR" dirty="0">
                <a:latin typeface="American Typewriter"/>
              </a:rPr>
              <a:t>,  2020, 0.5, 1, puis 2 ETP/an</a:t>
            </a:r>
          </a:p>
          <a:p>
            <a:r>
              <a:rPr lang="fr-FR" dirty="0">
                <a:latin typeface="American Typewriter"/>
              </a:rPr>
              <a:t>		(</a:t>
            </a:r>
            <a:r>
              <a:rPr lang="fr-FR" dirty="0">
                <a:solidFill>
                  <a:srgbClr val="FF0000"/>
                </a:solidFill>
                <a:latin typeface="American Typewriter"/>
              </a:rPr>
              <a:t>correction des systématiques</a:t>
            </a:r>
            <a:r>
              <a:rPr lang="fr-FR" dirty="0">
                <a:latin typeface="American Typewriter"/>
              </a:rPr>
              <a:t>, expertise IR + labélisation CNAP)</a:t>
            </a:r>
          </a:p>
          <a:p>
            <a:endParaRPr lang="fr-FR" dirty="0">
              <a:latin typeface="American Typewriter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dirty="0">
                <a:latin typeface="American Typewriter"/>
              </a:rPr>
              <a:t>Exploitation scientifique : </a:t>
            </a:r>
          </a:p>
          <a:p>
            <a:r>
              <a:rPr lang="fr-FR" dirty="0">
                <a:latin typeface="American Typewriter"/>
              </a:rPr>
              <a:t>         </a:t>
            </a:r>
            <a:r>
              <a:rPr lang="fr-FR" dirty="0">
                <a:solidFill>
                  <a:srgbClr val="FF0000"/>
                </a:solidFill>
                <a:latin typeface="American Typewriter"/>
              </a:rPr>
              <a:t>Sur 8 ans développer une équipe dynamique pour être prêt à l ’exploitation 		d’ARIEL.</a:t>
            </a:r>
            <a:r>
              <a:rPr lang="fr-FR" dirty="0">
                <a:latin typeface="American Typewriter"/>
              </a:rPr>
              <a:t>  (Simulation atmosphères de planètes, analyse JWST, </a:t>
            </a:r>
            <a:r>
              <a:rPr lang="fr-FR" dirty="0" err="1">
                <a:latin typeface="American Typewriter"/>
              </a:rPr>
              <a:t>etc</a:t>
            </a:r>
            <a:r>
              <a:rPr lang="fr-FR" dirty="0">
                <a:latin typeface="American Typewriter"/>
              </a:rPr>
              <a:t>)</a:t>
            </a:r>
          </a:p>
          <a:p>
            <a:r>
              <a:rPr lang="fr-FR" dirty="0">
                <a:latin typeface="American Typewriter"/>
              </a:rPr>
              <a:t>         Commencer à 0.5 ETP en 2020, </a:t>
            </a:r>
          </a:p>
          <a:p>
            <a:r>
              <a:rPr lang="fr-FR" dirty="0">
                <a:latin typeface="American Typewriter"/>
              </a:rPr>
              <a:t>                                    et monter en puissance pour être à 4+ ETP/an au lancement.</a:t>
            </a:r>
          </a:p>
          <a:p>
            <a:r>
              <a:rPr lang="fr-FR" dirty="0">
                <a:latin typeface="American Typewriter"/>
              </a:rPr>
              <a:t>        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>
                <a:latin typeface="American Typewriter"/>
              </a:rPr>
              <a:t>Ecole ARIEL (1 fois / an. 20+ étudiants/</a:t>
            </a:r>
            <a:r>
              <a:rPr lang="fr-FR" dirty="0" err="1">
                <a:latin typeface="American Typewriter"/>
              </a:rPr>
              <a:t>postdocs</a:t>
            </a:r>
            <a:r>
              <a:rPr lang="fr-FR" dirty="0">
                <a:latin typeface="American Typewriter"/>
              </a:rPr>
              <a:t>)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>
                <a:latin typeface="American Typewriter"/>
              </a:rPr>
              <a:t>Admin, Communication, site web pro/outils + </a:t>
            </a:r>
            <a:r>
              <a:rPr lang="fr-FR" dirty="0" err="1">
                <a:latin typeface="American Typewriter"/>
              </a:rPr>
              <a:t>Outreach</a:t>
            </a:r>
            <a:r>
              <a:rPr lang="fr-FR" dirty="0">
                <a:latin typeface="American Typewriter"/>
              </a:rPr>
              <a:t> ARIEL/France. </a:t>
            </a:r>
          </a:p>
          <a:p>
            <a:r>
              <a:rPr lang="fr-FR" dirty="0">
                <a:latin typeface="American Typewriter"/>
              </a:rPr>
              <a:t> Mutualiser les ressources pour ce type d’actions aussi nécessaire pour les autres missions spatiales ?  (à discuter)   (dès 2019) 0.5 ETP</a:t>
            </a:r>
          </a:p>
          <a:p>
            <a:endParaRPr lang="fr-FR" dirty="0">
              <a:latin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174422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76888"/>
            <a:ext cx="7429499" cy="14287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On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découvre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des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mondes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plus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étranges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que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ceux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de la SF</a:t>
            </a: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462595"/>
            <a:ext cx="5657850" cy="273844"/>
          </a:xfrm>
          <a:effectLst/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Credit films “Interstellar”, “Star wars”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ARIEL – ESA M4 Paris presentation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098" y="1164535"/>
            <a:ext cx="848046" cy="848046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823589" y="2328391"/>
            <a:ext cx="1877460" cy="1878470"/>
            <a:chOff x="1047" y="34629"/>
            <a:chExt cx="3656865" cy="3656865"/>
          </a:xfrm>
        </p:grpSpPr>
        <p:sp>
          <p:nvSpPr>
            <p:cNvPr id="14" name="Oval 13"/>
            <p:cNvSpPr/>
            <p:nvPr/>
          </p:nvSpPr>
          <p:spPr>
            <a:xfrm>
              <a:off x="1047" y="34629"/>
              <a:ext cx="3656865" cy="3656865"/>
            </a:xfrm>
            <a:prstGeom prst="ellipse">
              <a:avLst/>
            </a:prstGeom>
            <a:blipFill rotWithShape="0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/>
            <p:cNvSpPr/>
            <p:nvPr/>
          </p:nvSpPr>
          <p:spPr>
            <a:xfrm>
              <a:off x="536582" y="570164"/>
              <a:ext cx="2585795" cy="25857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3" tIns="61913" rIns="61913" bIns="61913" numCol="1" spcCol="1270" anchor="ctr" anchorCtr="0">
              <a:noAutofit/>
            </a:bodyPr>
            <a:lstStyle/>
            <a:p>
              <a:pPr algn="ctr" defTabSz="2166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75" dirty="0"/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1884010" y="2360880"/>
            <a:ext cx="2453753" cy="2424886"/>
            <a:chOff x="1047" y="34629"/>
            <a:chExt cx="3656865" cy="3656865"/>
          </a:xfrm>
        </p:grpSpPr>
        <p:sp>
          <p:nvSpPr>
            <p:cNvPr id="17" name="Oval 16"/>
            <p:cNvSpPr/>
            <p:nvPr/>
          </p:nvSpPr>
          <p:spPr>
            <a:xfrm>
              <a:off x="1047" y="34629"/>
              <a:ext cx="3656865" cy="3656865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4"/>
            <p:cNvSpPr/>
            <p:nvPr/>
          </p:nvSpPr>
          <p:spPr>
            <a:xfrm>
              <a:off x="536582" y="570164"/>
              <a:ext cx="2585795" cy="25857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3" tIns="61913" rIns="61913" bIns="61913" numCol="1" spcCol="1270" anchor="ctr" anchorCtr="0">
              <a:noAutofit/>
            </a:bodyPr>
            <a:lstStyle/>
            <a:p>
              <a:pPr algn="ctr" defTabSz="2166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75" dirty="0"/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3627521" y="2572681"/>
            <a:ext cx="2733255" cy="2736251"/>
            <a:chOff x="1046" y="65079"/>
            <a:chExt cx="3656865" cy="3656865"/>
          </a:xfrm>
        </p:grpSpPr>
        <p:sp>
          <p:nvSpPr>
            <p:cNvPr id="21" name="Oval 20"/>
            <p:cNvSpPr/>
            <p:nvPr/>
          </p:nvSpPr>
          <p:spPr>
            <a:xfrm>
              <a:off x="1046" y="65079"/>
              <a:ext cx="3656865" cy="3656865"/>
            </a:xfrm>
            <a:prstGeom prst="ellipse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4"/>
            <p:cNvSpPr/>
            <p:nvPr/>
          </p:nvSpPr>
          <p:spPr>
            <a:xfrm>
              <a:off x="536582" y="570164"/>
              <a:ext cx="2585795" cy="25857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3" tIns="61913" rIns="61913" bIns="61913" numCol="1" spcCol="1270" anchor="ctr" anchorCtr="0">
              <a:noAutofit/>
            </a:bodyPr>
            <a:lstStyle/>
            <a:p>
              <a:pPr algn="ctr" defTabSz="2166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75" dirty="0"/>
            </a:p>
          </p:txBody>
        </p:sp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5809165" y="2715997"/>
            <a:ext cx="2976449" cy="2976449"/>
            <a:chOff x="2715826" y="1100"/>
            <a:chExt cx="3723922" cy="3723922"/>
          </a:xfrm>
        </p:grpSpPr>
        <p:sp>
          <p:nvSpPr>
            <p:cNvPr id="25" name="Oval 24"/>
            <p:cNvSpPr/>
            <p:nvPr/>
          </p:nvSpPr>
          <p:spPr>
            <a:xfrm>
              <a:off x="2715826" y="1100"/>
              <a:ext cx="3723922" cy="3723922"/>
            </a:xfrm>
            <a:prstGeom prst="ellipse">
              <a:avLst/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4"/>
            <p:cNvSpPr/>
            <p:nvPr/>
          </p:nvSpPr>
          <p:spPr>
            <a:xfrm>
              <a:off x="3261182" y="546456"/>
              <a:ext cx="2633210" cy="26332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3" tIns="61913" rIns="61913" bIns="61913" numCol="1" spcCol="1270" anchor="ctr" anchorCtr="0">
              <a:noAutofit/>
            </a:bodyPr>
            <a:lstStyle/>
            <a:p>
              <a:pPr algn="ctr" defTabSz="2166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75" dirty="0"/>
            </a:p>
            <a:p>
              <a:pPr algn="ctr" defTabSz="2166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75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3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97" y="4145907"/>
            <a:ext cx="9144000" cy="22761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6739" y="662609"/>
            <a:ext cx="7627590" cy="527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accent5"/>
              </a:buClr>
            </a:pPr>
            <a:r>
              <a:rPr lang="en-GB" sz="2100" b="1" dirty="0"/>
              <a:t>A great team, high TRL!</a:t>
            </a:r>
            <a:endParaRPr lang="en-US" sz="21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E77269-D26C-1F49-AB08-4C78C9C016EF}"/>
              </a:ext>
            </a:extLst>
          </p:cNvPr>
          <p:cNvGrpSpPr/>
          <p:nvPr/>
        </p:nvGrpSpPr>
        <p:grpSpPr>
          <a:xfrm>
            <a:off x="185620" y="3648776"/>
            <a:ext cx="8601524" cy="333608"/>
            <a:chOff x="347995" y="5770564"/>
            <a:chExt cx="11468698" cy="4448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C565B7-56AC-7D49-8E14-AE8786174A0F}"/>
                </a:ext>
              </a:extLst>
            </p:cNvPr>
            <p:cNvGrpSpPr/>
            <p:nvPr/>
          </p:nvGrpSpPr>
          <p:grpSpPr>
            <a:xfrm>
              <a:off x="347995" y="5770564"/>
              <a:ext cx="8566484" cy="432979"/>
              <a:chOff x="1536192" y="5560472"/>
              <a:chExt cx="9400032" cy="421669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DB5C08C-FFF3-4A4B-BB56-35C413D8D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57401" y="5602045"/>
                <a:ext cx="729736" cy="373423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D523CF-F8F3-9549-A0B0-192A933E7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79657" y="5594984"/>
                <a:ext cx="751909" cy="38139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31A6E84-0B8F-8543-B8CF-82B01CBF7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26" y="5591031"/>
                <a:ext cx="699490" cy="35351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B019990-181C-4B4B-8C4E-F6005DC27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58229" y="5596920"/>
                <a:ext cx="777995" cy="38368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6EDD41E-5433-644A-933F-4A298CB92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39904" y="5592359"/>
                <a:ext cx="664052" cy="34907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A43539B-7389-4241-9A4F-0E6F26BEE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4041" y="5578632"/>
                <a:ext cx="737271" cy="384077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D90DC4A-B045-2142-86A2-50EB8900D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5800" y="5566764"/>
                <a:ext cx="782671" cy="395557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49206F9-5D93-4E40-BC9E-429C72DEB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6192" y="5583254"/>
                <a:ext cx="674965" cy="36086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D17BC1D-EC9C-BD47-BA47-0E2F090AFD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7348" y="5588692"/>
                <a:ext cx="708867" cy="35274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AE59E2B-3F1A-BB45-A21E-88A250CBD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2166" y="5560472"/>
                <a:ext cx="746596" cy="395656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DFA82D1F-DBD8-764E-8072-EC53941C8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56859" y="5600649"/>
                <a:ext cx="728039" cy="38149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E3F298E-2056-2847-A170-FE389E1A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8816" y="5783397"/>
              <a:ext cx="645424" cy="43197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79B58B-F8CB-C746-BBE3-5DCF94AFD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4395" y="5799766"/>
              <a:ext cx="659832" cy="40891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A61D2D4-7986-B341-A4FC-166831325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1822" y="5794278"/>
              <a:ext cx="629845" cy="41836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FAAD462-DC89-674C-A651-1F89CB1F7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3217" y="5772282"/>
              <a:ext cx="623476" cy="415651"/>
            </a:xfrm>
            <a:prstGeom prst="rect">
              <a:avLst/>
            </a:prstGeom>
          </p:spPr>
        </p:pic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A3655A12-599B-A943-A836-09382E30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30" y="94721"/>
            <a:ext cx="7429499" cy="56788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L’équipe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ARIEL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C589CEE-43C6-0342-8139-1F6C0EC77CD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098" y="1164535"/>
            <a:ext cx="848046" cy="848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954" y="1362009"/>
            <a:ext cx="29674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Lancement</a:t>
            </a:r>
            <a:r>
              <a:rPr lang="en-US" dirty="0"/>
              <a:t> </a:t>
            </a:r>
            <a:r>
              <a:rPr lang="en-US" dirty="0" err="1"/>
              <a:t>Juin</a:t>
            </a:r>
            <a:r>
              <a:rPr lang="en-US" dirty="0"/>
              <a:t> 2028 ! </a:t>
            </a:r>
          </a:p>
          <a:p>
            <a:r>
              <a:rPr lang="en-US" dirty="0"/>
              <a:t>Si Solar Orbiter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l’heure</a:t>
            </a:r>
            <a:r>
              <a:rPr lang="is-IS" dirty="0"/>
              <a:t>…</a:t>
            </a:r>
            <a:endParaRPr lang="en-US" dirty="0"/>
          </a:p>
          <a:p>
            <a:r>
              <a:rPr lang="en-US" dirty="0"/>
              <a:t>Si Euclid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l’heure</a:t>
            </a:r>
            <a:r>
              <a:rPr lang="is-IS" dirty="0"/>
              <a:t>…</a:t>
            </a:r>
          </a:p>
          <a:p>
            <a:r>
              <a:rPr lang="is-IS" dirty="0"/>
              <a:t>Si Juice est à l‘heure....</a:t>
            </a:r>
          </a:p>
          <a:p>
            <a:r>
              <a:rPr lang="is-IS" dirty="0"/>
              <a:t>Si P</a:t>
            </a:r>
            <a:r>
              <a:rPr lang="en-US" dirty="0"/>
              <a:t>l</a:t>
            </a:r>
            <a:r>
              <a:rPr lang="is-IS" dirty="0"/>
              <a:t>ato est à l’heure...</a:t>
            </a:r>
          </a:p>
          <a:p>
            <a:r>
              <a:rPr lang="is-IS" dirty="0"/>
              <a:t>Si la mission F est à l‘heure...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9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0770"/>
            <a:ext cx="5608393" cy="5608393"/>
          </a:xfrm>
          <a:effectLst/>
        </p:spPr>
      </p:pic>
      <p:sp>
        <p:nvSpPr>
          <p:cNvPr id="5" name="Rectangle 4"/>
          <p:cNvSpPr/>
          <p:nvPr/>
        </p:nvSpPr>
        <p:spPr>
          <a:xfrm>
            <a:off x="2288572" y="2210521"/>
            <a:ext cx="63020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1200" b="1" dirty="0">
                <a:solidFill>
                  <a:srgbClr val="6F6F6F">
                    <a:lumMod val="50000"/>
                  </a:srgbClr>
                </a:solidFill>
                <a:latin typeface="Century Gothic" panose="020B0502020202020204"/>
              </a:rPr>
              <a:t>ARIEL has similar performances to JWST for warm/hot planets around bright stars</a:t>
            </a:r>
          </a:p>
          <a:p>
            <a:pPr marL="214313" indent="-214313" defTabSz="34290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1200" dirty="0">
                <a:solidFill>
                  <a:srgbClr val="6F6F6F">
                    <a:lumMod val="50000"/>
                  </a:srgbClr>
                </a:solidFill>
                <a:latin typeface="Century Gothic" panose="020B0502020202020204"/>
              </a:rPr>
              <a:t>Multiple JWST instruments are combined here</a:t>
            </a:r>
          </a:p>
          <a:p>
            <a:pPr marL="214313" indent="-214313" defTabSz="34290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1200" dirty="0">
                <a:solidFill>
                  <a:srgbClr val="6F6F6F">
                    <a:lumMod val="50000"/>
                  </a:srgbClr>
                </a:solidFill>
                <a:latin typeface="Century Gothic" panose="020B0502020202020204"/>
              </a:rPr>
              <a:t>WFC3 limited wavelength range gives highly degenerate solutions </a:t>
            </a:r>
            <a:endParaRPr lang="en-US" sz="1200" dirty="0">
              <a:solidFill>
                <a:srgbClr val="FFFFFF"/>
              </a:solidFill>
              <a:latin typeface="Century Gothic" panose="020B0502020202020204"/>
            </a:endParaRPr>
          </a:p>
        </p:txBody>
      </p:sp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2094370" y="9120188"/>
            <a:ext cx="5056584" cy="722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2208670" y="9234488"/>
            <a:ext cx="5056584" cy="722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2322970" y="9348788"/>
            <a:ext cx="5056584" cy="722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684607" y="864378"/>
            <a:ext cx="7429499" cy="142875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effectLst/>
              </a:rPr>
              <a:t>  ARIEL optimal design &amp; performances</a:t>
            </a:r>
          </a:p>
        </p:txBody>
      </p:sp>
      <p:pic>
        <p:nvPicPr>
          <p:cNvPr id="38" name="Picture 3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665" y="2878241"/>
            <a:ext cx="1835203" cy="1446511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23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900">
              <a:defRPr/>
            </a:pPr>
            <a:r>
              <a:rPr lang="hr-HR" sz="675" dirty="0">
                <a:solidFill>
                  <a:srgbClr val="363D46">
                    <a:lumMod val="60000"/>
                    <a:lumOff val="40000"/>
                  </a:srgbClr>
                </a:solidFill>
                <a:effectLst/>
                <a:latin typeface="Century Gothic" panose="020B0502020202020204"/>
              </a:rPr>
              <a:t>Paris – April 2018</a:t>
            </a:r>
            <a:endParaRPr lang="en-US" sz="675" dirty="0">
              <a:solidFill>
                <a:srgbClr val="363D46">
                  <a:lumMod val="60000"/>
                  <a:lumOff val="40000"/>
                </a:srgbClr>
              </a:solidFill>
              <a:effectLst/>
              <a:latin typeface="Century Gothic" panose="020B050202020202020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098" y="1164535"/>
            <a:ext cx="848046" cy="848046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1431293" y="2073958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333365" y="3388876"/>
            <a:ext cx="13036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342900">
              <a:defRPr/>
            </a:pPr>
            <a:r>
              <a:rPr lang="en-US">
                <a:solidFill>
                  <a:srgbClr val="00B050"/>
                </a:solidFill>
                <a:latin typeface="Century Gothic" panose="020B0502020202020204"/>
              </a:rPr>
              <a:t>WFC3</a:t>
            </a:r>
            <a:r>
              <a:rPr lang="en-US">
                <a:solidFill>
                  <a:srgbClr val="557931"/>
                </a:solidFill>
                <a:latin typeface="Century Gothic" panose="020B0502020202020204"/>
              </a:rPr>
              <a:t> </a:t>
            </a:r>
          </a:p>
          <a:p>
            <a:pPr algn="r" defTabSz="342900">
              <a:defRPr/>
            </a:pPr>
            <a:r>
              <a:rPr lang="en-US">
                <a:solidFill>
                  <a:srgbClr val="FF930F"/>
                </a:solidFill>
                <a:latin typeface="Century Gothic" panose="020B0502020202020204"/>
              </a:rPr>
              <a:t>ARIEL</a:t>
            </a:r>
          </a:p>
          <a:p>
            <a:pPr algn="r" defTabSz="342900">
              <a:defRPr/>
            </a:pPr>
            <a:r>
              <a:rPr lang="en-US">
                <a:solidFill>
                  <a:srgbClr val="FF0000"/>
                </a:solidFill>
                <a:latin typeface="Century Gothic" panose="020B0502020202020204"/>
              </a:rPr>
              <a:t>JWST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1175" y="3171463"/>
            <a:ext cx="1726638" cy="1564481"/>
          </a:xfrm>
          <a:prstGeom prst="rect">
            <a:avLst/>
          </a:prstGeom>
        </p:spPr>
      </p:pic>
      <p:pic>
        <p:nvPicPr>
          <p:cNvPr id="17" name="Picture 29"/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294" y="4023558"/>
            <a:ext cx="2334500" cy="1626835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13CF8A-A2C7-1C43-8D27-87FBE016A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D57F1E4F-1CFF-5643-939E-217C01CDF565}" type="slidenum">
              <a:rPr lang="en-US" sz="825" b="1">
                <a:solidFill>
                  <a:srgbClr val="000000"/>
                </a:solidFill>
                <a:latin typeface="Century Gothic" panose="020B0502020202020204"/>
              </a:rPr>
              <a:pPr defTabSz="342900">
                <a:defRPr/>
              </a:pPr>
              <a:t>31</a:t>
            </a:fld>
            <a:endParaRPr lang="en-US" sz="825" b="1">
              <a:solidFill>
                <a:srgbClr val="0000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438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492" y="2292965"/>
            <a:ext cx="5887499" cy="34113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458" y="3944121"/>
            <a:ext cx="2850686" cy="177100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4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Paris – April 2018</a:t>
            </a:r>
            <a:endParaRPr lang="en-US" sz="675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492" y="6450"/>
            <a:ext cx="7429499" cy="1067834"/>
          </a:xfrm>
        </p:spPr>
        <p:txBody>
          <a:bodyPr/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Pourquoi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cette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diversité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?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7645" y="979962"/>
            <a:ext cx="7429499" cy="234315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Formation &amp; evolution ? Migration? Interaction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avec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l’étoile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532" y="4485587"/>
            <a:ext cx="2729990" cy="121035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457" y="2292965"/>
            <a:ext cx="2850687" cy="1838180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3627522" y="2292964"/>
            <a:ext cx="2308936" cy="1142894"/>
          </a:xfrm>
          <a:prstGeom prst="line">
            <a:avLst/>
          </a:prstGeom>
          <a:ln>
            <a:solidFill>
              <a:schemeClr val="tx2">
                <a:lumMod val="90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27522" y="3435858"/>
            <a:ext cx="2308936" cy="695287"/>
          </a:xfrm>
          <a:prstGeom prst="line">
            <a:avLst/>
          </a:prstGeom>
          <a:ln>
            <a:solidFill>
              <a:schemeClr val="tx2">
                <a:lumMod val="90000"/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4316" y="3944121"/>
            <a:ext cx="1122141" cy="187024"/>
          </a:xfrm>
          <a:prstGeom prst="line">
            <a:avLst/>
          </a:prstGeom>
          <a:ln>
            <a:solidFill>
              <a:schemeClr val="tx2">
                <a:lumMod val="90000"/>
                <a:alpha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14316" y="3944121"/>
            <a:ext cx="1122141" cy="1803033"/>
          </a:xfrm>
          <a:prstGeom prst="line">
            <a:avLst/>
          </a:prstGeom>
          <a:ln>
            <a:solidFill>
              <a:schemeClr val="tx2">
                <a:lumMod val="9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27522" y="3682746"/>
            <a:ext cx="308971" cy="2064408"/>
          </a:xfrm>
          <a:prstGeom prst="line">
            <a:avLst/>
          </a:prstGeom>
          <a:ln>
            <a:solidFill>
              <a:schemeClr val="tx2">
                <a:lumMod val="90000"/>
                <a:alpha val="6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95492" y="3682747"/>
            <a:ext cx="3041000" cy="802841"/>
          </a:xfrm>
          <a:prstGeom prst="line">
            <a:avLst/>
          </a:prstGeom>
          <a:ln>
            <a:solidFill>
              <a:schemeClr val="tx2">
                <a:lumMod val="90000"/>
                <a:alpha val="6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099928" y="4847088"/>
            <a:ext cx="252374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Planet migration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93637" y="4538097"/>
            <a:ext cx="252374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>
                <a:solidFill>
                  <a:schemeClr val="accent1"/>
                </a:solidFill>
              </a:rPr>
              <a:t>Interaction with star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56036" y="2663399"/>
            <a:ext cx="301094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>
                <a:solidFill>
                  <a:schemeClr val="accent2"/>
                </a:solidFill>
              </a:rPr>
              <a:t>Gaseous planets form here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89501" y="2460189"/>
            <a:ext cx="241736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Accretion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66978" y="5225236"/>
            <a:ext cx="217560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>
                <a:solidFill>
                  <a:schemeClr val="accent2"/>
                </a:solidFill>
              </a:rPr>
              <a:t>Ices, dust, gas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750741-BF9B-1E41-B3FC-05CBCD1EF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58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266" y="108865"/>
            <a:ext cx="7429499" cy="14287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Les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planètes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en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orbite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autour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du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soleil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sont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, pour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leur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majorité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froides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885343" y="991281"/>
            <a:ext cx="7429499" cy="23431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Les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molécules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clefs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basées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sur O, C, N, S ne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sont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pas sous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forme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gazeuse</a:t>
            </a:r>
            <a:endParaRPr lang="en-US" sz="15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033" y="2420030"/>
            <a:ext cx="3054690" cy="3056295"/>
          </a:xfrm>
          <a:prstGeom prst="ellipse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3548722" y="2449320"/>
            <a:ext cx="654197" cy="1018784"/>
          </a:xfrm>
          <a:prstGeom prst="line">
            <a:avLst/>
          </a:prstGeom>
          <a:ln>
            <a:solidFill>
              <a:schemeClr val="accent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48722" y="3771170"/>
            <a:ext cx="654197" cy="1675865"/>
          </a:xfrm>
          <a:prstGeom prst="line">
            <a:avLst/>
          </a:prstGeom>
          <a:ln>
            <a:solidFill>
              <a:schemeClr val="accent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2919" y="2449320"/>
            <a:ext cx="4572000" cy="29977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Paris – April 2018</a:t>
            </a:r>
            <a:endParaRPr lang="en-US" sz="675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29088" y="3813250"/>
            <a:ext cx="118173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/>
              <a:t>T ~ 150 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907" y="108865"/>
            <a:ext cx="333785" cy="9373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662E5-8E20-9844-848F-F5F97CA6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92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2" y="864378"/>
            <a:ext cx="7429499" cy="83696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Les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planètes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tièdes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ou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chaudes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885343" y="991281"/>
            <a:ext cx="7429499" cy="23431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Les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principales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molecules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contenant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O, C, N, S (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Ti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, VO, Si)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sont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sous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forme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gazeuse</a:t>
            </a:r>
            <a:endParaRPr lang="en-US" sz="15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47" y="2413858"/>
            <a:ext cx="3063938" cy="3063938"/>
          </a:xfrm>
          <a:prstGeom prst="ellipse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V="1">
            <a:off x="3546798" y="2475776"/>
            <a:ext cx="656122" cy="1292250"/>
          </a:xfrm>
          <a:prstGeom prst="line">
            <a:avLst/>
          </a:prstGeom>
          <a:ln>
            <a:solidFill>
              <a:schemeClr val="accent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34079" y="3988394"/>
            <a:ext cx="668840" cy="1458641"/>
          </a:xfrm>
          <a:prstGeom prst="line">
            <a:avLst/>
          </a:prstGeom>
          <a:ln>
            <a:solidFill>
              <a:schemeClr val="accent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202919" y="2413859"/>
            <a:ext cx="4572000" cy="3033176"/>
          </a:xfrm>
          <a:prstGeom prst="rect">
            <a:avLst/>
          </a:prstGeom>
          <a:gradFill>
            <a:gsLst>
              <a:gs pos="60000">
                <a:srgbClr val="C02527"/>
              </a:gs>
              <a:gs pos="0">
                <a:srgbClr val="FFF7C9"/>
              </a:gs>
              <a:gs pos="99000">
                <a:srgbClr val="67170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Cloud 5"/>
          <p:cNvSpPr/>
          <p:nvPr/>
        </p:nvSpPr>
        <p:spPr>
          <a:xfrm>
            <a:off x="5298570" y="3357384"/>
            <a:ext cx="1395600" cy="238907"/>
          </a:xfrm>
          <a:prstGeom prst="cloud">
            <a:avLst/>
          </a:prstGeom>
          <a:solidFill>
            <a:schemeClr val="tx2">
              <a:lumMod val="75000"/>
              <a:alpha val="68000"/>
            </a:schemeClr>
          </a:solidFill>
          <a:ln>
            <a:solidFill>
              <a:schemeClr val="accent1">
                <a:shade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/>
        </p:nvSpPr>
        <p:spPr>
          <a:xfrm>
            <a:off x="6678016" y="2827428"/>
            <a:ext cx="20593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b="1"/>
              <a:t>H</a:t>
            </a:r>
            <a:r>
              <a:rPr lang="en-US" sz="1500" b="1" baseline="-25000"/>
              <a:t>2</a:t>
            </a:r>
            <a:r>
              <a:rPr lang="en-US" sz="1500" b="1"/>
              <a:t>O </a:t>
            </a:r>
            <a:r>
              <a:rPr lang="en-US" sz="1500"/>
              <a:t>gas     </a:t>
            </a:r>
            <a:r>
              <a:rPr lang="en-US" sz="1500" b="1"/>
              <a:t>CO</a:t>
            </a:r>
            <a:r>
              <a:rPr lang="en-US" sz="1500" b="1" baseline="-25000"/>
              <a:t>2 </a:t>
            </a:r>
            <a:r>
              <a:rPr lang="en-US" sz="1500"/>
              <a:t>gas</a:t>
            </a:r>
          </a:p>
          <a:p>
            <a:pPr algn="ctr">
              <a:lnSpc>
                <a:spcPct val="150000"/>
              </a:lnSpc>
            </a:pPr>
            <a:r>
              <a:rPr lang="en-US" sz="1500" b="1"/>
              <a:t>CO </a:t>
            </a:r>
            <a:r>
              <a:rPr lang="en-US" sz="1500"/>
              <a:t>gas</a:t>
            </a:r>
            <a:r>
              <a:rPr lang="en-US" sz="1500" b="1"/>
              <a:t>    CH</a:t>
            </a:r>
            <a:r>
              <a:rPr lang="en-US" sz="1500" b="1" baseline="-25000"/>
              <a:t>4</a:t>
            </a:r>
            <a:r>
              <a:rPr lang="en-US" sz="1500" b="1"/>
              <a:t> </a:t>
            </a:r>
            <a:r>
              <a:rPr lang="en-US" sz="1500"/>
              <a:t>gas</a:t>
            </a:r>
          </a:p>
          <a:p>
            <a:pPr algn="ctr">
              <a:lnSpc>
                <a:spcPct val="150000"/>
              </a:lnSpc>
            </a:pPr>
            <a:r>
              <a:rPr lang="en-US" sz="1500" b="1"/>
              <a:t>HCN </a:t>
            </a:r>
            <a:r>
              <a:rPr lang="en-US" sz="1500"/>
              <a:t>gas</a:t>
            </a:r>
            <a:r>
              <a:rPr lang="en-US" sz="1500" b="1"/>
              <a:t>      </a:t>
            </a:r>
            <a:r>
              <a:rPr lang="en-US" sz="1500" b="1" err="1"/>
              <a:t>TiO</a:t>
            </a:r>
            <a:r>
              <a:rPr lang="en-US" sz="1500" b="1"/>
              <a:t> </a:t>
            </a:r>
            <a:r>
              <a:rPr lang="en-US" sz="1500"/>
              <a:t>gas</a:t>
            </a:r>
          </a:p>
          <a:p>
            <a:pPr algn="ctr">
              <a:lnSpc>
                <a:spcPct val="150000"/>
              </a:lnSpc>
            </a:pPr>
            <a:r>
              <a:rPr lang="en-US" sz="1500" b="1"/>
              <a:t>VO </a:t>
            </a:r>
            <a:r>
              <a:rPr lang="en-US" sz="1500"/>
              <a:t>gas</a:t>
            </a:r>
            <a:r>
              <a:rPr lang="en-US" sz="1500" b="1"/>
              <a:t>     H</a:t>
            </a:r>
            <a:r>
              <a:rPr lang="en-US" sz="1500" b="1" baseline="-25000"/>
              <a:t>2</a:t>
            </a:r>
            <a:r>
              <a:rPr lang="en-US" sz="1500" b="1"/>
              <a:t>S </a:t>
            </a:r>
            <a:r>
              <a:rPr lang="en-US" sz="1500"/>
              <a:t>gas</a:t>
            </a:r>
          </a:p>
        </p:txBody>
      </p:sp>
      <p:sp>
        <p:nvSpPr>
          <p:cNvPr id="24" name="Cloud 23"/>
          <p:cNvSpPr/>
          <p:nvPr/>
        </p:nvSpPr>
        <p:spPr>
          <a:xfrm>
            <a:off x="4967704" y="3590556"/>
            <a:ext cx="1062077" cy="322714"/>
          </a:xfrm>
          <a:prstGeom prst="cloud">
            <a:avLst/>
          </a:prstGeom>
          <a:solidFill>
            <a:schemeClr val="tx2">
              <a:lumMod val="50000"/>
              <a:alpha val="68000"/>
            </a:schemeClr>
          </a:solidFill>
          <a:ln>
            <a:solidFill>
              <a:schemeClr val="accent1">
                <a:shade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Down Arrow 24"/>
          <p:cNvSpPr/>
          <p:nvPr/>
        </p:nvSpPr>
        <p:spPr>
          <a:xfrm>
            <a:off x="4174960" y="2782303"/>
            <a:ext cx="902369" cy="2664732"/>
          </a:xfrm>
          <a:prstGeom prst="downArrow">
            <a:avLst/>
          </a:prstGeom>
          <a:gradFill>
            <a:gsLst>
              <a:gs pos="14000">
                <a:schemeClr val="accent1">
                  <a:lumMod val="0"/>
                  <a:lumOff val="100000"/>
                </a:schemeClr>
              </a:gs>
              <a:gs pos="100000">
                <a:srgbClr val="FE7315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26"/>
          <p:cNvSpPr/>
          <p:nvPr/>
        </p:nvSpPr>
        <p:spPr>
          <a:xfrm>
            <a:off x="5252747" y="3909241"/>
            <a:ext cx="1000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>
                <a:solidFill>
                  <a:schemeClr val="accent2"/>
                </a:solidFill>
              </a:rPr>
              <a:t>Condensates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35181" y="2448110"/>
            <a:ext cx="809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>
                <a:solidFill>
                  <a:schemeClr val="bg2"/>
                </a:solidFill>
              </a:rPr>
              <a:t>Atmospheric </a:t>
            </a:r>
          </a:p>
          <a:p>
            <a:pPr algn="ctr"/>
            <a:r>
              <a:rPr lang="en-US" sz="900">
                <a:solidFill>
                  <a:schemeClr val="bg2"/>
                </a:solidFill>
              </a:rPr>
              <a:t>pressure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56670" y="4868398"/>
            <a:ext cx="514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bg2"/>
                </a:solidFill>
              </a:rPr>
              <a:t>1 Bar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56285" y="2829059"/>
            <a:ext cx="5517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>
                <a:solidFill>
                  <a:schemeClr val="bg2"/>
                </a:solidFill>
              </a:rPr>
              <a:t>0.01Bar</a:t>
            </a:r>
          </a:p>
        </p:txBody>
      </p:sp>
      <p:sp>
        <p:nvSpPr>
          <p:cNvPr id="21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Paris – April 2018</a:t>
            </a:r>
            <a:endParaRPr lang="en-US" sz="675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4" name="Striped Right Arrow 3"/>
          <p:cNvSpPr/>
          <p:nvPr/>
        </p:nvSpPr>
        <p:spPr>
          <a:xfrm rot="16200000">
            <a:off x="6505944" y="4524754"/>
            <a:ext cx="494440" cy="52849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6717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6082513" y="4991085"/>
            <a:ext cx="141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>
                <a:solidFill>
                  <a:srgbClr val="FF0000"/>
                </a:solidFill>
              </a:rPr>
              <a:t>Gases from interior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15702" y="3813250"/>
            <a:ext cx="18085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>
                <a:solidFill>
                  <a:srgbClr val="671704"/>
                </a:solidFill>
              </a:rPr>
              <a:t>T ~ 500-2500 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209" y="348234"/>
            <a:ext cx="324710" cy="92334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E0BDC-8888-6A4D-8B17-FFA65769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8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86" y="274638"/>
            <a:ext cx="8562814" cy="795769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Observations de transit </a:t>
            </a:r>
            <a:r>
              <a:rPr lang="en-US" sz="3400"/>
              <a:t>et eclipse </a:t>
            </a:r>
            <a:r>
              <a:rPr lang="en-US" sz="3400" dirty="0" err="1"/>
              <a:t>en</a:t>
            </a:r>
            <a:r>
              <a:rPr lang="en-US" sz="3400" dirty="0"/>
              <a:t> </a:t>
            </a:r>
            <a:r>
              <a:rPr lang="en-US" sz="3400" dirty="0" err="1"/>
              <a:t>spectroscopie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prima-tr12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1070407"/>
            <a:ext cx="8515350" cy="28575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  <p:pic>
        <p:nvPicPr>
          <p:cNvPr id="5" name="Picture 5" descr="second-tr1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986" y="4019188"/>
            <a:ext cx="8705689" cy="28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58319" y="3327217"/>
            <a:ext cx="63802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AFDA6"/>
                </a:solidFill>
              </a:rPr>
              <a:t>Spectre</a:t>
            </a:r>
            <a:r>
              <a:rPr lang="en-US" sz="2200" dirty="0">
                <a:solidFill>
                  <a:srgbClr val="FAFDA6"/>
                </a:solidFill>
              </a:rPr>
              <a:t> </a:t>
            </a:r>
            <a:r>
              <a:rPr lang="en-US" sz="2200" dirty="0" err="1">
                <a:solidFill>
                  <a:srgbClr val="FAFDA6"/>
                </a:solidFill>
              </a:rPr>
              <a:t>en</a:t>
            </a:r>
            <a:r>
              <a:rPr lang="en-US" sz="2200" dirty="0">
                <a:solidFill>
                  <a:srgbClr val="FAFDA6"/>
                </a:solidFill>
              </a:rPr>
              <a:t> transmission de </a:t>
            </a:r>
            <a:r>
              <a:rPr lang="en-US" sz="2200" dirty="0" err="1">
                <a:solidFill>
                  <a:srgbClr val="FAFDA6"/>
                </a:solidFill>
              </a:rPr>
              <a:t>l’atmosphère</a:t>
            </a:r>
            <a:r>
              <a:rPr lang="en-US" sz="2200" dirty="0">
                <a:solidFill>
                  <a:srgbClr val="FAFDA6"/>
                </a:solidFill>
              </a:rPr>
              <a:t> de la </a:t>
            </a:r>
            <a:r>
              <a:rPr lang="en-US" sz="2200" dirty="0" err="1">
                <a:solidFill>
                  <a:srgbClr val="FAFDA6"/>
                </a:solidFill>
              </a:rPr>
              <a:t>planète</a:t>
            </a:r>
            <a:endParaRPr lang="en-US" sz="2200" dirty="0">
              <a:solidFill>
                <a:srgbClr val="FAFDA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2716" y="6275998"/>
            <a:ext cx="55385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AFDA6"/>
                </a:solidFill>
              </a:rPr>
              <a:t>Spectre</a:t>
            </a:r>
            <a:r>
              <a:rPr lang="en-US" sz="2200" dirty="0">
                <a:solidFill>
                  <a:srgbClr val="FAFDA6"/>
                </a:solidFill>
              </a:rPr>
              <a:t> </a:t>
            </a:r>
            <a:r>
              <a:rPr lang="en-US" sz="2200" dirty="0" err="1">
                <a:solidFill>
                  <a:srgbClr val="FAFDA6"/>
                </a:solidFill>
              </a:rPr>
              <a:t>en</a:t>
            </a:r>
            <a:r>
              <a:rPr lang="en-US" sz="2200" dirty="0">
                <a:solidFill>
                  <a:srgbClr val="FAFDA6"/>
                </a:solidFill>
              </a:rPr>
              <a:t> </a:t>
            </a:r>
            <a:r>
              <a:rPr lang="en-US" sz="2200" dirty="0" err="1">
                <a:solidFill>
                  <a:srgbClr val="FAFDA6"/>
                </a:solidFill>
              </a:rPr>
              <a:t>émission</a:t>
            </a:r>
            <a:r>
              <a:rPr lang="en-US" sz="2200" dirty="0">
                <a:solidFill>
                  <a:srgbClr val="FAFDA6"/>
                </a:solidFill>
              </a:rPr>
              <a:t> du </a:t>
            </a:r>
            <a:r>
              <a:rPr lang="en-US" sz="2200" dirty="0" err="1">
                <a:solidFill>
                  <a:srgbClr val="FAFDA6"/>
                </a:solidFill>
              </a:rPr>
              <a:t>coté</a:t>
            </a:r>
            <a:r>
              <a:rPr lang="en-US" sz="2200" dirty="0">
                <a:solidFill>
                  <a:srgbClr val="FAFDA6"/>
                </a:solidFill>
              </a:rPr>
              <a:t> jour de la </a:t>
            </a:r>
            <a:r>
              <a:rPr lang="en-US" sz="2200" dirty="0" err="1">
                <a:solidFill>
                  <a:srgbClr val="FAFDA6"/>
                </a:solidFill>
              </a:rPr>
              <a:t>planète</a:t>
            </a:r>
            <a:endParaRPr lang="en-US" sz="2200" dirty="0">
              <a:solidFill>
                <a:srgbClr val="FAFDA6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786079" y="1909964"/>
            <a:ext cx="354281" cy="356461"/>
          </a:xfrm>
          <a:prstGeom prst="ellipse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2426" y="1915902"/>
            <a:ext cx="354281" cy="356461"/>
          </a:xfrm>
          <a:prstGeom prst="ellipse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589452" y="1929017"/>
            <a:ext cx="354281" cy="356461"/>
          </a:xfrm>
          <a:prstGeom prst="ellipse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696" y="3063029"/>
            <a:ext cx="3090863" cy="2206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2" y="2898304"/>
            <a:ext cx="3627257" cy="266667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61506" y="3424804"/>
            <a:ext cx="2933189" cy="1844903"/>
          </a:xfrm>
          <a:prstGeom prst="line">
            <a:avLst/>
          </a:prstGeom>
          <a:ln w="3175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271712" y="3063031"/>
            <a:ext cx="2922983" cy="153371"/>
          </a:xfrm>
          <a:prstGeom prst="line">
            <a:avLst/>
          </a:prstGeom>
          <a:ln w="3175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5"/>
          <p:cNvSpPr txBox="1">
            <a:spLocks/>
          </p:cNvSpPr>
          <p:nvPr/>
        </p:nvSpPr>
        <p:spPr>
          <a:xfrm>
            <a:off x="2705271" y="5473311"/>
            <a:ext cx="5657850" cy="273844"/>
          </a:xfrm>
          <a:prstGeom prst="rect">
            <a:avLst/>
          </a:prstGeom>
          <a:effectLst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z="675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Paris – April 2018</a:t>
            </a:r>
            <a:endParaRPr lang="en-US" sz="675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098" y="1164535"/>
            <a:ext cx="848046" cy="84804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895493" y="1977514"/>
            <a:ext cx="2732029" cy="13886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885343" y="991281"/>
            <a:ext cx="7429499" cy="23431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effectLst/>
              </a:rPr>
              <a:t>Aiming at 10 ppm stellar flux at multiple wavelengths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2753" y="2716130"/>
            <a:ext cx="721280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350">
                <a:solidFill>
                  <a:schemeClr val="bg2"/>
                </a:solidFill>
              </a:rPr>
              <a:t>Through stable instrument, external calibration &amp; proven </a:t>
            </a:r>
            <a:r>
              <a:rPr lang="en-US" sz="1350" err="1">
                <a:solidFill>
                  <a:schemeClr val="bg2"/>
                </a:solidFill>
              </a:rPr>
              <a:t>postprocessing</a:t>
            </a:r>
            <a:r>
              <a:rPr lang="en-US" sz="1350">
                <a:solidFill>
                  <a:schemeClr val="bg2"/>
                </a:solidFill>
              </a:rPr>
              <a:t> analysis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56060" y="864378"/>
            <a:ext cx="7429499" cy="14287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</a:rPr>
              <a:t>Transit, eclipse,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</a:rPr>
              <a:t>Courbe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</a:rPr>
              <a:t> de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ED64D-DC20-AF4C-A42B-E03C1653A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66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2.bp.blogspot.com/-oIH8zrGiWvQ/T8QpQ7v5QbI/AAAAAAAAB28/d1EwELbjB1g/s1600/onceuatit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29180"/>
            <a:ext cx="9881210" cy="417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45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Des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débats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sur les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atmosphères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planètes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1506" y="685453"/>
            <a:ext cx="7900988" cy="311586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  <a:buClr>
                <a:schemeClr val="accent5"/>
              </a:buClr>
              <a:buFont typeface="Arial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Rapport S/N et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résolution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basse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 </a:t>
            </a:r>
          </a:p>
          <a:p>
            <a:pPr>
              <a:lnSpc>
                <a:spcPct val="150000"/>
              </a:lnSpc>
              <a:buClr>
                <a:schemeClr val="accent5"/>
              </a:buClr>
              <a:buFont typeface="Arial" charset="0"/>
              <a:buChar char="•"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Plage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de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longueur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d’onde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suivie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est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étroite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  <a:buFont typeface="Arial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Pas de couvertures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en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longueur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d’onde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simultanée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</a:p>
          <a:p>
            <a:pPr>
              <a:lnSpc>
                <a:spcPct val="150000"/>
              </a:lnSpc>
              <a:buClr>
                <a:schemeClr val="accent5"/>
              </a:buClr>
              <a:buFont typeface="Arial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Calibration au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niveau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de 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effectLst/>
              </a:rPr>
              <a:t>-4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 non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garantie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! </a:t>
            </a:r>
          </a:p>
          <a:p>
            <a:pPr>
              <a:lnSpc>
                <a:spcPct val="150000"/>
              </a:lnSpc>
              <a:buClr>
                <a:schemeClr val="accent5"/>
              </a:buClr>
              <a:buFont typeface="Arial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Les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systematiques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instrumentales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sont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difficiles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à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séparer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du signal</a:t>
            </a:r>
          </a:p>
          <a:p>
            <a:pPr>
              <a:lnSpc>
                <a:spcPct val="150000"/>
              </a:lnSpc>
              <a:buClr>
                <a:schemeClr val="accent5"/>
              </a:buClr>
              <a:buFont typeface="Arial" charset="0"/>
              <a:buChar char="•"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Activité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stellaire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peut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pertuber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</a:rPr>
              <a:t> le signal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</a:rPr>
              <a:t>observé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  <a:buFont typeface="Arial" charset="0"/>
              <a:buChar char="•"/>
            </a:pPr>
            <a:r>
              <a:rPr lang="en-US" dirty="0">
                <a:effectLst/>
              </a:rPr>
              <a:t>Il </a:t>
            </a:r>
            <a:r>
              <a:rPr lang="en-US" dirty="0" err="1">
                <a:effectLst/>
              </a:rPr>
              <a:t>faut</a:t>
            </a:r>
            <a:r>
              <a:rPr lang="en-US" dirty="0">
                <a:effectLst/>
              </a:rPr>
              <a:t> observer un grand </a:t>
            </a:r>
            <a:r>
              <a:rPr lang="en-US" dirty="0" err="1">
                <a:effectLst/>
              </a:rPr>
              <a:t>echantillon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planètes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manière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systématique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59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</TotalTime>
  <Words>1574</Words>
  <Application>Microsoft Macintosh PowerPoint</Application>
  <PresentationFormat>On-screen Show (4:3)</PresentationFormat>
  <Paragraphs>290</Paragraphs>
  <Slides>31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American Typewriter</vt:lpstr>
      <vt:lpstr>Arial</vt:lpstr>
      <vt:lpstr>Calibri</vt:lpstr>
      <vt:lpstr>Century Gothic</vt:lpstr>
      <vt:lpstr>Mangal</vt:lpstr>
      <vt:lpstr>Symbol</vt:lpstr>
      <vt:lpstr>Wingdings</vt:lpstr>
      <vt:lpstr>Office Theme</vt:lpstr>
      <vt:lpstr>PowerPoint Presentation</vt:lpstr>
      <vt:lpstr>Les planètes aujourd’hui, une grande diversité</vt:lpstr>
      <vt:lpstr>On découvre des mondes plus étranges que ceux de la SF</vt:lpstr>
      <vt:lpstr>Pourquoi cette diversité ?</vt:lpstr>
      <vt:lpstr>Les planètes en orbite autour du soleil sont, pour leur majorité, froides</vt:lpstr>
      <vt:lpstr>Les planètes tièdes ou chaudes</vt:lpstr>
      <vt:lpstr>Observations de transit et eclipse en spectroscopie</vt:lpstr>
      <vt:lpstr>PowerPoint Presentation</vt:lpstr>
      <vt:lpstr>Des débats sur les atmosphères de planètes</vt:lpstr>
      <vt:lpstr>Composition des atmosphères</vt:lpstr>
      <vt:lpstr>Un grand nombre de planètes chaudes en transit va être découvert dans les 10 prochaines  années</vt:lpstr>
      <vt:lpstr>ARIEL: Atmospheric Remote-sensing Infrared Exoplanet Large-survey. Mission ESA M4  </vt:lpstr>
      <vt:lpstr>ARIEL Payload summary</vt:lpstr>
      <vt:lpstr>Payload design summary</vt:lpstr>
      <vt:lpstr>AIRS Spectrometer</vt:lpstr>
      <vt:lpstr>FGS Fine guidance system</vt:lpstr>
      <vt:lpstr>Current Payload break-down</vt:lpstr>
      <vt:lpstr>PowerPoint Presentation</vt:lpstr>
      <vt:lpstr>Un grand relevé d’exoplanètes, à la chasse aux molécules</vt:lpstr>
      <vt:lpstr>Ariel, 3 grands relevés</vt:lpstr>
      <vt:lpstr>ARIEL sky visibility </vt:lpstr>
      <vt:lpstr>La diversité des exoplanètes Masse-Rayon ne sont pas suffisants</vt:lpstr>
      <vt:lpstr>La diversité de la chimie</vt:lpstr>
      <vt:lpstr>PowerPoint Presentation</vt:lpstr>
      <vt:lpstr>Spectres et nuages</vt:lpstr>
      <vt:lpstr>Instant &amp; short-term variability</vt:lpstr>
      <vt:lpstr>Comparison avec Spitzer &amp; Hubble</vt:lpstr>
      <vt:lpstr>ARIEL en France</vt:lpstr>
      <vt:lpstr>Implication de l’IAP jusqu’au lancement 2028. </vt:lpstr>
      <vt:lpstr>L’équipe ARIEL</vt:lpstr>
      <vt:lpstr>  ARIEL optimal design &amp; performances</vt:lpstr>
    </vt:vector>
  </TitlesOfParts>
  <Company>UCL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ARIEL: Atmospheric Remote-sensing Infrared Exoplanet Large-survey Entering the Era of Observational Exoplanetology </dc:title>
  <dc:creator>Jean-Philippe Beaulieu</dc:creator>
  <cp:lastModifiedBy>Microsoft Office User</cp:lastModifiedBy>
  <cp:revision>64</cp:revision>
  <cp:lastPrinted>2019-10-10T08:43:43Z</cp:lastPrinted>
  <dcterms:created xsi:type="dcterms:W3CDTF">2017-03-14T10:33:32Z</dcterms:created>
  <dcterms:modified xsi:type="dcterms:W3CDTF">2019-10-10T08:45:49Z</dcterms:modified>
</cp:coreProperties>
</file>