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3"/>
  </p:notesMasterIdLst>
  <p:handoutMasterIdLst>
    <p:handoutMasterId r:id="rId14"/>
  </p:handoutMasterIdLst>
  <p:sldIdLst>
    <p:sldId id="301" r:id="rId2"/>
    <p:sldId id="287" r:id="rId3"/>
    <p:sldId id="302" r:id="rId4"/>
    <p:sldId id="306" r:id="rId5"/>
    <p:sldId id="307" r:id="rId6"/>
    <p:sldId id="308" r:id="rId7"/>
    <p:sldId id="309" r:id="rId8"/>
    <p:sldId id="311" r:id="rId9"/>
    <p:sldId id="310" r:id="rId10"/>
    <p:sldId id="297" r:id="rId11"/>
    <p:sldId id="312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892" autoAdjust="0"/>
    <p:restoredTop sz="94915" autoAdjust="0"/>
  </p:normalViewPr>
  <p:slideViewPr>
    <p:cSldViewPr>
      <p:cViewPr varScale="1">
        <p:scale>
          <a:sx n="120" d="100"/>
          <a:sy n="120" d="100"/>
        </p:scale>
        <p:origin x="-7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image" Target="../media/image4.emf"/><Relationship Id="rId2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756C75-0D5F-8048-9B50-725C32068A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293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438C80-0B75-EC48-B0FE-59EB2B384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780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04E9A0A-A67F-6241-AC1A-A82EB6AC38B1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489070-772A-5145-A74A-37D9A27784C2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9830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1939676-D401-034C-A948-FCC6D046242B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8397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70BD9B3C-2789-A840-BA2E-257C117B8B94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7782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8CC9D30-3428-9942-9F05-5A01D1B08B23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AC1E952-BC34-EA41-8AE2-4EB1BD8F6F82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51A1BCE-77F2-A34F-9591-4B4432B712BE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2F480E0-BF89-624F-84B2-A7B1FEEBFF27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2F480E0-BF89-624F-84B2-A7B1FEEBFF27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2F480E0-BF89-624F-84B2-A7B1FEEBFF27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GB" dirty="0" smtClean="0"/>
              <a:t>-Swiss Cheese</a:t>
            </a:r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2F480E0-BF89-624F-84B2-A7B1FEEBFF27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00800"/>
            <a:ext cx="69342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DB14-9526-984A-813F-4B1D2D7E8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6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5A41D-2F11-EB4E-92C7-9B0433B92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60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019300" cy="6019800"/>
          </a:xfrm>
        </p:spPr>
        <p:txBody>
          <a:bodyPr vert="eaVert"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905500" cy="6019800"/>
          </a:xfrm>
        </p:spPr>
        <p:txBody>
          <a:bodyPr vert="eaVert"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37A10-E569-3946-BC87-71071C19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7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43EEC-2064-CB44-B803-CB17A4E60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4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AC499-282F-3643-9204-FE4885217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4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B68BD-A3F6-CD44-B6AE-56D8FBA85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2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7680B-D869-E049-BEC5-57AA875DF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45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9F7DA-545B-8242-9279-B71CE9505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BCD38-9447-8649-AFCF-654C5229B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34294-EA7E-2845-AAD5-B0075FBF7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4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7D2D4-C305-AF40-A8B1-62D88E41C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1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FFFFFF">
                <a:alpha val="99962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77200" cy="45720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FFFFFF">
                <a:alpha val="99962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6629400" cy="3048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FFFFFF">
                <a:alpha val="99962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i-FI" smtClean="0"/>
              <a:t>IAP workshop, November 22, 2011</a:t>
            </a:r>
            <a:endParaRPr lang="en-US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3048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FFFFFF">
                <a:alpha val="99962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D22767F-35AC-7E4D-BAA2-D022A64EC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charset="0"/>
          <a:ea typeface="MS Pゴシック" charset="0"/>
          <a:cs typeface="MS P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4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5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6.e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764704"/>
            <a:ext cx="79248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sz="4600" dirty="0" smtClean="0"/>
              <a:t>Progress in </a:t>
            </a:r>
            <a:r>
              <a:rPr lang="en-US" sz="4600" dirty="0" err="1" smtClean="0"/>
              <a:t>backreaction</a:t>
            </a:r>
            <a:endParaRPr lang="en-US" dirty="0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005064"/>
            <a:ext cx="64008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2600" i="1" dirty="0" smtClean="0"/>
              <a:t>Syksy Räsänen</a:t>
            </a:r>
            <a:endParaRPr lang="en-US" sz="900" dirty="0" smtClean="0"/>
          </a:p>
          <a:p>
            <a:pPr eaLnBrk="1" hangingPunct="1">
              <a:defRPr/>
            </a:pPr>
            <a:endParaRPr lang="en-US" sz="900" dirty="0" smtClean="0"/>
          </a:p>
          <a:p>
            <a:pPr eaLnBrk="1" hangingPunct="1">
              <a:defRPr/>
            </a:pPr>
            <a:r>
              <a:rPr lang="en-US" sz="2600" dirty="0" smtClean="0"/>
              <a:t>University of Helsinki</a:t>
            </a:r>
          </a:p>
          <a:p>
            <a:pPr eaLnBrk="1" hangingPunct="1">
              <a:defRPr/>
            </a:pPr>
            <a:endParaRPr lang="en-US" sz="500" dirty="0" smtClean="0"/>
          </a:p>
          <a:p>
            <a:pPr eaLnBrk="1" hangingPunct="1">
              <a:defRPr/>
            </a:pPr>
            <a:r>
              <a:rPr lang="en-US" sz="2000" dirty="0" smtClean="0"/>
              <a:t>Department of Physics</a:t>
            </a:r>
            <a:r>
              <a:rPr lang="en-US" sz="2000" dirty="0"/>
              <a:t> </a:t>
            </a:r>
            <a:r>
              <a:rPr lang="en-US" sz="2000" dirty="0" smtClean="0"/>
              <a:t>and</a:t>
            </a:r>
          </a:p>
          <a:p>
            <a:pPr eaLnBrk="1" hangingPunct="1">
              <a:defRPr/>
            </a:pPr>
            <a:r>
              <a:rPr lang="en-US" sz="2000" dirty="0" smtClean="0"/>
              <a:t>The Helsinki Institute of Physics</a:t>
            </a:r>
            <a:endParaRPr lang="en-US" sz="18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CDB8F-117F-4C4D-BF7E-A5BAA53550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Status report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49335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2300" dirty="0" smtClean="0"/>
              <a:t>If </a:t>
            </a:r>
            <a:r>
              <a:rPr lang="en-GB" sz="2300" dirty="0" err="1" smtClean="0"/>
              <a:t>backreaction</a:t>
            </a:r>
            <a:r>
              <a:rPr lang="en-GB" sz="2300" dirty="0" smtClean="0"/>
              <a:t> is significant, then:</a:t>
            </a:r>
          </a:p>
          <a:p>
            <a:pPr marL="914400" lvl="1" indent="-457200" eaLnBrk="1" hangingPunct="1">
              <a:lnSpc>
                <a:spcPct val="90000"/>
              </a:lnSpc>
              <a:buSzPct val="115000"/>
              <a:buFont typeface="+mj-lt"/>
              <a:buAutoNum type="arabicPeriod"/>
              <a:defRPr/>
            </a:pPr>
            <a:r>
              <a:rPr lang="en-GB" dirty="0" smtClean="0"/>
              <a:t>The universe cannot be described in terms of a linearly perturbed </a:t>
            </a:r>
            <a:r>
              <a:rPr lang="en-GB" dirty="0" err="1" smtClean="0"/>
              <a:t>FRW</a:t>
            </a:r>
            <a:r>
              <a:rPr lang="en-GB" dirty="0" smtClean="0"/>
              <a:t> metric: understanding the breakdown.</a:t>
            </a:r>
          </a:p>
          <a:p>
            <a:pPr marL="914400" lvl="1" indent="-457200" eaLnBrk="1" hangingPunct="1">
              <a:lnSpc>
                <a:spcPct val="90000"/>
              </a:lnSpc>
              <a:buSzPct val="115000"/>
              <a:buFont typeface="+mj-lt"/>
              <a:buAutoNum type="arabicPeriod"/>
              <a:defRPr/>
            </a:pPr>
            <a:r>
              <a:rPr lang="en-GB" dirty="0" smtClean="0"/>
              <a:t>Non-Newtonian aspects of gravity are important at the homogeneity scale: understanding the Newtonian limit.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2300" dirty="0" smtClean="0"/>
              <a:t>It seems that light propagation can to first order be treated in terms of the average expansion rate, but:</a:t>
            </a:r>
          </a:p>
          <a:p>
            <a:pPr marL="914400" lvl="1" indent="-457200" eaLnBrk="1" hangingPunct="1">
              <a:lnSpc>
                <a:spcPct val="90000"/>
              </a:lnSpc>
              <a:buSzPct val="115000"/>
              <a:buFont typeface="+mj-lt"/>
              <a:buAutoNum type="arabicPeriod"/>
              <a:defRPr/>
            </a:pPr>
            <a:r>
              <a:rPr lang="en-GB" dirty="0"/>
              <a:t>T</a:t>
            </a:r>
            <a:r>
              <a:rPr lang="en-GB" dirty="0" smtClean="0"/>
              <a:t>his should be established rigorously.</a:t>
            </a:r>
          </a:p>
          <a:p>
            <a:pPr marL="914400" lvl="1" indent="-457200" eaLnBrk="1" hangingPunct="1">
              <a:lnSpc>
                <a:spcPct val="90000"/>
              </a:lnSpc>
              <a:buSzPct val="115000"/>
              <a:buFont typeface="+mj-lt"/>
              <a:buAutoNum type="arabicPeriod"/>
              <a:defRPr/>
            </a:pPr>
            <a:r>
              <a:rPr lang="en-GB" dirty="0" smtClean="0"/>
              <a:t>Corrections should be calculated (</a:t>
            </a:r>
            <a:r>
              <a:rPr lang="en-GB" dirty="0" err="1" smtClean="0"/>
              <a:t>CMB</a:t>
            </a:r>
            <a:r>
              <a:rPr lang="en-GB" dirty="0" smtClean="0"/>
              <a:t>, weak lensing).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23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300" dirty="0" smtClean="0"/>
              <a:t>Whether </a:t>
            </a:r>
            <a:r>
              <a:rPr lang="en-GB" sz="2300" dirty="0" err="1" smtClean="0"/>
              <a:t>backreaction</a:t>
            </a:r>
            <a:r>
              <a:rPr lang="en-GB" sz="2300" dirty="0" smtClean="0"/>
              <a:t> is important </a:t>
            </a:r>
            <a:r>
              <a:rPr lang="en-GB" sz="2300" dirty="0"/>
              <a:t>remains an </a:t>
            </a:r>
            <a:r>
              <a:rPr lang="en-GB" sz="2300" dirty="0" smtClean="0"/>
              <a:t>unresolved issue, with several open lines </a:t>
            </a:r>
            <a:r>
              <a:rPr lang="en-GB" sz="2300" dirty="0"/>
              <a:t>o</a:t>
            </a:r>
            <a:r>
              <a:rPr lang="en-GB" sz="2300" dirty="0" smtClean="0"/>
              <a:t>f inquiry.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23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EC3E7-3897-1147-A682-3BF1B9BD300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679193-CB51-7A4E-BD29-F06821C34C9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60648"/>
            <a:ext cx="7467600" cy="59766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Consider a </a:t>
            </a:r>
            <a:r>
              <a:rPr lang="en-US" dirty="0" err="1" smtClean="0"/>
              <a:t>stabilised</a:t>
            </a:r>
            <a:r>
              <a:rPr lang="en-US" dirty="0" smtClean="0"/>
              <a:t> region on a spatially flat dust background: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477211"/>
              </p:ext>
            </p:extLst>
          </p:nvPr>
        </p:nvGraphicFramePr>
        <p:xfrm>
          <a:off x="1259632" y="1196752"/>
          <a:ext cx="48418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6" name="Equation" r:id="rId4" imgW="2781300" imgH="431800" progId="Equation.3">
                  <p:embed/>
                </p:oleObj>
              </mc:Choice>
              <mc:Fallback>
                <p:oleObj name="Equation" r:id="rId4" imgW="27813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196752"/>
                        <a:ext cx="4841875" cy="7524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485095"/>
              </p:ext>
            </p:extLst>
          </p:nvPr>
        </p:nvGraphicFramePr>
        <p:xfrm>
          <a:off x="4355976" y="2492896"/>
          <a:ext cx="59531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7" name="Equation" r:id="rId6" imgW="342900" imgH="203200" progId="Equation.3">
                  <p:embed/>
                </p:oleObj>
              </mc:Choice>
              <mc:Fallback>
                <p:oleObj name="Equation" r:id="rId6" imgW="3429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2492896"/>
                        <a:ext cx="595312" cy="355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 flipV="1">
            <a:off x="4067944" y="1772816"/>
            <a:ext cx="0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/>
          <p:nvPr/>
        </p:nvCxnSpPr>
        <p:spPr bwMode="auto">
          <a:xfrm flipV="1">
            <a:off x="4572000" y="1772816"/>
            <a:ext cx="0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Arrow Connector 12"/>
          <p:cNvCxnSpPr/>
          <p:nvPr/>
        </p:nvCxnSpPr>
        <p:spPr bwMode="auto">
          <a:xfrm flipV="1">
            <a:off x="5940152" y="1772816"/>
            <a:ext cx="0" cy="6480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927455"/>
              </p:ext>
            </p:extLst>
          </p:nvPr>
        </p:nvGraphicFramePr>
        <p:xfrm>
          <a:off x="3491880" y="2492896"/>
          <a:ext cx="70802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8" name="Equation" r:id="rId8" imgW="406400" imgH="152400" progId="Equation.3">
                  <p:embed/>
                </p:oleObj>
              </mc:Choice>
              <mc:Fallback>
                <p:oleObj name="Equation" r:id="rId8" imgW="406400" imgH="15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492896"/>
                        <a:ext cx="708025" cy="2667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840370"/>
              </p:ext>
            </p:extLst>
          </p:nvPr>
        </p:nvGraphicFramePr>
        <p:xfrm>
          <a:off x="5076056" y="2492896"/>
          <a:ext cx="1390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79" name="Equation" r:id="rId10" imgW="800100" imgH="203200" progId="Equation.3">
                  <p:embed/>
                </p:oleObj>
              </mc:Choice>
              <mc:Fallback>
                <p:oleObj name="Equation" r:id="rId10" imgW="8001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492896"/>
                        <a:ext cx="1390650" cy="3556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1154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Looking for a factor of 2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6962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300" dirty="0" smtClean="0"/>
              <a:t>Homogeneous and isotropic models which have ordinary matter and gravity disagree with cosmological observations by a factor of 2.</a:t>
            </a:r>
          </a:p>
          <a:p>
            <a:pPr eaLnBrk="1" hangingPunct="1">
              <a:defRPr/>
            </a:pPr>
            <a:r>
              <a:rPr lang="en-US" sz="2300" dirty="0" smtClean="0"/>
              <a:t>This could be due to the known breakdown of homogeneity and isotropy related to structure formation.</a:t>
            </a:r>
          </a:p>
          <a:p>
            <a:pPr eaLnBrk="1" hangingPunct="1">
              <a:defRPr/>
            </a:pPr>
            <a:r>
              <a:rPr lang="en-US" sz="2300" dirty="0" smtClean="0"/>
              <a:t>There have been many studies of the effects of inhomogeneity over the years, and several things are now understood better.</a:t>
            </a:r>
          </a:p>
          <a:p>
            <a:pPr eaLnBrk="1" hangingPunct="1">
              <a:defRPr/>
            </a:pPr>
            <a:r>
              <a:rPr lang="en-US" sz="2300" dirty="0" smtClean="0"/>
              <a:t>This brief review outlines my bias about the field.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2A53F4-FD6C-8E45-9271-39702DF6DAF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First light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672" cy="478112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1962: The effect of </a:t>
            </a:r>
            <a:r>
              <a:rPr lang="en-US" dirty="0" err="1" smtClean="0"/>
              <a:t>inhomogeneities</a:t>
            </a:r>
            <a:r>
              <a:rPr lang="en-US" dirty="0" smtClean="0"/>
              <a:t> on averages is first </a:t>
            </a:r>
            <a:r>
              <a:rPr lang="en-US" dirty="0" err="1" smtClean="0"/>
              <a:t>analysed</a:t>
            </a:r>
            <a:r>
              <a:rPr lang="en-US" dirty="0" smtClean="0"/>
              <a:t>.</a:t>
            </a:r>
            <a:r>
              <a:rPr lang="en-US" sz="1800" dirty="0" smtClean="0"/>
              <a:t> (</a:t>
            </a:r>
            <a:r>
              <a:rPr lang="en-US" sz="1800" dirty="0" err="1" smtClean="0"/>
              <a:t>Shirokov</a:t>
            </a:r>
            <a:r>
              <a:rPr lang="en-US" sz="1800" dirty="0" smtClean="0"/>
              <a:t> and Fisher)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1983: The issue is discussed in detail under the name </a:t>
            </a:r>
            <a:r>
              <a:rPr lang="en-US" b="1" dirty="0" smtClean="0"/>
              <a:t>fitting problem</a:t>
            </a:r>
            <a:r>
              <a:rPr lang="en-US" dirty="0" smtClean="0"/>
              <a:t>.</a:t>
            </a:r>
            <a:r>
              <a:rPr lang="en-US" sz="1800" dirty="0" smtClean="0"/>
              <a:t> (Ellis)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Studies in the </a:t>
            </a:r>
            <a:r>
              <a:rPr lang="en-US" b="1" dirty="0" smtClean="0"/>
              <a:t>observational cosmology</a:t>
            </a:r>
            <a:r>
              <a:rPr lang="en-US" dirty="0"/>
              <a:t> </a:t>
            </a:r>
            <a:r>
              <a:rPr lang="en-US" dirty="0" smtClean="0"/>
              <a:t>program and questions about the foundations of the </a:t>
            </a:r>
            <a:r>
              <a:rPr lang="en-US" dirty="0" err="1" smtClean="0"/>
              <a:t>FRW</a:t>
            </a:r>
            <a:r>
              <a:rPr lang="en-US" dirty="0" smtClean="0"/>
              <a:t> model followed.</a:t>
            </a:r>
          </a:p>
          <a:p>
            <a:pPr eaLnBrk="1" hangingPunct="1">
              <a:defRPr/>
            </a:pPr>
            <a:r>
              <a:rPr lang="en-US" dirty="0"/>
              <a:t>Point of </a:t>
            </a:r>
            <a:r>
              <a:rPr lang="en-US" dirty="0" smtClean="0"/>
              <a:t>view:</a:t>
            </a:r>
            <a:r>
              <a:rPr lang="en-US" i="1" dirty="0" smtClean="0"/>
              <a:t> </a:t>
            </a:r>
            <a:r>
              <a:rPr lang="en-US" i="1" dirty="0"/>
              <a:t>how can we do cosmology </a:t>
            </a:r>
            <a:r>
              <a:rPr lang="en-US" i="1" dirty="0" smtClean="0"/>
              <a:t>with as few model assumptions as possible?</a:t>
            </a:r>
          </a:p>
          <a:p>
            <a:pPr eaLnBrk="1" hangingPunct="1">
              <a:defRPr/>
            </a:pPr>
            <a:endParaRPr lang="en-US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8CB7-3894-E840-984A-38B2D7CA3A5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476672"/>
            <a:ext cx="8077200" cy="5904656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The justification of the </a:t>
            </a:r>
            <a:r>
              <a:rPr lang="en-US" dirty="0" err="1"/>
              <a:t>FRW</a:t>
            </a:r>
            <a:r>
              <a:rPr lang="en-US" dirty="0"/>
              <a:t> model did not become a mainstream issue, likely because until the 90s the observations were not very precise.</a:t>
            </a:r>
          </a:p>
          <a:p>
            <a:pPr eaLnBrk="1" hangingPunct="1">
              <a:defRPr/>
            </a:pPr>
            <a:r>
              <a:rPr lang="en-US" dirty="0"/>
              <a:t>There were various </a:t>
            </a:r>
            <a:r>
              <a:rPr lang="en-US" dirty="0" smtClean="0"/>
              <a:t>(often </a:t>
            </a:r>
            <a:r>
              <a:rPr lang="en-US" dirty="0"/>
              <a:t>flawed</a:t>
            </a:r>
            <a:r>
              <a:rPr lang="en-US" dirty="0" smtClean="0"/>
              <a:t>) calculations </a:t>
            </a:r>
            <a:r>
              <a:rPr lang="en-US" dirty="0"/>
              <a:t>of the </a:t>
            </a:r>
            <a:r>
              <a:rPr lang="en-US" dirty="0" smtClean="0"/>
              <a:t>effect of fluctuations on the average expansion rate, called</a:t>
            </a:r>
            <a:r>
              <a:rPr lang="en-US" b="1" dirty="0" smtClean="0"/>
              <a:t> </a:t>
            </a:r>
            <a:r>
              <a:rPr lang="en-US" b="1" dirty="0" err="1" smtClean="0"/>
              <a:t>backreaction</a:t>
            </a:r>
            <a:r>
              <a:rPr lang="en-US" dirty="0" smtClean="0"/>
              <a:t>.</a:t>
            </a:r>
            <a:endParaRPr lang="en-US" i="1" dirty="0"/>
          </a:p>
          <a:p>
            <a:pPr eaLnBrk="1" hangingPunct="1">
              <a:defRPr/>
            </a:pPr>
            <a:r>
              <a:rPr lang="en-US" dirty="0" smtClean="0"/>
              <a:t>1995: </a:t>
            </a:r>
            <a:r>
              <a:rPr lang="en-US" dirty="0" err="1" smtClean="0"/>
              <a:t>Backreaction</a:t>
            </a:r>
            <a:r>
              <a:rPr lang="en-US" dirty="0" smtClean="0"/>
              <a:t> is rigorously shown to reduce to a boundary term in Newtonian gravity.</a:t>
            </a:r>
            <a:r>
              <a:rPr lang="en-US" sz="1800" dirty="0" smtClean="0"/>
              <a:t> (</a:t>
            </a:r>
            <a:r>
              <a:rPr lang="en-US" sz="1800" dirty="0" err="1" smtClean="0"/>
              <a:t>Buchert</a:t>
            </a:r>
            <a:r>
              <a:rPr lang="en-US" sz="1800" dirty="0" smtClean="0"/>
              <a:t> and Ehlers)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1999: </a:t>
            </a:r>
            <a:r>
              <a:rPr lang="en-US" dirty="0" err="1" smtClean="0"/>
              <a:t>Backreaction</a:t>
            </a:r>
            <a:r>
              <a:rPr lang="en-US" dirty="0" smtClean="0"/>
              <a:t> is shown </a:t>
            </a:r>
            <a:r>
              <a:rPr lang="en-US" b="1" dirty="0" smtClean="0"/>
              <a:t>not</a:t>
            </a:r>
            <a:r>
              <a:rPr lang="en-US" dirty="0" smtClean="0"/>
              <a:t> to reduce to a boundary term in GR.</a:t>
            </a:r>
            <a:r>
              <a:rPr lang="en-US" sz="1800" dirty="0" smtClean="0"/>
              <a:t> (</a:t>
            </a:r>
            <a:r>
              <a:rPr lang="en-US" sz="1800" dirty="0" err="1" smtClean="0"/>
              <a:t>Buchert</a:t>
            </a:r>
            <a:r>
              <a:rPr lang="en-US" sz="1800" dirty="0" smtClean="0"/>
              <a:t>)</a:t>
            </a:r>
            <a:endParaRPr lang="en-US" i="1" dirty="0" smtClean="0"/>
          </a:p>
          <a:p>
            <a:pPr eaLnBrk="1" hangingPunct="1">
              <a:defRPr/>
            </a:pPr>
            <a:r>
              <a:rPr lang="en-US" dirty="0" smtClean="0"/>
              <a:t>Result: </a:t>
            </a:r>
            <a:r>
              <a:rPr lang="en-US" i="1" dirty="0" smtClean="0"/>
              <a:t>a universe which contains structures is in general not described by </a:t>
            </a:r>
            <a:r>
              <a:rPr lang="en-US" i="1" dirty="0"/>
              <a:t>a</a:t>
            </a:r>
            <a:r>
              <a:rPr lang="en-US" i="1" dirty="0" smtClean="0"/>
              <a:t> </a:t>
            </a:r>
            <a:r>
              <a:rPr lang="en-US" i="1" dirty="0" err="1" smtClean="0"/>
              <a:t>FRW</a:t>
            </a:r>
            <a:r>
              <a:rPr lang="en-US" i="1" dirty="0" smtClean="0"/>
              <a:t> model on average.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51424-3801-3345-A2D3-99BD9A6515E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13467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</a:t>
            </a:r>
            <a:r>
              <a:rPr lang="en-US" dirty="0" err="1" smtClean="0"/>
              <a:t>backreaction</a:t>
            </a:r>
            <a:r>
              <a:rPr lang="en-US" dirty="0" smtClean="0"/>
              <a:t> conjecture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78112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With the advent of better </a:t>
            </a:r>
            <a:r>
              <a:rPr lang="en-US" dirty="0" err="1" smtClean="0"/>
              <a:t>SN</a:t>
            </a:r>
            <a:r>
              <a:rPr lang="en-US" dirty="0" smtClean="0"/>
              <a:t> and </a:t>
            </a:r>
            <a:r>
              <a:rPr lang="en-US" dirty="0" err="1" smtClean="0"/>
              <a:t>CMB</a:t>
            </a:r>
            <a:r>
              <a:rPr lang="en-US" dirty="0" smtClean="0"/>
              <a:t> observations in 1998+, the limit of validity of the </a:t>
            </a:r>
            <a:r>
              <a:rPr lang="en-US" dirty="0"/>
              <a:t>Standard </a:t>
            </a:r>
            <a:r>
              <a:rPr lang="en-US" dirty="0" err="1"/>
              <a:t>CDM</a:t>
            </a:r>
            <a:r>
              <a:rPr lang="en-US" dirty="0"/>
              <a:t> </a:t>
            </a:r>
            <a:r>
              <a:rPr lang="en-US" dirty="0" smtClean="0"/>
              <a:t>model was reached: the predicted distance and expansion rate are too small by a factor of 2.</a:t>
            </a:r>
          </a:p>
          <a:p>
            <a:pPr eaLnBrk="1" hangingPunct="1">
              <a:defRPr/>
            </a:pPr>
            <a:r>
              <a:rPr lang="en-US" dirty="0" smtClean="0"/>
              <a:t>It was suggested that </a:t>
            </a:r>
            <a:r>
              <a:rPr lang="en-US" dirty="0" err="1" smtClean="0"/>
              <a:t>inhomogeneities</a:t>
            </a:r>
            <a:r>
              <a:rPr lang="en-US" dirty="0" smtClean="0"/>
              <a:t> could be the reason.</a:t>
            </a:r>
            <a:r>
              <a:rPr lang="en-US" sz="1800" dirty="0" smtClean="0"/>
              <a:t> (</a:t>
            </a:r>
            <a:r>
              <a:rPr lang="en-US" sz="1800" dirty="0" err="1" smtClean="0"/>
              <a:t>Buchert</a:t>
            </a:r>
            <a:r>
              <a:rPr lang="en-US" sz="1800" dirty="0" smtClean="0"/>
              <a:t>, </a:t>
            </a:r>
            <a:r>
              <a:rPr lang="en-US" sz="1800" dirty="0" err="1" smtClean="0"/>
              <a:t>Wetterich</a:t>
            </a:r>
            <a:r>
              <a:rPr lang="en-US" sz="1800" dirty="0" smtClean="0"/>
              <a:t>, Schwarz, SR)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 new period, with a more narrow focus: </a:t>
            </a:r>
            <a:r>
              <a:rPr lang="en-US" i="1" dirty="0" smtClean="0"/>
              <a:t>Assuming that the early universe is nearly-</a:t>
            </a:r>
            <a:r>
              <a:rPr lang="en-US" i="1" dirty="0" err="1" smtClean="0"/>
              <a:t>FRW</a:t>
            </a:r>
            <a:r>
              <a:rPr lang="en-US" i="1" dirty="0" smtClean="0"/>
              <a:t> in the manner motivated by inflation, what happens as the local symmetry breaks due to structure formation?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F1A3E-9171-2B40-A6D9-BE710B507C3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Devil in the details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672" cy="478112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2003: </a:t>
            </a:r>
            <a:r>
              <a:rPr lang="en-US" dirty="0"/>
              <a:t>T</a:t>
            </a:r>
            <a:r>
              <a:rPr lang="en-US" dirty="0" smtClean="0"/>
              <a:t>he expansion rate is calculated using proper variables at (first order)</a:t>
            </a:r>
            <a:r>
              <a:rPr lang="en-US" baseline="30000" dirty="0" smtClean="0"/>
              <a:t>2</a:t>
            </a:r>
            <a:r>
              <a:rPr lang="en-US" dirty="0" smtClean="0"/>
              <a:t>, getting a 10</a:t>
            </a:r>
            <a:r>
              <a:rPr lang="en-US" baseline="30000" dirty="0" smtClean="0"/>
              <a:t>-5 </a:t>
            </a:r>
            <a:r>
              <a:rPr lang="en-US" dirty="0" smtClean="0"/>
              <a:t>effect. </a:t>
            </a:r>
            <a:r>
              <a:rPr lang="en-US" sz="1800" dirty="0" smtClean="0"/>
              <a:t>(SR)</a:t>
            </a:r>
            <a:endParaRPr lang="en-US" baseline="30000" dirty="0" smtClean="0"/>
          </a:p>
          <a:p>
            <a:pPr eaLnBrk="1" hangingPunct="1">
              <a:defRPr/>
            </a:pPr>
            <a:r>
              <a:rPr lang="en-US" dirty="0" smtClean="0"/>
              <a:t>2004: The calculation is done correctly (i.e. at second order), confirming the magnitude.</a:t>
            </a:r>
            <a:r>
              <a:rPr lang="en-US" sz="1800" dirty="0" smtClean="0"/>
              <a:t> (Kolb et al)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2005: It is claimed that </a:t>
            </a:r>
            <a:r>
              <a:rPr lang="en-US" dirty="0" err="1" smtClean="0"/>
              <a:t>superhorizon</a:t>
            </a:r>
            <a:r>
              <a:rPr lang="en-US" dirty="0" smtClean="0"/>
              <a:t> perturbations lead to acceleration.</a:t>
            </a:r>
            <a:r>
              <a:rPr lang="en-US" sz="1800" dirty="0" smtClean="0"/>
              <a:t> (Kolb et al)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2005: It is shown that </a:t>
            </a:r>
            <a:r>
              <a:rPr lang="en-US" dirty="0" err="1" smtClean="0"/>
              <a:t>superhorizon</a:t>
            </a:r>
            <a:r>
              <a:rPr lang="en-US" dirty="0" smtClean="0"/>
              <a:t> perturbations cannot lead to acceleration.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err="1"/>
              <a:t>Geshnizjani</a:t>
            </a:r>
            <a:r>
              <a:rPr lang="en-US" sz="1800" dirty="0"/>
              <a:t> et al, Flanagan et al, Hirata </a:t>
            </a:r>
            <a:r>
              <a:rPr lang="en-US" sz="1800" dirty="0" smtClean="0"/>
              <a:t>and </a:t>
            </a:r>
            <a:r>
              <a:rPr lang="en-US" sz="1800" dirty="0" err="1" smtClean="0"/>
              <a:t>Seljak</a:t>
            </a:r>
            <a:r>
              <a:rPr lang="en-US" sz="1800" dirty="0" smtClean="0"/>
              <a:t>, </a:t>
            </a:r>
            <a:r>
              <a:rPr lang="en-US" sz="1800" dirty="0"/>
              <a:t>SR)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2006: It is shown how </a:t>
            </a:r>
            <a:r>
              <a:rPr lang="en-US" dirty="0" err="1" smtClean="0"/>
              <a:t>subhorizon</a:t>
            </a:r>
            <a:r>
              <a:rPr lang="en-US" dirty="0" smtClean="0"/>
              <a:t> fluctuations </a:t>
            </a:r>
            <a:r>
              <a:rPr lang="en-US" b="1" dirty="0" smtClean="0"/>
              <a:t>can</a:t>
            </a:r>
            <a:r>
              <a:rPr lang="en-US" dirty="0" smtClean="0"/>
              <a:t> lead to acceleration. </a:t>
            </a:r>
            <a:r>
              <a:rPr lang="en-US" sz="1800" dirty="0" smtClean="0"/>
              <a:t>(Kai et al, SR, Chuang et al, </a:t>
            </a:r>
            <a:r>
              <a:rPr lang="en-US" sz="1800" dirty="0" err="1" smtClean="0"/>
              <a:t>Paranjape</a:t>
            </a:r>
            <a:r>
              <a:rPr lang="en-US" sz="1800" dirty="0" smtClean="0"/>
              <a:t> and Singh)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851BB-31E6-C948-BD9D-C1E0BAF7023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404664"/>
            <a:ext cx="8134672" cy="478112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2008: It is shown how the magnitude of the change in the expansion rate and the10 billion year timing emerge from the physics of structure formation. </a:t>
            </a:r>
            <a:r>
              <a:rPr lang="en-US" sz="1800" dirty="0" smtClean="0"/>
              <a:t>(SR)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851BB-31E6-C948-BD9D-C1E0BAF7023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93440" y="4051002"/>
            <a:ext cx="8077200" cy="228600"/>
          </a:xfrm>
          <a:prstGeom prst="rect">
            <a:avLst/>
          </a:prstGeom>
          <a:noFill/>
          <a:ln>
            <a:noFill/>
          </a:ln>
          <a:effectLst>
            <a:outerShdw blurRad="50800" dist="25399" dir="2700000" algn="ctr" rotWithShape="0">
              <a:srgbClr val="FFFFFF">
                <a:alpha val="99962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1" hangingPunct="1">
              <a:lnSpc>
                <a:spcPct val="90000"/>
              </a:lnSpc>
              <a:spcBef>
                <a:spcPct val="20000"/>
              </a:spcBef>
              <a:buSzPct val="140000"/>
              <a:buFont typeface="Wingdings" charset="0"/>
              <a:buNone/>
              <a:defRPr/>
            </a:pPr>
            <a:r>
              <a:rPr lang="en-US" sz="2000" i="1">
                <a:latin typeface="Century Gothic" charset="0"/>
                <a:ea typeface="MS Pゴシック" charset="0"/>
                <a:cs typeface="MS Pゴシック" charset="0"/>
              </a:rPr>
              <a:t>Ht</a:t>
            </a:r>
            <a:r>
              <a:rPr lang="en-US" sz="2000">
                <a:latin typeface="Century Gothic" charset="0"/>
                <a:ea typeface="MS Pゴシック" charset="0"/>
                <a:cs typeface="MS Pゴシック" charset="0"/>
              </a:rPr>
              <a:t> as a function of time (with </a:t>
            </a:r>
            <a:r>
              <a:rPr lang="en-US" sz="2000" i="1">
                <a:latin typeface="Century Gothic" charset="0"/>
                <a:ea typeface="MS Pゴシック" charset="0"/>
                <a:cs typeface="MS Pゴシック" charset="0"/>
              </a:rPr>
              <a:t>t</a:t>
            </a:r>
            <a:r>
              <a:rPr lang="en-US" sz="2000" baseline="-25000">
                <a:latin typeface="Century Gothic" charset="0"/>
                <a:ea typeface="MS Pゴシック" charset="0"/>
                <a:cs typeface="MS Pゴシック" charset="0"/>
              </a:rPr>
              <a:t>eq</a:t>
            </a:r>
            <a:r>
              <a:rPr lang="en-US" sz="2000">
                <a:latin typeface="Century Gothic" charset="0"/>
                <a:ea typeface="MS Pゴシック" charset="0"/>
                <a:cs typeface="MS Pゴシック" charset="0"/>
              </a:rPr>
              <a:t>=50 000 yr)</a:t>
            </a:r>
          </a:p>
        </p:txBody>
      </p:sp>
      <p:pic>
        <p:nvPicPr>
          <p:cNvPr id="7" name="Picture 15" descr="HtBBKSnew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988840"/>
            <a:ext cx="3535363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6" descr="HtBDnew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040" y="1993602"/>
            <a:ext cx="3733800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34399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Light in the middle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672" cy="478112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Until recently, light propagation studies have evolved mostly separately from </a:t>
            </a:r>
            <a:r>
              <a:rPr lang="en-US" dirty="0" err="1" smtClean="0"/>
              <a:t>backreaction</a:t>
            </a:r>
            <a:r>
              <a:rPr lang="en-US" dirty="0" smtClean="0"/>
              <a:t>.</a:t>
            </a:r>
            <a:endParaRPr lang="en-US" baseline="30000" dirty="0" smtClean="0"/>
          </a:p>
          <a:p>
            <a:pPr eaLnBrk="1" hangingPunct="1">
              <a:defRPr/>
            </a:pPr>
            <a:r>
              <a:rPr lang="en-US" dirty="0" smtClean="0"/>
              <a:t>2007: It is pointed out that the </a:t>
            </a:r>
            <a:r>
              <a:rPr lang="en-US" dirty="0" err="1" smtClean="0"/>
              <a:t>FRW</a:t>
            </a:r>
            <a:r>
              <a:rPr lang="en-US" dirty="0" smtClean="0"/>
              <a:t> metric can be tested by comparing distance and expansion rate. </a:t>
            </a:r>
            <a:r>
              <a:rPr lang="en-US" sz="1800" dirty="0" smtClean="0"/>
              <a:t>(Clarkson et al)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2008-2009: Relation between distance and average expansion rate is derived in the non-</a:t>
            </a:r>
            <a:r>
              <a:rPr lang="en-US" dirty="0" err="1" smtClean="0"/>
              <a:t>FRW</a:t>
            </a:r>
            <a:r>
              <a:rPr lang="en-US" dirty="0" smtClean="0"/>
              <a:t> case with statistical homogeneity and isotropy.</a:t>
            </a:r>
            <a:r>
              <a:rPr lang="en-US" sz="1800" dirty="0" smtClean="0"/>
              <a:t> (SR)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It seems that if the average expansion rate is close to </a:t>
            </a:r>
            <a:r>
              <a:rPr lang="en-US" dirty="0" err="1" smtClean="0"/>
              <a:t>FRW</a:t>
            </a:r>
            <a:r>
              <a:rPr lang="en-US" dirty="0" smtClean="0"/>
              <a:t>, the light observables are close to </a:t>
            </a:r>
            <a:r>
              <a:rPr lang="en-US" dirty="0" err="1" smtClean="0"/>
              <a:t>FRW</a:t>
            </a:r>
            <a:r>
              <a:rPr lang="en-US" dirty="0" smtClean="0"/>
              <a:t>. (Although the matter is not entirely clear.) </a:t>
            </a:r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851BB-31E6-C948-BD9D-C1E0BAF7023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582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IAP workshop, November 22, 2011</a:t>
            </a:r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Slightly perturbed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672" cy="478112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Inhomogeneities</a:t>
            </a:r>
            <a:r>
              <a:rPr lang="en-US" dirty="0" smtClean="0"/>
              <a:t> can lead to acceleration, and deviations are of the order of the observed signal.</a:t>
            </a:r>
          </a:p>
          <a:p>
            <a:pPr eaLnBrk="1" hangingPunct="1">
              <a:defRPr/>
            </a:pPr>
            <a:r>
              <a:rPr lang="en-US" dirty="0" smtClean="0"/>
              <a:t>But do the deviations cancel in the average?</a:t>
            </a:r>
          </a:p>
          <a:p>
            <a:pPr eaLnBrk="1" hangingPunct="1">
              <a:defRPr/>
            </a:pPr>
            <a:r>
              <a:rPr lang="en-US" dirty="0" smtClean="0"/>
              <a:t>This is a question of the large-scale balance between fast and slow regions.</a:t>
            </a:r>
          </a:p>
          <a:p>
            <a:pPr eaLnBrk="1" hangingPunct="1">
              <a:defRPr/>
            </a:pPr>
            <a:r>
              <a:rPr lang="en-US" dirty="0" smtClean="0"/>
              <a:t>In Newtonian gravity, but not in GR, there is a cancellation due to conservation of energy.</a:t>
            </a:r>
          </a:p>
          <a:p>
            <a:pPr eaLnBrk="1" hangingPunct="1">
              <a:defRPr/>
            </a:pPr>
            <a:r>
              <a:rPr lang="en-US" dirty="0" smtClean="0"/>
              <a:t>2010: A new perturbation formalism adapted to cosmology is presented, in which </a:t>
            </a:r>
            <a:r>
              <a:rPr lang="en-US" dirty="0" err="1" smtClean="0"/>
              <a:t>backreaction</a:t>
            </a:r>
            <a:r>
              <a:rPr lang="en-US" dirty="0" smtClean="0"/>
              <a:t> is small if the metric is close to </a:t>
            </a:r>
            <a:r>
              <a:rPr lang="en-US" dirty="0" err="1" smtClean="0"/>
              <a:t>FRW</a:t>
            </a:r>
            <a:r>
              <a:rPr lang="en-US" dirty="0" smtClean="0"/>
              <a:t>.</a:t>
            </a:r>
            <a:r>
              <a:rPr lang="en-US" sz="1800" dirty="0" smtClean="0"/>
              <a:t> (Green and Wald)</a:t>
            </a: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2011: It is shown that </a:t>
            </a:r>
            <a:r>
              <a:rPr lang="en-US" dirty="0" err="1" smtClean="0"/>
              <a:t>backreaction</a:t>
            </a:r>
            <a:r>
              <a:rPr lang="en-US" dirty="0" smtClean="0"/>
              <a:t> is small in ordinary perturbation theory to all orders.</a:t>
            </a:r>
            <a:r>
              <a:rPr lang="en-US" sz="1800" dirty="0" smtClean="0"/>
              <a:t> (SR)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4851BB-31E6-C948-BD9D-C1E0BAF7023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31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theme/theme1.xml><?xml version="1.0" encoding="utf-8"?>
<a:theme xmlns:a="http://schemas.openxmlformats.org/drawingml/2006/main" name="Water and Light">
  <a:themeElements>
    <a:clrScheme name="Water and Light 1">
      <a:dk1>
        <a:srgbClr val="000000"/>
      </a:dk1>
      <a:lt1>
        <a:srgbClr val="00B8EF"/>
      </a:lt1>
      <a:dk2>
        <a:srgbClr val="000000"/>
      </a:dk2>
      <a:lt2>
        <a:srgbClr val="808080"/>
      </a:lt2>
      <a:accent1>
        <a:srgbClr val="60E2FA"/>
      </a:accent1>
      <a:accent2>
        <a:srgbClr val="01A4DB"/>
      </a:accent2>
      <a:accent3>
        <a:srgbClr val="AAD8F6"/>
      </a:accent3>
      <a:accent4>
        <a:srgbClr val="000000"/>
      </a:accent4>
      <a:accent5>
        <a:srgbClr val="B6EEFC"/>
      </a:accent5>
      <a:accent6>
        <a:srgbClr val="0194C6"/>
      </a:accent6>
      <a:hlink>
        <a:srgbClr val="0081CC"/>
      </a:hlink>
      <a:folHlink>
        <a:srgbClr val="AF67FF"/>
      </a:folHlink>
    </a:clrScheme>
    <a:fontScheme name="Water and Light">
      <a:majorFont>
        <a:latin typeface="Century Gothic"/>
        <a:ea typeface="MS Pゴシック"/>
        <a:cs typeface="MS Pゴシック"/>
      </a:majorFont>
      <a:minorFont>
        <a:latin typeface="Century Gothic"/>
        <a:ea typeface="MS Pゴシック"/>
        <a:cs typeface="MS P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Water and Light 1">
        <a:dk1>
          <a:srgbClr val="000000"/>
        </a:dk1>
        <a:lt1>
          <a:srgbClr val="00B8EF"/>
        </a:lt1>
        <a:dk2>
          <a:srgbClr val="000000"/>
        </a:dk2>
        <a:lt2>
          <a:srgbClr val="808080"/>
        </a:lt2>
        <a:accent1>
          <a:srgbClr val="60E2FA"/>
        </a:accent1>
        <a:accent2>
          <a:srgbClr val="01A4DB"/>
        </a:accent2>
        <a:accent3>
          <a:srgbClr val="AAD8F6"/>
        </a:accent3>
        <a:accent4>
          <a:srgbClr val="000000"/>
        </a:accent4>
        <a:accent5>
          <a:srgbClr val="B6EEFC"/>
        </a:accent5>
        <a:accent6>
          <a:srgbClr val="0194C6"/>
        </a:accent6>
        <a:hlink>
          <a:srgbClr val="0081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2004:Templates:Presentations:Designs:Water and Light</Template>
  <TotalTime>27179</TotalTime>
  <Words>966</Words>
  <Application>Microsoft Macintosh PowerPoint</Application>
  <PresentationFormat>On-screen Show (4:3)</PresentationFormat>
  <Paragraphs>93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Water and Light</vt:lpstr>
      <vt:lpstr>Equation</vt:lpstr>
      <vt:lpstr>Progress in backreaction</vt:lpstr>
      <vt:lpstr>Looking for a factor of 2</vt:lpstr>
      <vt:lpstr>First light</vt:lpstr>
      <vt:lpstr>PowerPoint Presentation</vt:lpstr>
      <vt:lpstr>The backreaction conjecture</vt:lpstr>
      <vt:lpstr>Devil in the details</vt:lpstr>
      <vt:lpstr>PowerPoint Presentation</vt:lpstr>
      <vt:lpstr>Light in the middle</vt:lpstr>
      <vt:lpstr>Slightly perturbed</vt:lpstr>
      <vt:lpstr>Status report</vt:lpstr>
      <vt:lpstr>PowerPoint Presentation</vt:lpstr>
    </vt:vector>
  </TitlesOfParts>
  <Company>Syksy Räsänen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Backreaction in a statistically homogeneous and isotropic universe</dc:title>
  <dc:creator>Syksy Räsänen</dc:creator>
  <cp:lastModifiedBy/>
  <cp:revision>496</cp:revision>
  <dcterms:created xsi:type="dcterms:W3CDTF">2007-12-10T14:36:54Z</dcterms:created>
  <dcterms:modified xsi:type="dcterms:W3CDTF">2011-11-23T09:55:14Z</dcterms:modified>
</cp:coreProperties>
</file>