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sldIdLst>
    <p:sldId id="1437" r:id="rId2"/>
    <p:sldId id="1190" r:id="rId3"/>
    <p:sldId id="1370" r:id="rId4"/>
    <p:sldId id="1430" r:id="rId5"/>
    <p:sldId id="1333" r:id="rId6"/>
    <p:sldId id="1337" r:id="rId7"/>
    <p:sldId id="1400" r:id="rId8"/>
    <p:sldId id="1401" r:id="rId9"/>
    <p:sldId id="1439" r:id="rId10"/>
    <p:sldId id="1404" r:id="rId11"/>
    <p:sldId id="1406" r:id="rId12"/>
    <p:sldId id="1418" r:id="rId13"/>
    <p:sldId id="1433" r:id="rId14"/>
    <p:sldId id="1434" r:id="rId15"/>
    <p:sldId id="1435" r:id="rId16"/>
    <p:sldId id="1436" r:id="rId17"/>
    <p:sldId id="1336" r:id="rId18"/>
    <p:sldId id="1432" r:id="rId19"/>
    <p:sldId id="1419" r:id="rId20"/>
    <p:sldId id="1420" r:id="rId21"/>
    <p:sldId id="1421" r:id="rId22"/>
    <p:sldId id="1422" r:id="rId23"/>
    <p:sldId id="1424" r:id="rId24"/>
    <p:sldId id="1426" r:id="rId25"/>
    <p:sldId id="1429" r:id="rId26"/>
    <p:sldId id="1410" r:id="rId27"/>
    <p:sldId id="1411" r:id="rId28"/>
    <p:sldId id="1431" r:id="rId29"/>
    <p:sldId id="1412" r:id="rId30"/>
    <p:sldId id="1413" r:id="rId31"/>
    <p:sldId id="1414" r:id="rId32"/>
    <p:sldId id="1440" r:id="rId33"/>
    <p:sldId id="1438" r:id="rId34"/>
    <p:sldId id="1342" r:id="rId35"/>
    <p:sldId id="1402" r:id="rId36"/>
    <p:sldId id="1409" r:id="rId37"/>
    <p:sldId id="1407" r:id="rId38"/>
    <p:sldId id="1408" r:id="rId39"/>
    <p:sldId id="1423" r:id="rId40"/>
    <p:sldId id="1417" r:id="rId41"/>
    <p:sldId id="1405" r:id="rId42"/>
    <p:sldId id="1427" r:id="rId43"/>
    <p:sldId id="1428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32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32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32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32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32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32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32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32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32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59EED491-44AB-0746-87D5-044C098D9107}">
          <p14:sldIdLst>
            <p14:sldId id="1437"/>
            <p14:sldId id="1190"/>
            <p14:sldId id="1370"/>
            <p14:sldId id="1430"/>
            <p14:sldId id="1333"/>
            <p14:sldId id="1337"/>
            <p14:sldId id="1400"/>
            <p14:sldId id="1401"/>
            <p14:sldId id="1439"/>
            <p14:sldId id="1404"/>
            <p14:sldId id="1406"/>
            <p14:sldId id="1418"/>
            <p14:sldId id="1433"/>
            <p14:sldId id="1434"/>
            <p14:sldId id="1435"/>
            <p14:sldId id="1436"/>
            <p14:sldId id="1336"/>
            <p14:sldId id="1432"/>
            <p14:sldId id="1419"/>
            <p14:sldId id="1420"/>
            <p14:sldId id="1421"/>
            <p14:sldId id="1422"/>
            <p14:sldId id="1424"/>
            <p14:sldId id="1426"/>
            <p14:sldId id="1429"/>
            <p14:sldId id="1410"/>
            <p14:sldId id="1411"/>
            <p14:sldId id="1431"/>
            <p14:sldId id="1412"/>
            <p14:sldId id="1413"/>
            <p14:sldId id="1414"/>
            <p14:sldId id="1440"/>
          </p14:sldIdLst>
        </p14:section>
        <p14:section name="Backups" id="{7E354F38-ABBE-9842-801F-DD8EF7A1A403}">
          <p14:sldIdLst>
            <p14:sldId id="1438"/>
            <p14:sldId id="1342"/>
            <p14:sldId id="1402"/>
            <p14:sldId id="1409"/>
            <p14:sldId id="1407"/>
            <p14:sldId id="1408"/>
            <p14:sldId id="1423"/>
            <p14:sldId id="1417"/>
            <p14:sldId id="1405"/>
            <p14:sldId id="1427"/>
            <p14:sldId id="142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66"/>
    <a:srgbClr val="BBE0E3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2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23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12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2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2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cs typeface="Times New Roman" charset="0"/>
              </a:defRPr>
            </a:lvl1pPr>
          </a:lstStyle>
          <a:p>
            <a:pPr>
              <a:defRPr/>
            </a:pPr>
            <a:fld id="{9B1B5458-D026-4E47-9F9B-884B42F1AF4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529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AAFDDC-363C-1A4B-8E90-2A077EB1B244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8755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755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647FA-8BAE-6946-9C1B-5A1B8B6DEF9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14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82312D7-52B3-5F4A-A026-AD37456AE816}" type="slidenum">
              <a:rPr lang="en-US" b="0"/>
              <a:pPr eaLnBrk="1" hangingPunct="1"/>
              <a:t>33</a:t>
            </a:fld>
            <a:endParaRPr lang="en-US" b="0"/>
          </a:p>
        </p:txBody>
      </p:sp>
      <p:sp>
        <p:nvSpPr>
          <p:cNvPr id="952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55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AC2B438-FA5B-6D4B-8BD9-336E1E9B4DB0}" type="slidenum">
              <a:rPr lang="en-US" b="0">
                <a:latin typeface="Times New Roman" charset="0"/>
                <a:cs typeface="Times New Roman" charset="0"/>
              </a:rPr>
              <a:pPr eaLnBrk="1" hangingPunct="1">
                <a:defRPr/>
              </a:pPr>
              <a:t>36</a:t>
            </a:fld>
            <a:endParaRPr lang="en-US" b="0">
              <a:latin typeface="Times New Roman" charset="0"/>
              <a:cs typeface="Times New Roman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5FD40C-7509-BD42-94ED-2323214360F7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69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9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257308-6D9A-9B41-8F9B-A5C1E2D8C869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69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9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647FA-8BAE-6946-9C1B-5A1B8B6DEF9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14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E1FCC-8B6E-2643-AB1B-DB5DFB41754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15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05DD2-7DBF-8240-9156-68E27596123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06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45B01-1361-4D40-B6E2-2ECE6B0FFCD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997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75D46-7129-C144-B3AB-BF3A85BB385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227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60333-EA6E-5743-B7CA-8132A5A690C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61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6086E-F69B-4741-B76D-04C6275AC59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15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552B4-66E5-B34E-97E6-A1A2F71A361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08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BF42B-9C9D-264F-BC0B-A91E1A5F4FD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04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4936A-39A3-AB47-AD3F-C0F6A1CDEE0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185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E52D8-D497-184D-AECB-53874EB020E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64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46BD0-E38D-D246-BC6A-9346A3078FF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248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>
                <a:latin typeface="+mn-lt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>
                <a:latin typeface="+mn-lt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>
                <a:latin typeface="+mn-lt"/>
                <a:cs typeface="Times New Roman" charset="0"/>
              </a:defRPr>
            </a:lvl1pPr>
          </a:lstStyle>
          <a:p>
            <a:pPr>
              <a:defRPr/>
            </a:pPr>
            <a:fld id="{0442AFF8-6A0A-F84F-ADDA-CB9CBCEF1E1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FFRS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8" y="137981"/>
            <a:ext cx="4317516" cy="3002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7744" y="1094879"/>
            <a:ext cx="4536504" cy="1470025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Particle Candidates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dirty="0" smtClean="0">
                <a:latin typeface="Times New Roman"/>
                <a:cs typeface="Times New Roman"/>
              </a:rPr>
              <a:t>for Dark Matter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22104"/>
            <a:ext cx="6400800" cy="242312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(Still) </a:t>
            </a:r>
            <a:r>
              <a:rPr lang="en-US" dirty="0" err="1" smtClean="0">
                <a:latin typeface="Times New Roman"/>
                <a:cs typeface="Times New Roman"/>
              </a:rPr>
              <a:t>Supersymmetry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(Still) H- and Z-portal models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(Not so) Simplified Z’ models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(GW-inspired) Crazy ideas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5877272"/>
            <a:ext cx="6642764" cy="584776"/>
          </a:xfrm>
          <a:prstGeom prst="rect">
            <a:avLst/>
          </a:prstGeom>
          <a:solidFill>
            <a:srgbClr val="BBE0E3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0" dirty="0" smtClean="0"/>
              <a:t>Time for </a:t>
            </a:r>
            <a:r>
              <a:rPr lang="en-US" b="0" strike="sngStrike" dirty="0" smtClean="0"/>
              <a:t>desperation</a:t>
            </a:r>
            <a:r>
              <a:rPr lang="en-US" b="0" dirty="0" smtClean="0"/>
              <a:t> creative thinking</a:t>
            </a:r>
            <a:endParaRPr lang="en-US" b="0" dirty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7595617" y="5589488"/>
            <a:ext cx="1512887" cy="431800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None/>
            </a:pPr>
            <a:r>
              <a:rPr lang="en-US" sz="2000" b="0" i="1" dirty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John Ellis</a:t>
            </a:r>
          </a:p>
        </p:txBody>
      </p:sp>
      <p:pic>
        <p:nvPicPr>
          <p:cNvPr id="6" name="Picture 9" descr="KC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310" y="6056894"/>
            <a:ext cx="916162" cy="65664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27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>
          <a:xfrm>
            <a:off x="144016" y="188640"/>
            <a:ext cx="8820472" cy="1007963"/>
          </a:xfrm>
          <a:solidFill>
            <a:srgbClr val="BBE0E3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z="54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Direct Dark Matter Searches</a:t>
            </a:r>
            <a:endParaRPr lang="en-US" sz="5400" b="1" dirty="0">
              <a:solidFill>
                <a:srgbClr val="FF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723312" cy="5256584"/>
          </a:xfrm>
          <a:solidFill>
            <a:srgbClr val="BBE0E3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Times New Roman" charset="0"/>
              </a:rPr>
              <a:t>Compilation of present and future sensitivities</a:t>
            </a:r>
            <a:endParaRPr lang="en-US" dirty="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pic>
        <p:nvPicPr>
          <p:cNvPr id="2" name="Picture 1" descr="DirectSear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16832"/>
            <a:ext cx="6480720" cy="464272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09095" y="3717032"/>
            <a:ext cx="1073731" cy="830997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24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SUSY</a:t>
            </a:r>
          </a:p>
          <a:p>
            <a:pPr algn="ctr">
              <a:buNone/>
            </a:pPr>
            <a:r>
              <a:rPr lang="en-US" sz="24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models</a:t>
            </a:r>
            <a:endParaRPr lang="en-US" sz="2400" b="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24308" y="5093568"/>
            <a:ext cx="1291539" cy="830997"/>
          </a:xfrm>
          <a:prstGeom prst="rect">
            <a:avLst/>
          </a:prstGeom>
          <a:solidFill>
            <a:srgbClr val="FF9900"/>
          </a:solidFill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2400" b="0" dirty="0" smtClean="0">
                <a:latin typeface="Times New Roman"/>
                <a:cs typeface="Times New Roman"/>
              </a:rPr>
              <a:t>Neutrino</a:t>
            </a:r>
          </a:p>
          <a:p>
            <a:pPr algn="ctr">
              <a:buNone/>
            </a:pPr>
            <a:r>
              <a:rPr lang="en-US" sz="2400" b="0" dirty="0" smtClean="0">
                <a:latin typeface="Times New Roman"/>
                <a:cs typeface="Times New Roman"/>
              </a:rPr>
              <a:t>“floor”</a:t>
            </a:r>
            <a:endParaRPr lang="en-US" sz="2400" b="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8456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4" descr="Rick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2" name="Picture 3" descr="Blan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0" y="0"/>
            <a:ext cx="7308304" cy="769441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400" b="0" dirty="0" smtClean="0">
                <a:latin typeface="Times New Roman"/>
                <a:cs typeface="Times New Roman"/>
              </a:rPr>
              <a:t>Direct Dark Matter Searches</a:t>
            </a:r>
            <a:endParaRPr lang="en-US" sz="4400" b="0" dirty="0"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47200" y="1193552"/>
            <a:ext cx="3283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pMSSMss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" y="1130338"/>
            <a:ext cx="4345773" cy="3378782"/>
          </a:xfrm>
          <a:prstGeom prst="rect">
            <a:avLst/>
          </a:prstGeom>
        </p:spPr>
      </p:pic>
      <p:pic>
        <p:nvPicPr>
          <p:cNvPr id="4" name="Picture 3" descr="pMSSMss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66340"/>
            <a:ext cx="4269348" cy="3306763"/>
          </a:xfrm>
          <a:prstGeom prst="rect">
            <a:avLst/>
          </a:prstGeom>
        </p:spPr>
      </p:pic>
      <p:pic>
        <p:nvPicPr>
          <p:cNvPr id="5" name="Picture 4" descr="DMmechanism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522316"/>
            <a:ext cx="8267700" cy="850900"/>
          </a:xfrm>
          <a:prstGeom prst="rect">
            <a:avLst/>
          </a:prstGeom>
        </p:spPr>
      </p:pic>
      <p:sp>
        <p:nvSpPr>
          <p:cNvPr id="26" name="TextBox 7"/>
          <p:cNvSpPr txBox="1">
            <a:spLocks noChangeArrowheads="1"/>
          </p:cNvSpPr>
          <p:nvPr/>
        </p:nvSpPr>
        <p:spPr bwMode="auto">
          <a:xfrm>
            <a:off x="179512" y="764704"/>
            <a:ext cx="3672408" cy="46166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2400" b="0" dirty="0" smtClean="0">
                <a:solidFill>
                  <a:srgbClr val="FFFF00"/>
                </a:solidFill>
                <a:sym typeface="Wingdings" charset="0"/>
              </a:rPr>
              <a:t>Phenomenological MSSM</a:t>
            </a:r>
            <a:endParaRPr lang="en-US" sz="2400" b="0" dirty="0">
              <a:solidFill>
                <a:srgbClr val="FFFF00"/>
              </a:solidFill>
              <a:sym typeface="Wingdings" charset="0"/>
            </a:endParaRPr>
          </a:p>
        </p:txBody>
      </p:sp>
      <p:sp>
        <p:nvSpPr>
          <p:cNvPr id="21" name="TextBox 7"/>
          <p:cNvSpPr txBox="1">
            <a:spLocks noChangeArrowheads="1"/>
          </p:cNvSpPr>
          <p:nvPr/>
        </p:nvSpPr>
        <p:spPr bwMode="auto">
          <a:xfrm>
            <a:off x="5076056" y="5323157"/>
            <a:ext cx="3888432" cy="1200328"/>
          </a:xfrm>
          <a:prstGeom prst="rect">
            <a:avLst/>
          </a:prstGeom>
          <a:solidFill>
            <a:srgbClr val="BBE0E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2400" dirty="0">
                <a:solidFill>
                  <a:srgbClr val="FF0000"/>
                </a:solidFill>
                <a:sym typeface="Wingdings" charset="0"/>
              </a:rPr>
              <a:t>S</a:t>
            </a:r>
            <a:r>
              <a:rPr lang="en-US" sz="2400" dirty="0" smtClean="0">
                <a:solidFill>
                  <a:srgbClr val="FF0000"/>
                </a:solidFill>
                <a:sym typeface="Wingdings" charset="0"/>
              </a:rPr>
              <a:t>pin-dependent </a:t>
            </a:r>
            <a:r>
              <a:rPr lang="en-US" sz="2400" dirty="0">
                <a:solidFill>
                  <a:srgbClr val="FF0000"/>
                </a:solidFill>
                <a:sym typeface="Wingdings" charset="0"/>
              </a:rPr>
              <a:t>scattering: </a:t>
            </a:r>
            <a:r>
              <a:rPr lang="en-US" sz="2400" b="0" dirty="0">
                <a:solidFill>
                  <a:srgbClr val="000000"/>
                </a:solidFill>
                <a:sym typeface="Wingdings" charset="0"/>
              </a:rPr>
              <a:t>Strongest limit </a:t>
            </a:r>
            <a:r>
              <a:rPr lang="en-US" sz="2400" b="0" dirty="0" smtClean="0">
                <a:solidFill>
                  <a:srgbClr val="000000"/>
                </a:solidFill>
                <a:sym typeface="Wingdings" charset="0"/>
              </a:rPr>
              <a:t>from PICO-60 prospects for PICO-500</a:t>
            </a:r>
            <a:endParaRPr lang="en-US" sz="2400" b="0" dirty="0">
              <a:solidFill>
                <a:srgbClr val="000000"/>
              </a:solidFill>
              <a:sym typeface="Wingdings" charset="0"/>
            </a:endParaRPr>
          </a:p>
        </p:txBody>
      </p:sp>
      <p:sp>
        <p:nvSpPr>
          <p:cNvPr id="46090" name="TextBox 7"/>
          <p:cNvSpPr txBox="1">
            <a:spLocks noChangeArrowheads="1"/>
          </p:cNvSpPr>
          <p:nvPr/>
        </p:nvSpPr>
        <p:spPr bwMode="auto">
          <a:xfrm>
            <a:off x="539552" y="5323157"/>
            <a:ext cx="3888432" cy="1274195"/>
          </a:xfrm>
          <a:prstGeom prst="rect">
            <a:avLst/>
          </a:prstGeom>
          <a:solidFill>
            <a:srgbClr val="BBE0E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2400" dirty="0" smtClean="0">
                <a:solidFill>
                  <a:srgbClr val="FF0000"/>
                </a:solidFill>
                <a:sym typeface="Wingdings" charset="0"/>
              </a:rPr>
              <a:t>Spin-independent scattering cross-section </a:t>
            </a:r>
          </a:p>
          <a:p>
            <a:pPr algn="ctr" eaLnBrk="1" hangingPunct="1">
              <a:buFontTx/>
              <a:buNone/>
            </a:pPr>
            <a:r>
              <a:rPr lang="en-US" sz="2400" b="0" dirty="0" smtClean="0">
                <a:solidFill>
                  <a:srgbClr val="000000"/>
                </a:solidFill>
                <a:sym typeface="Wingdings" charset="0"/>
              </a:rPr>
              <a:t>close to </a:t>
            </a:r>
            <a:r>
              <a:rPr lang="en-US" sz="2400" b="0" dirty="0" err="1" smtClean="0">
                <a:solidFill>
                  <a:srgbClr val="000000"/>
                </a:solidFill>
                <a:sym typeface="Wingdings" charset="0"/>
              </a:rPr>
              <a:t>PandaX</a:t>
            </a:r>
            <a:r>
              <a:rPr lang="en-US" sz="2400" b="0" dirty="0" smtClean="0">
                <a:solidFill>
                  <a:srgbClr val="000000"/>
                </a:solidFill>
                <a:sym typeface="Wingdings" charset="0"/>
              </a:rPr>
              <a:t> upper limit? 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522868" y="6546830"/>
            <a:ext cx="4174540" cy="338554"/>
          </a:xfrm>
          <a:prstGeom prst="rect">
            <a:avLst/>
          </a:prstGeom>
          <a:solidFill>
            <a:srgbClr val="FF00CC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1600" b="0" dirty="0" err="1" smtClean="0">
                <a:solidFill>
                  <a:srgbClr val="FFFF00"/>
                </a:solidFill>
              </a:rPr>
              <a:t>Bagnaschi</a:t>
            </a:r>
            <a:r>
              <a:rPr lang="en-US" sz="1600" b="0" dirty="0" smtClean="0">
                <a:solidFill>
                  <a:srgbClr val="FFFF00"/>
                </a:solidFill>
              </a:rPr>
              <a:t>, Sakurai, JE et al</a:t>
            </a:r>
            <a:r>
              <a:rPr lang="en-US" sz="1600" b="0" dirty="0">
                <a:solidFill>
                  <a:srgbClr val="FFFF00"/>
                </a:solidFill>
              </a:rPr>
              <a:t>,</a:t>
            </a:r>
            <a:r>
              <a:rPr lang="en-US" sz="1600" b="0" dirty="0" smtClean="0">
                <a:solidFill>
                  <a:srgbClr val="FFFF00"/>
                </a:solidFill>
              </a:rPr>
              <a:t> arXiv:1710.11091</a:t>
            </a:r>
            <a:endParaRPr lang="en-US" sz="1600" b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87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50979"/>
            <a:ext cx="7772400" cy="1470025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H- and Z-Portal Models 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dirty="0" smtClean="0">
                <a:latin typeface="Times New Roman"/>
                <a:cs typeface="Times New Roman"/>
              </a:rPr>
              <a:t>are not dead yet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4245538" y="6191540"/>
            <a:ext cx="3852975" cy="307777"/>
          </a:xfrm>
          <a:prstGeom prst="rect">
            <a:avLst/>
          </a:prstGeom>
          <a:solidFill>
            <a:srgbClr val="FF00FF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4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JE, </a:t>
            </a:r>
            <a:r>
              <a:rPr lang="en-US" sz="1400" b="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Fowlie</a:t>
            </a:r>
            <a:r>
              <a:rPr lang="en-US" sz="14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, </a:t>
            </a:r>
            <a:r>
              <a:rPr lang="en-US" sz="1400" b="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Marzola</a:t>
            </a:r>
            <a:r>
              <a:rPr lang="en-US" sz="14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&amp; </a:t>
            </a:r>
            <a:r>
              <a:rPr lang="en-US" sz="1400" b="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Raidal</a:t>
            </a:r>
            <a:r>
              <a:rPr lang="en-US" sz="14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, arXiv:1711.09912 </a:t>
            </a:r>
            <a:endParaRPr lang="en-US" sz="1400" b="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827584" y="3886200"/>
            <a:ext cx="7416824" cy="1991072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Consider spin-0, -1/2, -1 DM coupled to Standard Model via Higgs or Z boson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All available collider, DM search constraints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Bayesian &amp; </a:t>
            </a:r>
            <a:r>
              <a:rPr lang="en-US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frequentist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 statistical analyses</a:t>
            </a:r>
            <a:endParaRPr lang="en-US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51520" y="188640"/>
            <a:ext cx="3325192" cy="739914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None/>
            </a:pPr>
            <a:r>
              <a:rPr lang="en-US" sz="32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Dropping ideology</a:t>
            </a:r>
            <a:endParaRPr lang="en-US" sz="3200" b="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5214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scal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44016"/>
            <a:ext cx="6363475" cy="6525344"/>
          </a:xfrm>
          <a:prstGeom prst="rect">
            <a:avLst/>
          </a:prstGeom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39017" y="6165304"/>
            <a:ext cx="2074444" cy="566309"/>
          </a:xfrm>
          <a:prstGeom prst="rect">
            <a:avLst/>
          </a:prstGeom>
          <a:solidFill>
            <a:srgbClr val="FF00FF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14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JE, </a:t>
            </a:r>
            <a:r>
              <a:rPr lang="en-US" sz="1400" b="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Fowlie</a:t>
            </a:r>
            <a:r>
              <a:rPr lang="en-US" sz="14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, </a:t>
            </a:r>
            <a:r>
              <a:rPr lang="en-US" sz="1400" b="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Marzola</a:t>
            </a:r>
            <a:r>
              <a:rPr lang="en-US" sz="14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&amp; </a:t>
            </a:r>
          </a:p>
          <a:p>
            <a:pPr algn="ctr" eaLnBrk="1" hangingPunct="1">
              <a:buFontTx/>
              <a:buNone/>
            </a:pPr>
            <a:r>
              <a:rPr lang="en-US" sz="1400" b="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Raidal</a:t>
            </a:r>
            <a:r>
              <a:rPr lang="en-US" sz="14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, arXiv:1711.09912 </a:t>
            </a:r>
            <a:endParaRPr lang="en-US" sz="1400" b="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2736304" cy="2160240"/>
          </a:xfrm>
          <a:solidFill>
            <a:schemeClr val="accent1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Higgs </a:t>
            </a:r>
            <a:b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coupled to </a:t>
            </a:r>
            <a:b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Spin-0 DM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5" y="2348881"/>
            <a:ext cx="2736304" cy="3744416"/>
          </a:xfrm>
          <a:solidFill>
            <a:schemeClr val="accent1"/>
          </a:solidFill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Red = 1-, 2-σ regions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Grey = relic density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On- and off-shell cases both allowed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021008" y="1412776"/>
            <a:ext cx="1127056" cy="566309"/>
          </a:xfrm>
          <a:prstGeom prst="rect">
            <a:avLst/>
          </a:prstGeom>
          <a:solidFill>
            <a:srgbClr val="000066"/>
          </a:solidFill>
          <a:ln>
            <a:solidFill>
              <a:srgbClr val="000000"/>
            </a:solidFill>
          </a:ln>
          <a:extLst/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14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Relic density</a:t>
            </a:r>
          </a:p>
          <a:p>
            <a:pPr algn="ctr" eaLnBrk="1" hangingPunct="1">
              <a:buFontTx/>
              <a:buNone/>
            </a:pPr>
            <a:r>
              <a:rPr lang="en-US" sz="14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+</a:t>
            </a:r>
            <a:r>
              <a:rPr lang="en-US" sz="1400" b="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14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collider</a:t>
            </a:r>
            <a:endParaRPr lang="en-US" sz="1400" b="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7088988" y="1412776"/>
            <a:ext cx="1133644" cy="566309"/>
          </a:xfrm>
          <a:prstGeom prst="rect">
            <a:avLst/>
          </a:prstGeom>
          <a:solidFill>
            <a:srgbClr val="000066"/>
          </a:solidFill>
          <a:ln>
            <a:solidFill>
              <a:srgbClr val="000000"/>
            </a:solidFill>
          </a:ln>
          <a:extLst/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14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Also indirect</a:t>
            </a:r>
          </a:p>
          <a:p>
            <a:pPr algn="ctr" eaLnBrk="1" hangingPunct="1">
              <a:buFontTx/>
              <a:buNone/>
            </a:pPr>
            <a:r>
              <a:rPr lang="en-US" sz="14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DM search</a:t>
            </a:r>
            <a:endParaRPr lang="en-US" sz="1400" b="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066468" y="4734899"/>
            <a:ext cx="992579" cy="566309"/>
          </a:xfrm>
          <a:prstGeom prst="rect">
            <a:avLst/>
          </a:prstGeom>
          <a:solidFill>
            <a:srgbClr val="000066"/>
          </a:solidFill>
          <a:ln>
            <a:solidFill>
              <a:srgbClr val="000000"/>
            </a:solidFill>
          </a:ln>
          <a:extLst/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14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Also direct</a:t>
            </a:r>
          </a:p>
          <a:p>
            <a:pPr algn="ctr" eaLnBrk="1" hangingPunct="1">
              <a:buFontTx/>
              <a:buNone/>
            </a:pPr>
            <a:r>
              <a:rPr lang="en-US" sz="14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DM search</a:t>
            </a:r>
            <a:endParaRPr lang="en-US" sz="1400" b="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7032180" y="4725144"/>
            <a:ext cx="1256799" cy="824841"/>
          </a:xfrm>
          <a:prstGeom prst="rect">
            <a:avLst/>
          </a:prstGeom>
          <a:solidFill>
            <a:srgbClr val="000066"/>
          </a:solidFill>
          <a:ln>
            <a:solidFill>
              <a:srgbClr val="000000"/>
            </a:solidFill>
          </a:ln>
          <a:extLst/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14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Possible future</a:t>
            </a:r>
          </a:p>
          <a:p>
            <a:pPr algn="ctr" eaLnBrk="1" hangingPunct="1">
              <a:buFontTx/>
              <a:buNone/>
            </a:pPr>
            <a:r>
              <a:rPr lang="en-US" sz="14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direct</a:t>
            </a:r>
          </a:p>
          <a:p>
            <a:pPr algn="ctr" eaLnBrk="1" hangingPunct="1">
              <a:buFontTx/>
              <a:buNone/>
            </a:pPr>
            <a:r>
              <a:rPr lang="en-US" sz="14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DM search</a:t>
            </a:r>
            <a:endParaRPr lang="en-US" sz="1400" b="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2107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ferm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00418"/>
            <a:ext cx="6264696" cy="6640950"/>
          </a:xfrm>
          <a:prstGeom prst="rect">
            <a:avLst/>
          </a:prstGeom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39017" y="6165304"/>
            <a:ext cx="2074444" cy="566309"/>
          </a:xfrm>
          <a:prstGeom prst="rect">
            <a:avLst/>
          </a:prstGeom>
          <a:solidFill>
            <a:srgbClr val="FF00FF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14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JE, </a:t>
            </a:r>
            <a:r>
              <a:rPr lang="en-US" sz="1400" b="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Fowlie</a:t>
            </a:r>
            <a:r>
              <a:rPr lang="en-US" sz="14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, </a:t>
            </a:r>
            <a:r>
              <a:rPr lang="en-US" sz="1400" b="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Marzola</a:t>
            </a:r>
            <a:r>
              <a:rPr lang="en-US" sz="14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&amp; </a:t>
            </a:r>
          </a:p>
          <a:p>
            <a:pPr algn="ctr" eaLnBrk="1" hangingPunct="1">
              <a:buFontTx/>
              <a:buNone/>
            </a:pPr>
            <a:r>
              <a:rPr lang="en-US" sz="1400" b="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Raidal</a:t>
            </a:r>
            <a:r>
              <a:rPr lang="en-US" sz="14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, arXiv:1711.09912 </a:t>
            </a:r>
            <a:endParaRPr lang="en-US" sz="1400" b="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8" y="116632"/>
            <a:ext cx="2915816" cy="2160240"/>
          </a:xfrm>
          <a:solidFill>
            <a:schemeClr val="accent1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Higgs </a:t>
            </a:r>
            <a:b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coupled to </a:t>
            </a:r>
            <a:b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Spin-½ DM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5" y="2348881"/>
            <a:ext cx="2736304" cy="3744416"/>
          </a:xfrm>
          <a:solidFill>
            <a:schemeClr val="accent1"/>
          </a:solidFill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Red = 1-, 2-σ regions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Grey = relic density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On- and off-shell cases both allowed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931330" y="1412776"/>
            <a:ext cx="1306417" cy="566309"/>
          </a:xfrm>
          <a:prstGeom prst="rect">
            <a:avLst/>
          </a:prstGeom>
          <a:solidFill>
            <a:srgbClr val="000066"/>
          </a:solidFill>
          <a:ln>
            <a:solidFill>
              <a:srgbClr val="000000"/>
            </a:solidFill>
          </a:ln>
          <a:extLst/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14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Dirac fermion</a:t>
            </a:r>
          </a:p>
          <a:p>
            <a:pPr algn="ctr" eaLnBrk="1" hangingPunct="1">
              <a:buFontTx/>
              <a:buNone/>
            </a:pPr>
            <a:r>
              <a:rPr lang="en-US" sz="14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Scalar coupling</a:t>
            </a:r>
            <a:endParaRPr lang="en-US" sz="1400" b="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7056930" y="1412776"/>
            <a:ext cx="1197764" cy="566309"/>
          </a:xfrm>
          <a:prstGeom prst="rect">
            <a:avLst/>
          </a:prstGeom>
          <a:solidFill>
            <a:srgbClr val="000066"/>
          </a:solidFill>
          <a:ln>
            <a:solidFill>
              <a:srgbClr val="000000"/>
            </a:solidFill>
          </a:ln>
          <a:extLst/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14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Dirac fermion</a:t>
            </a:r>
          </a:p>
          <a:p>
            <a:pPr algn="ctr" eaLnBrk="1" hangingPunct="1">
              <a:buFontTx/>
              <a:buNone/>
            </a:pPr>
            <a:r>
              <a:rPr lang="en-US" sz="1400" b="0" dirty="0" err="1">
                <a:solidFill>
                  <a:srgbClr val="FFFF00"/>
                </a:solidFill>
                <a:latin typeface="Times New Roman"/>
                <a:cs typeface="Times New Roman"/>
              </a:rPr>
              <a:t>P</a:t>
            </a:r>
            <a:r>
              <a:rPr lang="en-US" sz="1400" b="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seudoscalar</a:t>
            </a:r>
            <a:endParaRPr lang="en-US" sz="1400" b="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819871" y="4734899"/>
            <a:ext cx="1485778" cy="566309"/>
          </a:xfrm>
          <a:prstGeom prst="rect">
            <a:avLst/>
          </a:prstGeom>
          <a:solidFill>
            <a:srgbClr val="000066"/>
          </a:solidFill>
          <a:ln>
            <a:solidFill>
              <a:srgbClr val="000000"/>
            </a:solidFill>
          </a:ln>
          <a:extLst/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1400" b="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Majorana</a:t>
            </a:r>
            <a:r>
              <a:rPr lang="en-US" sz="14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fermion</a:t>
            </a:r>
          </a:p>
          <a:p>
            <a:pPr algn="ctr" eaLnBrk="1" hangingPunct="1">
              <a:buFontTx/>
              <a:buNone/>
            </a:pPr>
            <a:r>
              <a:rPr lang="en-US" sz="14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Scalar coupling</a:t>
            </a:r>
            <a:endParaRPr lang="en-US" sz="1400" b="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917693" y="4725144"/>
            <a:ext cx="1485778" cy="566309"/>
          </a:xfrm>
          <a:prstGeom prst="rect">
            <a:avLst/>
          </a:prstGeom>
          <a:solidFill>
            <a:srgbClr val="000066"/>
          </a:solidFill>
          <a:ln>
            <a:solidFill>
              <a:srgbClr val="000000"/>
            </a:solidFill>
          </a:ln>
          <a:extLst/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1400" b="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Majorana</a:t>
            </a:r>
            <a:r>
              <a:rPr lang="en-US" sz="14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fermion</a:t>
            </a:r>
          </a:p>
          <a:p>
            <a:pPr algn="ctr" eaLnBrk="1" hangingPunct="1">
              <a:buFontTx/>
              <a:buNone/>
            </a:pPr>
            <a:r>
              <a:rPr lang="en-US" sz="1400" b="0" dirty="0" err="1">
                <a:solidFill>
                  <a:srgbClr val="FFFF00"/>
                </a:solidFill>
                <a:latin typeface="Times New Roman"/>
                <a:cs typeface="Times New Roman"/>
              </a:rPr>
              <a:t>P</a:t>
            </a:r>
            <a:r>
              <a:rPr lang="en-US" sz="1400" b="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seudoscalar</a:t>
            </a:r>
            <a:endParaRPr lang="en-US" sz="1400" b="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9543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Zferm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16632"/>
            <a:ext cx="6289296" cy="6643960"/>
          </a:xfrm>
          <a:prstGeom prst="rect">
            <a:avLst/>
          </a:prstGeom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39017" y="6165304"/>
            <a:ext cx="2074444" cy="566309"/>
          </a:xfrm>
          <a:prstGeom prst="rect">
            <a:avLst/>
          </a:prstGeom>
          <a:solidFill>
            <a:srgbClr val="FF00FF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14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JE, </a:t>
            </a:r>
            <a:r>
              <a:rPr lang="en-US" sz="1400" b="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Fowlie</a:t>
            </a:r>
            <a:r>
              <a:rPr lang="en-US" sz="14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, </a:t>
            </a:r>
            <a:r>
              <a:rPr lang="en-US" sz="1400" b="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Marzola</a:t>
            </a:r>
            <a:r>
              <a:rPr lang="en-US" sz="14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&amp; </a:t>
            </a:r>
          </a:p>
          <a:p>
            <a:pPr algn="ctr" eaLnBrk="1" hangingPunct="1">
              <a:buFontTx/>
              <a:buNone/>
            </a:pPr>
            <a:r>
              <a:rPr lang="en-US" sz="1400" b="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Raidal</a:t>
            </a:r>
            <a:r>
              <a:rPr lang="en-US" sz="14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, arXiv:1711.09912 </a:t>
            </a:r>
            <a:endParaRPr lang="en-US" sz="1400" b="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8" y="116632"/>
            <a:ext cx="2915816" cy="2160240"/>
          </a:xfrm>
          <a:solidFill>
            <a:schemeClr val="accent1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Z Boson</a:t>
            </a:r>
            <a:b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coupled to </a:t>
            </a:r>
            <a:b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Spin-½ DM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5" y="2348881"/>
            <a:ext cx="2736304" cy="3744416"/>
          </a:xfrm>
          <a:solidFill>
            <a:schemeClr val="accent1"/>
          </a:solidFill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Red = 1-, 2-σ regions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Grey = relic density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On- and off-shell cases both allowed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914924" y="1412776"/>
            <a:ext cx="1339229" cy="566309"/>
          </a:xfrm>
          <a:prstGeom prst="rect">
            <a:avLst/>
          </a:prstGeom>
          <a:solidFill>
            <a:srgbClr val="000066"/>
          </a:solidFill>
          <a:ln>
            <a:solidFill>
              <a:srgbClr val="000000"/>
            </a:solidFill>
          </a:ln>
          <a:extLst/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14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Dirac fermion</a:t>
            </a:r>
          </a:p>
          <a:p>
            <a:pPr algn="ctr" eaLnBrk="1" hangingPunct="1">
              <a:buFontTx/>
              <a:buNone/>
            </a:pPr>
            <a:r>
              <a:rPr lang="en-US" sz="14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Vector coupling</a:t>
            </a:r>
            <a:endParaRPr lang="en-US" sz="1400" b="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7018458" y="1412776"/>
            <a:ext cx="1274708" cy="566309"/>
          </a:xfrm>
          <a:prstGeom prst="rect">
            <a:avLst/>
          </a:prstGeom>
          <a:solidFill>
            <a:srgbClr val="000066"/>
          </a:solidFill>
          <a:ln>
            <a:solidFill>
              <a:srgbClr val="000000"/>
            </a:solidFill>
          </a:ln>
          <a:extLst/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14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Dirac fermion</a:t>
            </a:r>
          </a:p>
          <a:p>
            <a:pPr algn="ctr" eaLnBrk="1" hangingPunct="1">
              <a:buFontTx/>
              <a:buNone/>
            </a:pPr>
            <a:r>
              <a:rPr lang="en-US" sz="14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Axial coupling</a:t>
            </a:r>
            <a:endParaRPr lang="en-US" sz="1400" b="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917693" y="4725144"/>
            <a:ext cx="1485778" cy="566309"/>
          </a:xfrm>
          <a:prstGeom prst="rect">
            <a:avLst/>
          </a:prstGeom>
          <a:solidFill>
            <a:srgbClr val="000066"/>
          </a:solidFill>
          <a:ln>
            <a:solidFill>
              <a:srgbClr val="000000"/>
            </a:solidFill>
          </a:ln>
          <a:extLst/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1400" b="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Majorana</a:t>
            </a:r>
            <a:r>
              <a:rPr lang="en-US" sz="14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fermion</a:t>
            </a:r>
          </a:p>
          <a:p>
            <a:pPr algn="ctr" eaLnBrk="1" hangingPunct="1">
              <a:buFontTx/>
              <a:buNone/>
            </a:pPr>
            <a:r>
              <a:rPr lang="en-US" sz="14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Axial coupling</a:t>
            </a:r>
            <a:endParaRPr lang="en-US" sz="1400" b="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6222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8" y="116632"/>
            <a:ext cx="8892480" cy="1080120"/>
          </a:xfrm>
          <a:solidFill>
            <a:schemeClr val="accent1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6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Summary of Results</a:t>
            </a:r>
            <a:endParaRPr lang="en-US" sz="6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4" descr="ResultTab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8064896" cy="5309519"/>
          </a:xfrm>
          <a:prstGeom prst="rect">
            <a:avLst/>
          </a:prstGeom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398441" y="1988840"/>
            <a:ext cx="629199" cy="461665"/>
          </a:xfrm>
          <a:prstGeom prst="rect">
            <a:avLst/>
          </a:prstGeom>
          <a:solidFill>
            <a:srgbClr val="008000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24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OK</a:t>
            </a:r>
            <a:endParaRPr lang="en-US" sz="2400" b="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597497" y="4684377"/>
            <a:ext cx="1637588" cy="904863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24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Strongly</a:t>
            </a:r>
          </a:p>
          <a:p>
            <a:pPr algn="ctr" eaLnBrk="1" hangingPunct="1">
              <a:buFontTx/>
              <a:buNone/>
            </a:pPr>
            <a:r>
              <a:rPr lang="en-US" sz="2400" b="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disfavoured</a:t>
            </a:r>
            <a:endParaRPr lang="en-US" sz="2400" b="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371229" y="5733256"/>
            <a:ext cx="629199" cy="461665"/>
          </a:xfrm>
          <a:prstGeom prst="rect">
            <a:avLst/>
          </a:prstGeom>
          <a:solidFill>
            <a:srgbClr val="008000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24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OK</a:t>
            </a:r>
            <a:endParaRPr lang="en-US" sz="2400" b="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79512" y="6433591"/>
            <a:ext cx="3744416" cy="307777"/>
          </a:xfrm>
          <a:prstGeom prst="rect">
            <a:avLst/>
          </a:prstGeom>
          <a:solidFill>
            <a:srgbClr val="FF00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14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JE, </a:t>
            </a:r>
            <a:r>
              <a:rPr lang="en-US" sz="1400" b="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Fowlie</a:t>
            </a:r>
            <a:r>
              <a:rPr lang="en-US" sz="14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, </a:t>
            </a:r>
            <a:r>
              <a:rPr lang="en-US" sz="1400" b="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Marzola</a:t>
            </a:r>
            <a:r>
              <a:rPr lang="en-US" sz="14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&amp; </a:t>
            </a:r>
            <a:r>
              <a:rPr lang="en-US" sz="1400" b="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Raidal</a:t>
            </a:r>
            <a:r>
              <a:rPr lang="en-US" sz="14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, arXiv:1711.09912 </a:t>
            </a:r>
            <a:endParaRPr lang="en-US" sz="1400" b="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6222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>
          <a:xfrm>
            <a:off x="144016" y="404813"/>
            <a:ext cx="8820472" cy="863947"/>
          </a:xfrm>
          <a:solidFill>
            <a:srgbClr val="B7DEE8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rPr>
              <a:t>Simplified Dark Matter Models</a:t>
            </a:r>
            <a:endParaRPr lang="en-US" sz="4800" b="1" dirty="0">
              <a:solidFill>
                <a:srgbClr val="FF0000"/>
              </a:solidFill>
              <a:latin typeface="Times New Roman"/>
              <a:ea typeface="ＭＳ Ｐゴシック" charset="0"/>
              <a:cs typeface="Times New Roman"/>
            </a:endParaRPr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8856984" cy="5517232"/>
          </a:xfrm>
          <a:solidFill>
            <a:srgbClr val="B7DEE8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latin typeface="Times New Roman"/>
                <a:ea typeface="ＭＳ Ｐゴシック" charset="0"/>
                <a:cs typeface="Times New Roman"/>
              </a:rPr>
              <a:t>Compilation of sensitivities to annihilations via Z’</a:t>
            </a:r>
          </a:p>
          <a:p>
            <a:pPr eaLnBrk="1" hangingPunct="1">
              <a:defRPr/>
            </a:pPr>
            <a:endParaRPr lang="en-US" dirty="0">
              <a:latin typeface="Times New Roman"/>
              <a:ea typeface="ＭＳ Ｐゴシック" charset="0"/>
              <a:cs typeface="Times New Roman"/>
            </a:endParaRPr>
          </a:p>
          <a:p>
            <a:pPr eaLnBrk="1" hangingPunct="1">
              <a:defRPr/>
            </a:pPr>
            <a:endParaRPr lang="en-US" dirty="0" smtClean="0">
              <a:latin typeface="Times New Roman"/>
              <a:ea typeface="ＭＳ Ｐゴシック" charset="0"/>
              <a:cs typeface="Times New Roman"/>
            </a:endParaRPr>
          </a:p>
          <a:p>
            <a:pPr eaLnBrk="1" hangingPunct="1">
              <a:defRPr/>
            </a:pPr>
            <a:endParaRPr lang="en-US" dirty="0">
              <a:latin typeface="Times New Roman"/>
              <a:ea typeface="ＭＳ Ｐゴシック" charset="0"/>
              <a:cs typeface="Times New Roman"/>
            </a:endParaRPr>
          </a:p>
          <a:p>
            <a:pPr eaLnBrk="1" hangingPunct="1">
              <a:defRPr/>
            </a:pPr>
            <a:endParaRPr lang="en-US" dirty="0" smtClean="0">
              <a:latin typeface="Times New Roman"/>
              <a:ea typeface="ＭＳ Ｐゴシック" charset="0"/>
              <a:cs typeface="Times New Roman"/>
            </a:endParaRPr>
          </a:p>
          <a:p>
            <a:pPr eaLnBrk="1" hangingPunct="1">
              <a:defRPr/>
            </a:pPr>
            <a:endParaRPr lang="en-US" dirty="0">
              <a:latin typeface="Times New Roman"/>
              <a:ea typeface="ＭＳ Ｐゴシック" charset="0"/>
              <a:cs typeface="Times New Roman"/>
            </a:endParaRPr>
          </a:p>
          <a:p>
            <a:pPr eaLnBrk="1" hangingPunct="1">
              <a:defRPr/>
            </a:pPr>
            <a:endParaRPr lang="en-US" dirty="0" smtClean="0">
              <a:latin typeface="Times New Roman"/>
              <a:ea typeface="ＭＳ Ｐゴシック" charset="0"/>
              <a:cs typeface="Times New Roman"/>
            </a:endParaRPr>
          </a:p>
          <a:p>
            <a:pPr eaLnBrk="1" hangingPunct="1">
              <a:defRPr/>
            </a:pPr>
            <a:endParaRPr lang="en-US" sz="1400" dirty="0">
              <a:latin typeface="Times New Roman"/>
              <a:ea typeface="ＭＳ Ｐゴシック" charset="0"/>
              <a:cs typeface="Times New Roman"/>
            </a:endParaRPr>
          </a:p>
          <a:p>
            <a:pPr eaLnBrk="1" hangingPunct="1">
              <a:defRPr/>
            </a:pPr>
            <a:r>
              <a:rPr lang="en-US" dirty="0" smtClean="0">
                <a:latin typeface="Times New Roman"/>
                <a:ea typeface="ＭＳ Ｐゴシック" charset="0"/>
                <a:cs typeface="Times New Roman"/>
              </a:rPr>
              <a:t>LHC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ea typeface="ＭＳ Ｐゴシック" charset="0"/>
                <a:cs typeface="Times New Roman"/>
              </a:rPr>
              <a:t>loses</a:t>
            </a:r>
            <a:r>
              <a:rPr lang="en-US" dirty="0" smtClean="0">
                <a:latin typeface="Times New Roman"/>
                <a:ea typeface="ＭＳ Ｐゴシック" charset="0"/>
                <a:cs typeface="Times New Roman"/>
              </a:rPr>
              <a:t> for vector, except small </a:t>
            </a:r>
            <a:r>
              <a:rPr lang="en-US" dirty="0" err="1" smtClean="0">
                <a:latin typeface="Times New Roman"/>
                <a:ea typeface="ＭＳ Ｐゴシック" charset="0"/>
                <a:cs typeface="Times New Roman"/>
              </a:rPr>
              <a:t>m</a:t>
            </a:r>
            <a:r>
              <a:rPr lang="en-US" baseline="-25000" dirty="0" err="1" smtClean="0">
                <a:latin typeface="Times New Roman"/>
                <a:ea typeface="ＭＳ Ｐゴシック" charset="0"/>
                <a:cs typeface="Times New Roman"/>
              </a:rPr>
              <a:t>DM</a:t>
            </a:r>
            <a:endParaRPr lang="en-US" baseline="-25000" dirty="0" smtClean="0">
              <a:latin typeface="Times New Roman"/>
              <a:ea typeface="ＭＳ Ｐゴシック" charset="0"/>
              <a:cs typeface="Times New Roman"/>
            </a:endParaRPr>
          </a:p>
          <a:p>
            <a:pPr>
              <a:defRPr/>
            </a:pPr>
            <a:r>
              <a:rPr lang="en-US" dirty="0">
                <a:latin typeface="Times New Roman"/>
                <a:ea typeface="ＭＳ Ｐゴシック" charset="0"/>
                <a:cs typeface="Times New Roman"/>
              </a:rPr>
              <a:t>LHC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ea typeface="ＭＳ Ｐゴシック" charset="0"/>
                <a:cs typeface="Times New Roman"/>
              </a:rPr>
              <a:t>wins</a:t>
            </a:r>
            <a:r>
              <a:rPr lang="en-US" dirty="0" smtClean="0">
                <a:latin typeface="Times New Roman"/>
                <a:ea typeface="ＭＳ Ｐゴシック" charset="0"/>
                <a:cs typeface="Times New Roman"/>
              </a:rPr>
              <a:t> for axial, </a:t>
            </a:r>
            <a:r>
              <a:rPr lang="en-US" dirty="0">
                <a:latin typeface="Times New Roman"/>
                <a:ea typeface="ＭＳ Ｐゴシック" charset="0"/>
                <a:cs typeface="Times New Roman"/>
              </a:rPr>
              <a:t>except </a:t>
            </a:r>
            <a:r>
              <a:rPr lang="en-US" dirty="0" smtClean="0">
                <a:latin typeface="Times New Roman"/>
                <a:ea typeface="ＭＳ Ｐゴシック" charset="0"/>
                <a:cs typeface="Times New Roman"/>
              </a:rPr>
              <a:t>large </a:t>
            </a:r>
            <a:r>
              <a:rPr lang="en-US" dirty="0" err="1" smtClean="0">
                <a:latin typeface="Times New Roman"/>
                <a:ea typeface="ＭＳ Ｐゴシック" charset="0"/>
                <a:cs typeface="Times New Roman"/>
              </a:rPr>
              <a:t>m</a:t>
            </a:r>
            <a:r>
              <a:rPr lang="en-US" baseline="-25000" dirty="0" err="1" smtClean="0">
                <a:latin typeface="Times New Roman"/>
                <a:ea typeface="ＭＳ Ｐゴシック" charset="0"/>
                <a:cs typeface="Times New Roman"/>
              </a:rPr>
              <a:t>DM</a:t>
            </a:r>
            <a:endParaRPr lang="en-US" baseline="-25000" dirty="0">
              <a:latin typeface="Times New Roman"/>
              <a:ea typeface="ＭＳ Ｐゴシック" charset="0"/>
              <a:cs typeface="Times New Roman"/>
            </a:endParaRPr>
          </a:p>
          <a:p>
            <a:pPr eaLnBrk="1" hangingPunct="1">
              <a:defRPr/>
            </a:pPr>
            <a:endParaRPr lang="en-US" dirty="0">
              <a:latin typeface="Times New Roman"/>
              <a:ea typeface="ＭＳ Ｐゴシック" charset="0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02734" y="6310890"/>
            <a:ext cx="2616371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Model dependence</a:t>
            </a:r>
            <a:endParaRPr lang="en-US" sz="2400" b="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3" descr="CMSVect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75" y="1856663"/>
            <a:ext cx="3776133" cy="3895379"/>
          </a:xfrm>
          <a:prstGeom prst="rect">
            <a:avLst/>
          </a:prstGeom>
          <a:solidFill>
            <a:srgbClr val="B7DEE8"/>
          </a:solidFill>
        </p:spPr>
      </p:pic>
      <p:pic>
        <p:nvPicPr>
          <p:cNvPr id="9" name="Picture 5" descr="CMSSDMM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892300"/>
            <a:ext cx="8229600" cy="3913188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</p:pic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331640" y="2370980"/>
            <a:ext cx="720080" cy="481956"/>
          </a:xfrm>
          <a:prstGeom prst="ellipse">
            <a:avLst/>
          </a:prstGeom>
          <a:noFill/>
          <a:ln w="762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 b="0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5436096" y="2348880"/>
            <a:ext cx="723899" cy="481956"/>
          </a:xfrm>
          <a:prstGeom prst="ellipse">
            <a:avLst/>
          </a:prstGeom>
          <a:noFill/>
          <a:ln w="762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 b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2673" y="24790"/>
            <a:ext cx="2749127" cy="59589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None/>
            </a:pPr>
            <a:r>
              <a:rPr lang="en-US" sz="28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Z’ mediators ….</a:t>
            </a:r>
            <a:endParaRPr lang="en-US" sz="2800" b="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411413" y="3563938"/>
            <a:ext cx="962774" cy="52322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None/>
            </a:pPr>
            <a:r>
              <a:rPr lang="en-US" sz="2800" dirty="0">
                <a:solidFill>
                  <a:srgbClr val="FF0000"/>
                </a:solidFill>
                <a:latin typeface="Times New Roman"/>
                <a:cs typeface="Times New Roman"/>
              </a:rPr>
              <a:t>LHC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5297488" y="4356100"/>
            <a:ext cx="962774" cy="52322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None/>
            </a:pPr>
            <a:r>
              <a:rPr lang="en-US" sz="2800" dirty="0">
                <a:solidFill>
                  <a:srgbClr val="FF0000"/>
                </a:solidFill>
                <a:latin typeface="Times New Roman"/>
                <a:cs typeface="Times New Roman"/>
              </a:rPr>
              <a:t>LHC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195513" y="4284384"/>
            <a:ext cx="1876084" cy="52322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None/>
            </a:pPr>
            <a:r>
              <a:rPr lang="en-US" sz="2800" dirty="0">
                <a:solidFill>
                  <a:srgbClr val="0000FF"/>
                </a:solidFill>
                <a:latin typeface="Times New Roman"/>
                <a:cs typeface="Times New Roman"/>
              </a:rPr>
              <a:t>DM search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440332" y="3697868"/>
            <a:ext cx="1876084" cy="52322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None/>
            </a:pPr>
            <a:r>
              <a:rPr lang="en-US" sz="2800" dirty="0">
                <a:solidFill>
                  <a:srgbClr val="0000FF"/>
                </a:solidFill>
                <a:latin typeface="Times New Roman"/>
                <a:cs typeface="Times New Roman"/>
              </a:rPr>
              <a:t>DM search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749300" y="5346700"/>
            <a:ext cx="3283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57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68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68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50979"/>
            <a:ext cx="7772400" cy="1470025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Anomaly-Free Z’ Models 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dirty="0" smtClean="0">
                <a:latin typeface="Times New Roman"/>
                <a:cs typeface="Times New Roman"/>
              </a:rPr>
              <a:t>are not so Simple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Implications for</a:t>
            </a:r>
          </a:p>
          <a:p>
            <a:pPr marL="457200" indent="-457200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“Simplified” Dark Matter Models</a:t>
            </a:r>
          </a:p>
          <a:p>
            <a:pPr marL="457200" indent="-457200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Interpretations of </a:t>
            </a:r>
            <a:r>
              <a:rPr lang="en-US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flavour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anomaies</a:t>
            </a:r>
            <a:endParaRPr lang="en-US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4245538" y="6191540"/>
            <a:ext cx="4212662" cy="307777"/>
          </a:xfrm>
          <a:prstGeom prst="rect">
            <a:avLst/>
          </a:prstGeom>
          <a:solidFill>
            <a:srgbClr val="FF00FF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4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JE, Fairbairn &amp; Tunney, arXiv:1704.03850, 1705.03447 </a:t>
            </a:r>
            <a:endParaRPr lang="en-US" sz="1400" b="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0973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Simplified Dark Matter Models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967" y="1600200"/>
            <a:ext cx="8487965" cy="5099065"/>
          </a:xfrm>
          <a:solidFill>
            <a:schemeClr val="accent1"/>
          </a:solidFill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Involve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bosonic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mediator particles of spin 0 or 1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The latter are gauge bosons of some U(1)’ with vector and/or axial-vector couplings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Consistency of theory requires cancellation of anomalous triangle diagrams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Standard Model has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	quark-lepton cancellation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Should be re-examined in models with extra fermions and/or gauge bosons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3" descr="Triang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66072" y="3412608"/>
            <a:ext cx="1796403" cy="2611792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5727255" y="6489706"/>
            <a:ext cx="3314980" cy="307777"/>
          </a:xfrm>
          <a:prstGeom prst="rect">
            <a:avLst/>
          </a:prstGeom>
          <a:solidFill>
            <a:srgbClr val="FF00FF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1400" b="0" dirty="0" smtClean="0">
                <a:solidFill>
                  <a:srgbClr val="FFFF00"/>
                </a:solidFill>
                <a:latin typeface="Times" charset="0"/>
              </a:rPr>
              <a:t>JE, Fairbairn &amp; Tunney, arXiv:1704.03850 </a:t>
            </a:r>
            <a:endParaRPr lang="en-US" sz="1400" b="0" dirty="0">
              <a:solidFill>
                <a:srgbClr val="FFFF00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78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28600"/>
            <a:ext cx="8353425" cy="1143000"/>
          </a:xfr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What lies beyond the Standard Model?</a:t>
            </a:r>
            <a:endParaRPr lang="en-US" sz="4000" dirty="0" smtClean="0">
              <a:solidFill>
                <a:schemeClr val="tx1"/>
              </a:solidFill>
              <a:latin typeface="Times New Roman" charset="0"/>
              <a:cs typeface="+mj-cs"/>
            </a:endParaRPr>
          </a:p>
        </p:txBody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8496300" cy="1528762"/>
          </a:xfrm>
          <a:solidFill>
            <a:srgbClr val="000066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9600" dirty="0" err="1" smtClean="0">
                <a:solidFill>
                  <a:srgbClr val="FFFF00"/>
                </a:solidFill>
                <a:latin typeface="Times New Roman" charset="0"/>
                <a:cs typeface="+mn-cs"/>
              </a:rPr>
              <a:t>Supersymmetry</a:t>
            </a:r>
            <a:endParaRPr lang="en-US" sz="9600" dirty="0" smtClean="0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84213" y="3284538"/>
            <a:ext cx="7775575" cy="3457575"/>
          </a:xfrm>
          <a:prstGeom prst="rect">
            <a:avLst/>
          </a:prstGeom>
          <a:solidFill>
            <a:srgbClr val="BBE0E3"/>
          </a:solidFill>
          <a:ln>
            <a:solidFill>
              <a:srgbClr val="000000"/>
            </a:solidFill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Stabilize electroweak vacuum</a:t>
            </a: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Successful 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prediction for Higgs mass</a:t>
            </a:r>
          </a:p>
          <a:p>
            <a:pPr lvl="1">
              <a:defRPr/>
            </a:pP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Should be &lt; 130 </a:t>
            </a:r>
            <a:r>
              <a:rPr lang="en-US" dirty="0" err="1">
                <a:solidFill>
                  <a:srgbClr val="FF0000"/>
                </a:solidFill>
                <a:latin typeface="Times New Roman"/>
                <a:cs typeface="Times New Roman"/>
              </a:rPr>
              <a:t>GeV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 in simple models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Successful predictions for couplings</a:t>
            </a:r>
          </a:p>
          <a:p>
            <a:pPr lvl="1">
              <a:defRPr/>
            </a:pP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Should be within few % of SM values</a:t>
            </a:r>
          </a:p>
          <a:p>
            <a:pPr>
              <a:defRPr/>
            </a:pPr>
            <a:r>
              <a:rPr lang="en-US" b="0" dirty="0" smtClean="0">
                <a:latin typeface="Times New Roman"/>
                <a:cs typeface="Times New Roman"/>
              </a:rPr>
              <a:t>Naturalness, GUTs, string, </a:t>
            </a:r>
            <a:r>
              <a:rPr lang="en-US" b="0" dirty="0">
                <a:latin typeface="Times New Roman"/>
                <a:cs typeface="Times New Roman"/>
              </a:rPr>
              <a:t>…, </a:t>
            </a:r>
            <a:r>
              <a:rPr lang="en-US" dirty="0">
                <a:latin typeface="Times New Roman"/>
                <a:cs typeface="Times New Roman"/>
              </a:rPr>
              <a:t>dark </a:t>
            </a:r>
            <a:r>
              <a:rPr lang="en-US" dirty="0" smtClean="0">
                <a:latin typeface="Times New Roman"/>
                <a:cs typeface="Times New Roman"/>
              </a:rPr>
              <a:t>matter</a:t>
            </a:r>
          </a:p>
          <a:p>
            <a:pPr>
              <a:defRPr/>
            </a:pPr>
            <a:endParaRPr lang="en-US" b="0" dirty="0" smtClean="0">
              <a:latin typeface="Times New Roman"/>
              <a:cs typeface="Times New Roman"/>
            </a:endParaRPr>
          </a:p>
          <a:p>
            <a:pPr>
              <a:defRPr/>
            </a:pPr>
            <a:endParaRPr lang="en-US" b="0" dirty="0" smtClean="0">
              <a:latin typeface="Times New Roman"/>
              <a:cs typeface="Times New Roman"/>
            </a:endParaRPr>
          </a:p>
          <a:p>
            <a:pPr marL="0" indent="0">
              <a:buFontTx/>
              <a:buNone/>
              <a:defRPr/>
            </a:pPr>
            <a:endParaRPr lang="en-US" b="0" dirty="0" smtClean="0">
              <a:latin typeface="Times New Roman"/>
              <a:cs typeface="Times New Roman"/>
            </a:endParaRPr>
          </a:p>
          <a:p>
            <a:pPr marL="0" indent="0">
              <a:buFontTx/>
              <a:buNone/>
              <a:defRPr/>
            </a:pPr>
            <a:endParaRPr lang="en-US" b="0" dirty="0" smtClean="0">
              <a:latin typeface="Times New Roman"/>
              <a:cs typeface="Times New Roman"/>
            </a:endParaRPr>
          </a:p>
          <a:p>
            <a:pPr marL="0" indent="0">
              <a:buFontTx/>
              <a:buNone/>
              <a:defRPr/>
            </a:pPr>
            <a:endParaRPr lang="en-US" b="0" dirty="0" smtClean="0">
              <a:latin typeface="Times New Roman"/>
              <a:cs typeface="Times New Roman"/>
            </a:endParaRPr>
          </a:p>
          <a:p>
            <a:pPr marL="0" indent="0">
              <a:buFontTx/>
              <a:buNone/>
              <a:defRPr/>
            </a:pPr>
            <a:endParaRPr lang="en-US" b="0" dirty="0" smtClean="0">
              <a:latin typeface="Times New Roman"/>
              <a:cs typeface="Times New Roman"/>
            </a:endParaRPr>
          </a:p>
          <a:p>
            <a:pPr marL="0" indent="0">
              <a:buFontTx/>
              <a:buNone/>
              <a:defRPr/>
            </a:pPr>
            <a:endParaRPr lang="en-US" b="0" dirty="0"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516688" y="3068638"/>
            <a:ext cx="2363787" cy="9048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2400" b="0">
                <a:solidFill>
                  <a:srgbClr val="FFFF00"/>
                </a:solidFill>
              </a:rPr>
              <a:t>New motivations</a:t>
            </a:r>
          </a:p>
          <a:p>
            <a:pPr algn="ctr" eaLnBrk="1" hangingPunct="1">
              <a:buFontTx/>
              <a:buNone/>
            </a:pPr>
            <a:r>
              <a:rPr lang="en-US" sz="2400" b="0">
                <a:solidFill>
                  <a:srgbClr val="FFFF00"/>
                </a:solidFill>
              </a:rPr>
              <a:t>From LHC Run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744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44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7449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744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7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7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7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7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4499" grpId="0" build="p" animBg="1"/>
      <p:bldP spid="4" grpId="0" animBg="1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Anomaly Cancellation Conditions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751" y="1874144"/>
            <a:ext cx="8865163" cy="4252292"/>
          </a:xfrm>
          <a:solidFill>
            <a:schemeClr val="accent1"/>
          </a:solidFill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Colour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/U(1)’: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SU(2)</a:t>
            </a:r>
            <a:r>
              <a:rPr lang="en-US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W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/U(1)’: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U(1)</a:t>
            </a:r>
            <a:r>
              <a:rPr lang="en-US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lang="en-US" baseline="30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/U(1)’:</a:t>
            </a:r>
          </a:p>
          <a:p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U(1)</a:t>
            </a:r>
            <a:r>
              <a:rPr lang="en-US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/U(1)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’</a:t>
            </a:r>
            <a:r>
              <a:rPr lang="en-US" baseline="30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U(1)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’</a:t>
            </a:r>
            <a:r>
              <a:rPr lang="en-US" baseline="30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Gravity/U(1)’::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Non-trivial set of constraints</a:t>
            </a:r>
            <a:endParaRPr lang="en-US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3" descr="Anomali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602" y="1961418"/>
            <a:ext cx="6059152" cy="3467699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4245538" y="6303608"/>
            <a:ext cx="4257546" cy="307777"/>
          </a:xfrm>
          <a:prstGeom prst="rect">
            <a:avLst/>
          </a:prstGeom>
          <a:solidFill>
            <a:srgbClr val="FF00FF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400" b="0" dirty="0" smtClean="0">
                <a:solidFill>
                  <a:srgbClr val="FFFF00"/>
                </a:solidFill>
                <a:latin typeface="Times" charset="0"/>
              </a:rPr>
              <a:t>JE, Fairbairn &amp; Tunney, arXiv:1704.03850, 1705.03447</a:t>
            </a:r>
            <a:endParaRPr lang="en-US" sz="1400" b="0" dirty="0">
              <a:solidFill>
                <a:srgbClr val="FFFF00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76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182" y="274638"/>
            <a:ext cx="8467130" cy="891578"/>
          </a:xfrm>
          <a:solidFill>
            <a:schemeClr val="accent1"/>
          </a:solidFill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Simplified Dark Matter Models</a:t>
            </a:r>
            <a:endParaRPr lang="en-US" sz="4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02" y="1516082"/>
            <a:ext cx="6341552" cy="4960918"/>
          </a:xfrm>
          <a:solidFill>
            <a:schemeClr val="accent1"/>
          </a:solidFill>
          <a:ln>
            <a:solidFill>
              <a:srgbClr val="00000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Mass of Z’ boson &gt; about 3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TeV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if produced by 1</a:t>
            </a:r>
            <a:r>
              <a:rPr lang="en-US" baseline="30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st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generation quarks and decays to leptons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Impact reduced if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leptophobic</a:t>
            </a:r>
            <a:endParaRPr lang="en-US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Impact of direct DM searches reduced if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DM particle has axial Z’ coupling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DM particle has axial nuclear coupling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DM particle decouples from 1</a:t>
            </a:r>
            <a:r>
              <a:rPr lang="en-US" baseline="30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st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/2</a:t>
            </a:r>
            <a:r>
              <a:rPr lang="en-US" baseline="30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nd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generation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What anomaly-free U(1)’ models compatible with these desiderata?</a:t>
            </a:r>
          </a:p>
        </p:txBody>
      </p:sp>
      <p:pic>
        <p:nvPicPr>
          <p:cNvPr id="5" name="Picture 4" descr="ATLASZprim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900" y="1293817"/>
            <a:ext cx="2833100" cy="2101168"/>
          </a:xfrm>
          <a:prstGeom prst="rect">
            <a:avLst/>
          </a:prstGeom>
          <a:solidFill>
            <a:schemeClr val="accent1"/>
          </a:solidFill>
          <a:ln>
            <a:solidFill>
              <a:srgbClr val="000000"/>
            </a:solidFill>
          </a:ln>
        </p:spPr>
      </p:pic>
      <p:pic>
        <p:nvPicPr>
          <p:cNvPr id="7" name="Picture 6" descr="AxialD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853" y="3435630"/>
            <a:ext cx="3529263" cy="2366211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78714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016"/>
            <a:ext cx="8229600" cy="1325562"/>
          </a:xfrm>
          <a:solidFill>
            <a:srgbClr val="BBE0E3"/>
          </a:solidFill>
          <a:ln>
            <a:solidFill>
              <a:srgbClr val="00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Anomaly-Free Dark Matter Models</a:t>
            </a:r>
            <a:b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are not so Simple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967" y="1600200"/>
            <a:ext cx="8487965" cy="5099065"/>
          </a:xfrm>
          <a:solidFill>
            <a:srgbClr val="BBE0E3"/>
          </a:solidFill>
          <a:ln>
            <a:solidFill>
              <a:srgbClr val="000000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If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a single DM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fermion and generation-independent U(1)’ charges for SM particles: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The SM leptons must have non-zero U(1)’ charges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The DM particle has vector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U(1)’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coupling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If DM fermion has axial coupling: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Must have 2</a:t>
            </a:r>
            <a:r>
              <a:rPr lang="en-US" baseline="30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nd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‘dark’ fermion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Z’ still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leptophilic</a:t>
            </a:r>
            <a:endParaRPr lang="en-US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Leptophobic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models need DM particle + ≥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other dark particles with different U(1)’ charges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Interesting experimental signatures?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5640095" y="6499317"/>
            <a:ext cx="3314980" cy="307777"/>
          </a:xfrm>
          <a:prstGeom prst="rect">
            <a:avLst/>
          </a:prstGeom>
          <a:solidFill>
            <a:srgbClr val="FF00FF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1400" b="0" dirty="0" smtClean="0">
                <a:solidFill>
                  <a:srgbClr val="FFFF00"/>
                </a:solidFill>
                <a:latin typeface="Times" charset="0"/>
              </a:rPr>
              <a:t>JE, Fairbairn &amp; Tunney, arXiv:1704.03850 </a:t>
            </a:r>
            <a:endParaRPr lang="en-US" sz="1400" b="0" dirty="0">
              <a:solidFill>
                <a:srgbClr val="FFFF00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63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00" y="373134"/>
            <a:ext cx="5276088" cy="1363231"/>
          </a:xfrm>
          <a:solidFill>
            <a:schemeClr val="accent1"/>
          </a:solidFill>
          <a:ln>
            <a:solidFill>
              <a:srgbClr val="00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Flavour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Anomalies in B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Wingdings"/>
                <a:cs typeface="Times New Roman"/>
                <a:sym typeface="Wingdings"/>
              </a:rPr>
              <a:t>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K</a:t>
            </a:r>
            <a:r>
              <a:rPr lang="en-US" baseline="30000" dirty="0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(*)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μ</a:t>
            </a:r>
            <a:r>
              <a:rPr lang="en-US" baseline="30000" dirty="0" err="1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+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μ</a:t>
            </a:r>
            <a:r>
              <a:rPr lang="en-US" baseline="30000" dirty="0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-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,</a:t>
            </a:r>
            <a:r>
              <a:rPr lang="en-US" baseline="30000" dirty="0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lang="en-US" baseline="-25000" dirty="0" err="1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Wingdings"/>
                <a:cs typeface="Times New Roman"/>
                <a:sym typeface="Wingdings"/>
              </a:rPr>
              <a:t>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Lucida Grande"/>
                <a:cs typeface="Times New Roman"/>
                <a:sym typeface="Wingdings"/>
              </a:rPr>
              <a:t>ϕ</a:t>
            </a:r>
            <a:r>
              <a:rPr lang="en-US" dirty="0" err="1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μ</a:t>
            </a:r>
            <a:r>
              <a:rPr lang="en-US" baseline="30000" dirty="0" err="1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+</a:t>
            </a:r>
            <a:r>
              <a:rPr lang="en-US" dirty="0" err="1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μ</a:t>
            </a:r>
            <a:r>
              <a:rPr lang="en-US" baseline="30000" dirty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-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 </a:t>
            </a:r>
            <a:endParaRPr lang="en-US" baseline="30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359" y="1961135"/>
            <a:ext cx="5088730" cy="4161593"/>
          </a:xfrm>
          <a:solidFill>
            <a:schemeClr val="accent1"/>
          </a:solidFill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Apparent violation of μ-e universality in </a:t>
            </a:r>
            <a:r>
              <a:rPr lang="en-US" sz="2800" dirty="0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Wingdings"/>
                <a:cs typeface="Times New Roman"/>
                <a:sym typeface="Wingdings"/>
              </a:rPr>
              <a:t></a:t>
            </a:r>
            <a:r>
              <a:rPr lang="en-US" sz="2800" dirty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K</a:t>
            </a:r>
            <a:r>
              <a:rPr lang="en-US" sz="2800" baseline="30000" dirty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(*)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μ</a:t>
            </a:r>
            <a:r>
              <a:rPr lang="en-US" sz="2800" baseline="30000" dirty="0" err="1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+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μ</a:t>
            </a:r>
            <a:r>
              <a:rPr lang="en-US" sz="2800" baseline="30000" dirty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-</a:t>
            </a:r>
            <a:endParaRPr lang="en-US" sz="28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8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Anomalous angular distribution in </a:t>
            </a:r>
            <a:r>
              <a:rPr lang="en-US" sz="2800" dirty="0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Wingdings"/>
                <a:cs typeface="Times New Roman"/>
                <a:sym typeface="Wingdings"/>
              </a:rPr>
              <a:t>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K</a:t>
            </a:r>
            <a:r>
              <a:rPr lang="en-US" sz="2800" baseline="30000" dirty="0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*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μ</a:t>
            </a:r>
            <a:r>
              <a:rPr lang="en-US" sz="2800" baseline="30000" dirty="0" err="1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+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μ</a:t>
            </a:r>
            <a:r>
              <a:rPr lang="en-US" sz="2800" baseline="30000" dirty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-</a:t>
            </a:r>
            <a:endParaRPr lang="en-US" sz="28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800" dirty="0" smtClean="0">
              <a:solidFill>
                <a:srgbClr val="000000"/>
              </a:solidFill>
              <a:latin typeface="Times New Roman"/>
              <a:cs typeface="Times New Roman"/>
              <a:sym typeface="Wingdings"/>
            </a:endParaRPr>
          </a:p>
          <a:p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Anomalous q</a:t>
            </a:r>
            <a:r>
              <a:rPr lang="en-US" sz="2800" baseline="30000" dirty="0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2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 distribution in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lang="en-US" sz="2800" baseline="-25000" dirty="0" err="1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Wingdings"/>
                <a:cs typeface="Times New Roman"/>
                <a:sym typeface="Wingdings"/>
              </a:rPr>
              <a:t>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Lucida Grande"/>
                <a:cs typeface="Times New Roman"/>
                <a:sym typeface="Wingdings"/>
              </a:rPr>
              <a:t>ϕ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μ</a:t>
            </a:r>
            <a:r>
              <a:rPr lang="en-US" sz="2800" baseline="30000" dirty="0" err="1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+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μ</a:t>
            </a:r>
            <a:r>
              <a:rPr lang="en-US" sz="2800" baseline="30000" dirty="0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-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 decay</a:t>
            </a:r>
          </a:p>
        </p:txBody>
      </p:sp>
      <p:pic>
        <p:nvPicPr>
          <p:cNvPr id="7" name="Picture 6" descr="P5prim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163" y="2543012"/>
            <a:ext cx="3308665" cy="2331641"/>
          </a:xfrm>
          <a:prstGeom prst="rect">
            <a:avLst/>
          </a:prstGeom>
        </p:spPr>
      </p:pic>
      <p:pic>
        <p:nvPicPr>
          <p:cNvPr id="8" name="Picture 7" descr="Bsph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693" y="4852736"/>
            <a:ext cx="3310930" cy="1951791"/>
          </a:xfrm>
          <a:prstGeom prst="rect">
            <a:avLst/>
          </a:prstGeom>
        </p:spPr>
      </p:pic>
      <p:pic>
        <p:nvPicPr>
          <p:cNvPr id="9" name="Picture 8" descr="RK*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692" y="72100"/>
            <a:ext cx="3310931" cy="251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44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1888"/>
          </a:xfrm>
          <a:solidFill>
            <a:schemeClr val="accent1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Possible Z’ Interpretations</a:t>
            </a:r>
            <a:endParaRPr lang="en-US" baseline="30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967" y="1667040"/>
            <a:ext cx="8487965" cy="4963697"/>
          </a:xfrm>
          <a:solidFill>
            <a:schemeClr val="accent1"/>
          </a:solidFill>
          <a:ln>
            <a:solidFill>
              <a:srgbClr val="00000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Coupling to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muons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, not electrons (LEP), tau?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Prefer vector-like coupling to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muons</a:t>
            </a:r>
            <a:endParaRPr lang="en-US" dirty="0" smtClean="0">
              <a:solidFill>
                <a:srgbClr val="000000"/>
              </a:solidFill>
              <a:latin typeface="Times New Roman"/>
              <a:cs typeface="Times New Roman"/>
              <a:sym typeface="Wingdings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Coupling to LH charge – 1/3 quarks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Prefer universal couplings to 1</a:t>
            </a:r>
            <a:r>
              <a:rPr lang="en-US" baseline="30000" dirty="0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st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/2</a:t>
            </a:r>
            <a:r>
              <a:rPr lang="en-US" baseline="30000" dirty="0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nd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 generation quarks (FCNC)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Different coupling to 3</a:t>
            </a:r>
            <a:r>
              <a:rPr lang="en-US" baseline="30000" dirty="0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rd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 generation quarks to get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bs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flavour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 change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Non-zero couplings of RH charge 2/3 quarks?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Additional ‘dark’ sector or heavy vector-like lepton?</a:t>
            </a:r>
            <a:endParaRPr lang="en-US" b="1" dirty="0">
              <a:solidFill>
                <a:srgbClr val="FF0000"/>
              </a:solidFill>
              <a:latin typeface="Times New Roman"/>
              <a:cs typeface="Times New Roman"/>
              <a:sym typeface="Wingdings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5640095" y="6499317"/>
            <a:ext cx="3314980" cy="307777"/>
          </a:xfrm>
          <a:prstGeom prst="rect">
            <a:avLst/>
          </a:prstGeom>
          <a:solidFill>
            <a:srgbClr val="FF00FF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14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JE, Fairbairn &amp; Tunney, arXiv:1705.03447</a:t>
            </a:r>
            <a:endParaRPr lang="en-US" sz="1400" b="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4233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016"/>
            <a:ext cx="8229600" cy="964931"/>
          </a:xfrm>
          <a:solidFill>
            <a:schemeClr val="accent1"/>
          </a:solidFill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Possible Experimental Signatures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294" y="1372944"/>
            <a:ext cx="8721223" cy="5092208"/>
          </a:xfrm>
          <a:solidFill>
            <a:schemeClr val="accent1"/>
          </a:solidFill>
          <a:ln>
            <a:solidFill>
              <a:srgbClr val="00000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2 ‘dark’ SM-singlet fermions?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Decays of heavier mass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eigenstate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Z’ coupling to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muons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not vector-like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Strong LHC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dilepton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constraint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No DM candidate with axial coupling</a:t>
            </a:r>
          </a:p>
          <a:p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If RH quark charges and one DM fermion?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Models with vector-like </a:t>
            </a:r>
            <a:r>
              <a:rPr lang="en-US" dirty="0" err="1">
                <a:solidFill>
                  <a:srgbClr val="000000"/>
                </a:solidFill>
                <a:latin typeface="Times New Roman"/>
                <a:cs typeface="Times New Roman"/>
              </a:rPr>
              <a:t>muon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, axial Z’ DM couplings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Models without 1</a:t>
            </a:r>
            <a:r>
              <a:rPr lang="en-US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st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/2</a:t>
            </a:r>
            <a:r>
              <a:rPr lang="en-US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nd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generation couplings have weaker LHC constraint,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Models with extra leptons, no DM?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LHC constraint weakened by small branching ratio?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May not have vector-like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muon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coupling</a:t>
            </a:r>
          </a:p>
        </p:txBody>
      </p:sp>
      <p:pic>
        <p:nvPicPr>
          <p:cNvPr id="4" name="Picture 3" descr="Ratio-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492" y="2198095"/>
            <a:ext cx="1854187" cy="459845"/>
          </a:xfrm>
          <a:prstGeom prst="rect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</p:pic>
      <p:pic>
        <p:nvPicPr>
          <p:cNvPr id="5" name="Picture 4" descr="ratio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860" y="4620431"/>
            <a:ext cx="1497263" cy="442049"/>
          </a:xfrm>
          <a:prstGeom prst="rect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739707" y="6387249"/>
            <a:ext cx="3314980" cy="307777"/>
          </a:xfrm>
          <a:prstGeom prst="rect">
            <a:avLst/>
          </a:prstGeom>
          <a:solidFill>
            <a:srgbClr val="FF00FF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14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JE, Fairbairn &amp; Tunney, arXiv:1705.03447</a:t>
            </a:r>
            <a:endParaRPr lang="en-US" sz="1400" b="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8367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3729"/>
            <a:ext cx="7772400" cy="1553453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Search for Dark Matter in NS-NS Mergers?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88640"/>
            <a:ext cx="6400800" cy="617022"/>
          </a:xfrm>
          <a:solidFill>
            <a:srgbClr val="FF0000"/>
          </a:solidFill>
          <a:ln>
            <a:noFill/>
          </a:ln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Times New Roman"/>
                <a:cs typeface="Times New Roman"/>
              </a:rPr>
              <a:t>C</a:t>
            </a:r>
            <a:r>
              <a:rPr lang="en-US" dirty="0" smtClean="0">
                <a:solidFill>
                  <a:srgbClr val="FFFF00"/>
                </a:solidFill>
                <a:latin typeface="Times New Roman"/>
                <a:cs typeface="Times New Roman"/>
              </a:rPr>
              <a:t>razy ideas for dark matter signatures</a:t>
            </a:r>
            <a:endParaRPr lang="en-US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3026362" y="6191540"/>
            <a:ext cx="5694099" cy="307777"/>
          </a:xfrm>
          <a:prstGeom prst="rect">
            <a:avLst/>
          </a:prstGeom>
          <a:solidFill>
            <a:srgbClr val="FF00FF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4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JE, </a:t>
            </a:r>
            <a:r>
              <a:rPr lang="en-US" sz="1400" b="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Hektor</a:t>
            </a:r>
            <a:r>
              <a:rPr lang="en-US" sz="14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, </a:t>
            </a:r>
            <a:r>
              <a:rPr lang="en-US" sz="1400" b="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Hütsi</a:t>
            </a:r>
            <a:r>
              <a:rPr lang="en-US" sz="14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, </a:t>
            </a:r>
            <a:r>
              <a:rPr lang="en-US" sz="1400" b="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Kannike</a:t>
            </a:r>
            <a:r>
              <a:rPr lang="en-US" sz="14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, </a:t>
            </a:r>
            <a:r>
              <a:rPr lang="en-US" sz="1400" b="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Marzola</a:t>
            </a:r>
            <a:r>
              <a:rPr lang="en-US" sz="14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, </a:t>
            </a:r>
            <a:r>
              <a:rPr lang="en-US" sz="1400" b="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Raidal</a:t>
            </a:r>
            <a:r>
              <a:rPr lang="en-US" sz="1400" b="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14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&amp; </a:t>
            </a:r>
            <a:r>
              <a:rPr lang="en-US" sz="1400" b="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Vaskonen</a:t>
            </a:r>
            <a:r>
              <a:rPr lang="en-US" sz="14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, arXiv:1710.05540 </a:t>
            </a:r>
            <a:endParaRPr lang="en-US" sz="1400" b="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227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468"/>
            <a:ext cx="8229600" cy="897466"/>
          </a:xfrm>
          <a:solidFill>
            <a:schemeClr val="accent1"/>
          </a:solidFill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What Happens before the Merger?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19256" cy="5555589"/>
          </a:xfrm>
          <a:solidFill>
            <a:srgbClr val="BBE0E3"/>
          </a:solidFill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DM in NS can modify effective equation of state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Change radius, tidal deformability</a:t>
            </a:r>
          </a:p>
        </p:txBody>
      </p:sp>
      <p:pic>
        <p:nvPicPr>
          <p:cNvPr id="4" name="Picture 3" descr="NSRadiu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60354"/>
            <a:ext cx="4752528" cy="3620974"/>
          </a:xfrm>
          <a:prstGeom prst="rect">
            <a:avLst/>
          </a:prstGeom>
        </p:spPr>
      </p:pic>
      <p:pic>
        <p:nvPicPr>
          <p:cNvPr id="7" name="Picture 6" descr="Deformabilit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556" y="2762200"/>
            <a:ext cx="4805932" cy="3618196"/>
          </a:xfrm>
          <a:prstGeom prst="rect">
            <a:avLst/>
          </a:prstGeom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069424" y="6433591"/>
            <a:ext cx="5463016" cy="307777"/>
          </a:xfrm>
          <a:prstGeom prst="rect">
            <a:avLst/>
          </a:prstGeom>
          <a:solidFill>
            <a:srgbClr val="FF00FF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4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JE, </a:t>
            </a:r>
            <a:r>
              <a:rPr lang="en-US" sz="1400" b="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Hektor</a:t>
            </a:r>
            <a:r>
              <a:rPr lang="en-US" sz="14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, </a:t>
            </a:r>
            <a:r>
              <a:rPr lang="en-US" sz="1400" b="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Hütsi</a:t>
            </a:r>
            <a:r>
              <a:rPr lang="en-US" sz="14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, </a:t>
            </a:r>
            <a:r>
              <a:rPr lang="en-US" sz="1400" b="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Kannike</a:t>
            </a:r>
            <a:r>
              <a:rPr lang="en-US" sz="14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, </a:t>
            </a:r>
            <a:r>
              <a:rPr lang="en-US" sz="1400" b="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Marzola</a:t>
            </a:r>
            <a:r>
              <a:rPr lang="en-US" sz="14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, </a:t>
            </a:r>
            <a:r>
              <a:rPr lang="en-US" sz="1400" b="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Raidal</a:t>
            </a:r>
            <a:r>
              <a:rPr lang="en-US" sz="1400" b="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14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&amp; </a:t>
            </a:r>
            <a:r>
              <a:rPr lang="en-US" sz="1400" b="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Vaskonen</a:t>
            </a:r>
            <a:r>
              <a:rPr lang="en-US" sz="1400" b="0" i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, in preparation</a:t>
            </a:r>
            <a:endParaRPr lang="en-US" sz="1400" b="0" i="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850435" y="4540361"/>
            <a:ext cx="1146468" cy="904863"/>
          </a:xfrm>
          <a:prstGeom prst="rect">
            <a:avLst/>
          </a:prstGeom>
          <a:solidFill>
            <a:srgbClr val="000066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24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Smaller</a:t>
            </a:r>
          </a:p>
          <a:p>
            <a:pPr algn="ctr" eaLnBrk="1" hangingPunct="1">
              <a:buFontTx/>
              <a:buNone/>
            </a:pPr>
            <a:r>
              <a:rPr lang="en-US" sz="24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radius</a:t>
            </a:r>
            <a:endParaRPr lang="en-US" sz="2400" b="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867627" y="4900401"/>
            <a:ext cx="1864613" cy="904863"/>
          </a:xfrm>
          <a:prstGeom prst="rect">
            <a:avLst/>
          </a:prstGeom>
          <a:solidFill>
            <a:srgbClr val="000066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24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Smaller</a:t>
            </a:r>
          </a:p>
          <a:p>
            <a:pPr algn="ctr" eaLnBrk="1" hangingPunct="1">
              <a:buFontTx/>
              <a:buNone/>
            </a:pPr>
            <a:r>
              <a:rPr lang="en-US" sz="24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deformability</a:t>
            </a:r>
            <a:endParaRPr lang="en-US" sz="2400" b="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2274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468"/>
            <a:ext cx="8229600" cy="897466"/>
          </a:xfrm>
          <a:solidFill>
            <a:schemeClr val="accent1"/>
          </a:solidFill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What Happens after the Merger?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0395"/>
            <a:ext cx="4868333" cy="3479938"/>
          </a:xfrm>
          <a:solidFill>
            <a:srgbClr val="BBE0E3"/>
          </a:solidFill>
          <a:ln>
            <a:solidFill>
              <a:srgbClr val="00000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NS cores orbit and oscillate radially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Characteristic spectrum of frequencies in GW emissions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Frequency peaks at stationary points in oscillations</a:t>
            </a:r>
          </a:p>
        </p:txBody>
      </p:sp>
      <p:pic>
        <p:nvPicPr>
          <p:cNvPr id="5" name="Picture 4" descr="Dis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7877"/>
            <a:ext cx="9144000" cy="2006825"/>
          </a:xfrm>
          <a:prstGeom prst="rect">
            <a:avLst/>
          </a:prstGeom>
        </p:spPr>
      </p:pic>
      <p:pic>
        <p:nvPicPr>
          <p:cNvPr id="6" name="Picture 5" descr="Examp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533" y="3213233"/>
            <a:ext cx="3733800" cy="3467100"/>
          </a:xfrm>
          <a:prstGeom prst="rect">
            <a:avLst/>
          </a:prstGeom>
          <a:solidFill>
            <a:srgbClr val="000066"/>
          </a:solidFill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38732" y="6417295"/>
            <a:ext cx="4410432" cy="307777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  <a:extLst/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400" b="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Takami</a:t>
            </a:r>
            <a:r>
              <a:rPr lang="en-US" sz="14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, </a:t>
            </a:r>
            <a:r>
              <a:rPr lang="en-US" sz="1400" b="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Rezzolla</a:t>
            </a:r>
            <a:r>
              <a:rPr lang="en-US" sz="14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&amp; </a:t>
            </a:r>
            <a:r>
              <a:rPr lang="en-US" sz="1400" b="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Baiotti</a:t>
            </a:r>
            <a:r>
              <a:rPr lang="en-US" sz="14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, arXiv:1403.56720, 1412.3240 </a:t>
            </a:r>
            <a:endParaRPr lang="en-US" sz="1400" b="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383877" y="4823101"/>
            <a:ext cx="937614" cy="566309"/>
          </a:xfrm>
          <a:prstGeom prst="rect">
            <a:avLst/>
          </a:prstGeom>
          <a:solidFill>
            <a:srgbClr val="000066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14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Weakens</a:t>
            </a:r>
          </a:p>
          <a:p>
            <a:pPr algn="ctr" eaLnBrk="1" hangingPunct="1">
              <a:buFontTx/>
              <a:buNone/>
            </a:pPr>
            <a:r>
              <a:rPr lang="en-US" sz="14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in few </a:t>
            </a:r>
            <a:r>
              <a:rPr lang="en-US" sz="1400" b="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ms</a:t>
            </a:r>
            <a:endParaRPr lang="en-US" sz="1400" b="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3851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5067" y="156105"/>
            <a:ext cx="5825063" cy="1143000"/>
          </a:xfrm>
          <a:solidFill>
            <a:srgbClr val="BBE0E3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Toy Mechanical Model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98" y="3047977"/>
            <a:ext cx="4106024" cy="3149621"/>
          </a:xfrm>
          <a:solidFill>
            <a:srgbClr val="BBE0E3"/>
          </a:solidFill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Neutron cores oscillate and rotate inside disc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Captures surprisingly well major features of strain fluctuations  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 descr="ModelTes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653" y="1524000"/>
            <a:ext cx="4725347" cy="5333999"/>
          </a:xfrm>
          <a:prstGeom prst="rect">
            <a:avLst/>
          </a:prstGeom>
          <a:solidFill>
            <a:srgbClr val="BBE0E3"/>
          </a:solidFill>
        </p:spPr>
      </p:pic>
      <p:pic>
        <p:nvPicPr>
          <p:cNvPr id="5" name="Picture 4" descr="Mode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97" y="156105"/>
            <a:ext cx="3013472" cy="2618141"/>
          </a:xfrm>
          <a:prstGeom prst="rect">
            <a:avLst/>
          </a:prstGeom>
          <a:solidFill>
            <a:srgbClr val="BBE0E3"/>
          </a:solidFill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32340" y="6417295"/>
            <a:ext cx="4410432" cy="307777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  <a:extLst/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400" b="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Takami</a:t>
            </a:r>
            <a:r>
              <a:rPr lang="en-US" sz="14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, </a:t>
            </a:r>
            <a:r>
              <a:rPr lang="en-US" sz="1400" b="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Rezzolla</a:t>
            </a:r>
            <a:r>
              <a:rPr lang="en-US" sz="14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&amp; </a:t>
            </a:r>
            <a:r>
              <a:rPr lang="en-US" sz="1400" b="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Baiotti</a:t>
            </a:r>
            <a:r>
              <a:rPr lang="en-US" sz="14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, arXiv:1403.56720, 1412.3240 </a:t>
            </a:r>
            <a:endParaRPr lang="en-US" sz="1400" b="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8052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 descr="Supersymmetr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1738"/>
            <a:ext cx="9123363" cy="536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" name="Rectangle 2"/>
          <p:cNvSpPr txBox="1">
            <a:spLocks noChangeArrowheads="1"/>
          </p:cNvSpPr>
          <p:nvPr/>
        </p:nvSpPr>
        <p:spPr bwMode="auto">
          <a:xfrm>
            <a:off x="457200" y="190500"/>
            <a:ext cx="8229600" cy="1638300"/>
          </a:xfrm>
          <a:prstGeom prst="rect">
            <a:avLst/>
          </a:prstGeom>
          <a:solidFill>
            <a:srgbClr val="B7DEE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defTabSz="4572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None/>
            </a:pPr>
            <a:r>
              <a:rPr lang="en-US" sz="4400" b="0" dirty="0">
                <a:latin typeface="Times New Roman" charset="0"/>
              </a:rPr>
              <a:t>Minimal </a:t>
            </a:r>
            <a:r>
              <a:rPr lang="en-US" sz="4400" b="0" dirty="0" err="1">
                <a:latin typeface="Times New Roman" charset="0"/>
              </a:rPr>
              <a:t>Supersymmetric</a:t>
            </a:r>
            <a:r>
              <a:rPr lang="en-US" sz="4400" b="0" dirty="0">
                <a:latin typeface="Times New Roman" charset="0"/>
              </a:rPr>
              <a:t> Extension of the Standard Model</a:t>
            </a:r>
            <a:endParaRPr lang="en-US" sz="4400" b="0" baseline="300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02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3336" y="189973"/>
            <a:ext cx="5554133" cy="826029"/>
          </a:xfrm>
          <a:solidFill>
            <a:schemeClr val="accent1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Including Dark Matter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6" y="2302936"/>
            <a:ext cx="5384794" cy="3996266"/>
          </a:xfrm>
          <a:solidFill>
            <a:srgbClr val="BBE0E3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Two pairs of oscillating cores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Reproduce results when no DM 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 descr="disk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0" y="118530"/>
            <a:ext cx="2455337" cy="2109515"/>
          </a:xfrm>
          <a:prstGeom prst="rect">
            <a:avLst/>
          </a:prstGeom>
        </p:spPr>
      </p:pic>
      <p:pic>
        <p:nvPicPr>
          <p:cNvPr id="5" name="Picture 4" descr="hplu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957" y="4580470"/>
            <a:ext cx="3302000" cy="209126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5" descr="Pea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00" y="1152121"/>
            <a:ext cx="3251193" cy="5705879"/>
          </a:xfrm>
          <a:prstGeom prst="rect">
            <a:avLst/>
          </a:prstGeom>
        </p:spPr>
      </p:pic>
      <p:pic>
        <p:nvPicPr>
          <p:cNvPr id="7" name="Picture 6" descr="Model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2" y="2889126"/>
            <a:ext cx="4866221" cy="1259492"/>
          </a:xfrm>
          <a:prstGeom prst="rect">
            <a:avLst/>
          </a:prstGeom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52406" y="6425632"/>
            <a:ext cx="2456134" cy="307777"/>
          </a:xfrm>
          <a:prstGeom prst="rect">
            <a:avLst/>
          </a:prstGeom>
          <a:solidFill>
            <a:srgbClr val="FF00FF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4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EHHKMRV, arXiv:1710.05540 </a:t>
            </a:r>
            <a:endParaRPr lang="en-US" sz="1400" b="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7467606" y="1109220"/>
            <a:ext cx="473958" cy="307777"/>
          </a:xfrm>
          <a:prstGeom prst="rect">
            <a:avLst/>
          </a:prstGeom>
          <a:solidFill>
            <a:srgbClr val="000066"/>
          </a:solidFill>
          <a:ln>
            <a:solidFill>
              <a:srgbClr val="000000"/>
            </a:solidFill>
          </a:ln>
          <a:extLst/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4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DM</a:t>
            </a:r>
            <a:endParaRPr lang="en-US" sz="1400" b="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570140" y="4315111"/>
            <a:ext cx="1581245" cy="307777"/>
          </a:xfrm>
          <a:prstGeom prst="rect">
            <a:avLst/>
          </a:prstGeom>
          <a:solidFill>
            <a:srgbClr val="000066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4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Weakens in few </a:t>
            </a:r>
            <a:r>
              <a:rPr lang="en-US" sz="1400" b="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ms</a:t>
            </a:r>
            <a:endParaRPr lang="en-US" sz="1400" b="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152633" y="6157867"/>
            <a:ext cx="2737361" cy="307777"/>
          </a:xfrm>
          <a:prstGeom prst="rect">
            <a:avLst/>
          </a:prstGeom>
          <a:solidFill>
            <a:srgbClr val="000066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4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2 peaks if unequal DM core masses</a:t>
            </a:r>
            <a:endParaRPr lang="en-US" sz="1400" b="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12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0" grpId="0" animBg="1"/>
      <p:bldP spid="11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0772"/>
            <a:ext cx="8229600" cy="1143000"/>
          </a:xfrm>
          <a:solidFill>
            <a:schemeClr val="accent1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Possible Strength of DM Signal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936" y="1583268"/>
            <a:ext cx="8551333" cy="686936"/>
          </a:xfrm>
          <a:solidFill>
            <a:schemeClr val="accent1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Times New Roman"/>
                <a:cs typeface="Times New Roman"/>
              </a:rPr>
              <a:t>Depends on DM fraction, dynamical parameters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 descr="Strengt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946" y="2287136"/>
            <a:ext cx="4707463" cy="4570863"/>
          </a:xfrm>
          <a:prstGeom prst="rect">
            <a:avLst/>
          </a:prstGeom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52406" y="6425632"/>
            <a:ext cx="2456134" cy="307777"/>
          </a:xfrm>
          <a:prstGeom prst="rect">
            <a:avLst/>
          </a:prstGeom>
          <a:solidFill>
            <a:srgbClr val="FF00FF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400" b="0" dirty="0" smtClean="0">
                <a:solidFill>
                  <a:srgbClr val="FFFF00"/>
                </a:solidFill>
                <a:latin typeface="Times" charset="0"/>
              </a:rPr>
              <a:t>EHHKMRV, arXiv:1710.05540 </a:t>
            </a:r>
            <a:endParaRPr lang="en-US" sz="1400" b="0" dirty="0">
              <a:solidFill>
                <a:srgbClr val="FFFF00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07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35696" y="476673"/>
            <a:ext cx="3744416" cy="1152128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None/>
            </a:pPr>
            <a:r>
              <a:rPr lang="en-US" sz="6000" b="0" dirty="0" smtClean="0">
                <a:latin typeface="Times New Roman"/>
                <a:cs typeface="Times New Roman"/>
              </a:rPr>
              <a:t>Summary</a:t>
            </a:r>
            <a:endParaRPr lang="en-US" sz="6000" b="0" dirty="0"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467544" y="2276872"/>
            <a:ext cx="8208912" cy="396044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b="0" dirty="0" err="1" smtClean="0">
                <a:latin typeface="Times New Roman"/>
                <a:cs typeface="Times New Roman"/>
              </a:rPr>
              <a:t>Supersymmetry</a:t>
            </a:r>
            <a:r>
              <a:rPr lang="en-US" b="0" dirty="0" smtClean="0">
                <a:latin typeface="Times New Roman"/>
                <a:cs typeface="Times New Roman"/>
              </a:rPr>
              <a:t> is still alive:</a:t>
            </a:r>
          </a:p>
          <a:p>
            <a:pPr lvl="1"/>
            <a:r>
              <a:rPr lang="en-US" b="0" dirty="0" smtClean="0">
                <a:latin typeface="Times New Roman"/>
                <a:cs typeface="Times New Roman"/>
              </a:rPr>
              <a:t>Many variants</a:t>
            </a:r>
          </a:p>
          <a:p>
            <a:pPr lvl="1"/>
            <a:r>
              <a:rPr lang="en-US" b="0" dirty="0" smtClean="0">
                <a:latin typeface="Times New Roman"/>
                <a:cs typeface="Times New Roman"/>
              </a:rPr>
              <a:t>Not much change from LHC Run 1</a:t>
            </a:r>
          </a:p>
          <a:p>
            <a:r>
              <a:rPr lang="en-US" b="0" dirty="0" smtClean="0">
                <a:latin typeface="Times New Roman"/>
                <a:cs typeface="Times New Roman"/>
              </a:rPr>
              <a:t>A fortiori, other WIMP scenarios also possible</a:t>
            </a:r>
          </a:p>
          <a:p>
            <a:pPr lvl="1"/>
            <a:r>
              <a:rPr lang="en-US" b="0" dirty="0" smtClean="0">
                <a:latin typeface="Times New Roman"/>
                <a:cs typeface="Times New Roman"/>
              </a:rPr>
              <a:t>Connected to Standard Model via H or Z</a:t>
            </a:r>
          </a:p>
          <a:p>
            <a:pPr lvl="1"/>
            <a:r>
              <a:rPr lang="en-US" b="0" dirty="0" smtClean="0">
                <a:latin typeface="Times New Roman"/>
                <a:cs typeface="Times New Roman"/>
              </a:rPr>
              <a:t>Couple via Z’: extra signatures</a:t>
            </a:r>
          </a:p>
          <a:p>
            <a:r>
              <a:rPr lang="en-US" b="0" dirty="0" smtClean="0">
                <a:latin typeface="Times New Roman"/>
                <a:cs typeface="Times New Roman"/>
              </a:rPr>
              <a:t>Open season for crazy ideas</a:t>
            </a:r>
            <a:endParaRPr lang="en-US" b="0" dirty="0">
              <a:latin typeface="Times New Roman"/>
              <a:cs typeface="Times New Roman"/>
            </a:endParaRPr>
          </a:p>
        </p:txBody>
      </p:sp>
      <p:pic>
        <p:nvPicPr>
          <p:cNvPr id="5" name="Picture 4" descr="WIM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152" y="0"/>
            <a:ext cx="3433288" cy="3356992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6732240" y="2636912"/>
            <a:ext cx="2296344" cy="61702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Not dead yet</a:t>
            </a:r>
            <a:endParaRPr lang="en-US" b="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8945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extBox 13"/>
          <p:cNvSpPr txBox="1">
            <a:spLocks noChangeArrowheads="1"/>
          </p:cNvSpPr>
          <p:nvPr/>
        </p:nvSpPr>
        <p:spPr bwMode="auto">
          <a:xfrm>
            <a:off x="-127000" y="1109663"/>
            <a:ext cx="9280525" cy="688803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9600" b="0">
              <a:latin typeface="Times New Roman"/>
              <a:cs typeface="Times New Roman"/>
            </a:endParaRPr>
          </a:p>
          <a:p>
            <a:pPr eaLnBrk="1" hangingPunct="1"/>
            <a:endParaRPr lang="en-US" sz="9600" b="0">
              <a:latin typeface="Times New Roman"/>
              <a:cs typeface="Times New Roman"/>
            </a:endParaRPr>
          </a:p>
          <a:p>
            <a:pPr eaLnBrk="1" hangingPunct="1"/>
            <a:endParaRPr lang="en-US" sz="9600" b="0">
              <a:latin typeface="Times New Roman"/>
              <a:cs typeface="Times New Roman"/>
            </a:endParaRPr>
          </a:p>
          <a:p>
            <a:pPr eaLnBrk="1" hangingPunct="1"/>
            <a:endParaRPr lang="en-US" sz="9600" b="0">
              <a:latin typeface="Times New Roman"/>
              <a:cs typeface="Times New Roman"/>
            </a:endParaRPr>
          </a:p>
        </p:txBody>
      </p:sp>
      <p:pic>
        <p:nvPicPr>
          <p:cNvPr id="94210" name="Picture 5" descr="DDMvsID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1325563"/>
            <a:ext cx="6921500" cy="548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TextBox 8"/>
          <p:cNvSpPr txBox="1">
            <a:spLocks noChangeArrowheads="1"/>
          </p:cNvSpPr>
          <p:nvPr/>
        </p:nvSpPr>
        <p:spPr bwMode="auto">
          <a:xfrm>
            <a:off x="5588000" y="2171700"/>
            <a:ext cx="596900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b="0">
              <a:latin typeface="Times New Roman"/>
              <a:cs typeface="Times New Roman"/>
            </a:endParaRPr>
          </a:p>
        </p:txBody>
      </p:sp>
      <p:sp>
        <p:nvSpPr>
          <p:cNvPr id="94212" name="TextBox 14"/>
          <p:cNvSpPr txBox="1">
            <a:spLocks noChangeArrowheads="1"/>
          </p:cNvSpPr>
          <p:nvPr/>
        </p:nvSpPr>
        <p:spPr bwMode="auto">
          <a:xfrm>
            <a:off x="-1600200" y="2057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4213" name="TextBox 1"/>
          <p:cNvSpPr txBox="1">
            <a:spLocks noChangeArrowheads="1"/>
          </p:cNvSpPr>
          <p:nvPr/>
        </p:nvSpPr>
        <p:spPr bwMode="auto">
          <a:xfrm>
            <a:off x="0" y="2996952"/>
            <a:ext cx="2484315" cy="239450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4400">
              <a:latin typeface="Times New Roman"/>
              <a:cs typeface="Times New Roman"/>
            </a:endParaRPr>
          </a:p>
          <a:p>
            <a:pPr eaLnBrk="1" hangingPunct="1"/>
            <a:endParaRPr lang="en-US" sz="4400">
              <a:latin typeface="Times New Roman"/>
              <a:cs typeface="Times New Roman"/>
            </a:endParaRPr>
          </a:p>
          <a:p>
            <a:pPr eaLnBrk="1" hangingPunct="1"/>
            <a:endParaRPr lang="en-US" sz="4400"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9388" y="3311811"/>
            <a:ext cx="2631900" cy="155734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None/>
            </a:pPr>
            <a:r>
              <a:rPr lang="en-US" sz="2800" b="0" dirty="0" smtClean="0">
                <a:latin typeface="Times New Roman"/>
                <a:cs typeface="Times New Roman"/>
              </a:rPr>
              <a:t>Annihilation</a:t>
            </a:r>
            <a:endParaRPr lang="en-US" sz="2800" b="0" dirty="0">
              <a:latin typeface="Times New Roman"/>
              <a:cs typeface="Times New Roman"/>
            </a:endParaRPr>
          </a:p>
          <a:p>
            <a:pPr eaLnBrk="1" hangingPunct="1">
              <a:buNone/>
            </a:pPr>
            <a:r>
              <a:rPr lang="en-US" sz="2800" b="0" dirty="0">
                <a:latin typeface="Times New Roman"/>
                <a:cs typeface="Times New Roman"/>
              </a:rPr>
              <a:t>in the early   </a:t>
            </a:r>
            <a:r>
              <a:rPr lang="en-US" sz="2800" b="0" dirty="0" smtClean="0">
                <a:latin typeface="Times New Roman"/>
                <a:cs typeface="Times New Roman"/>
              </a:rPr>
              <a:t>  </a:t>
            </a:r>
            <a:r>
              <a:rPr lang="en-US" sz="2800" b="0" dirty="0" smtClean="0">
                <a:solidFill>
                  <a:srgbClr val="FF0000"/>
                </a:solidFill>
                <a:latin typeface="Times New Roman"/>
                <a:cs typeface="Times New Roman"/>
                <a:sym typeface="Wingdings" charset="0"/>
              </a:rPr>
              <a:t></a:t>
            </a:r>
            <a:endParaRPr lang="en-US" sz="2800" b="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eaLnBrk="1" hangingPunct="1">
              <a:buNone/>
            </a:pPr>
            <a:r>
              <a:rPr lang="en-US" sz="2800" b="0" dirty="0" smtClean="0">
                <a:latin typeface="Times New Roman"/>
                <a:cs typeface="Times New Roman"/>
              </a:rPr>
              <a:t>Universe</a:t>
            </a:r>
            <a:endParaRPr lang="en-US" sz="2800" b="0" dirty="0">
              <a:latin typeface="Times New Roman"/>
              <a:cs typeface="Times New Roman"/>
            </a:endParaRPr>
          </a:p>
        </p:txBody>
      </p:sp>
      <p:sp>
        <p:nvSpPr>
          <p:cNvPr id="94215" name="TextBox 15"/>
          <p:cNvSpPr txBox="1">
            <a:spLocks noChangeArrowheads="1"/>
          </p:cNvSpPr>
          <p:nvPr/>
        </p:nvSpPr>
        <p:spPr bwMode="auto">
          <a:xfrm>
            <a:off x="6085210" y="2924944"/>
            <a:ext cx="2735262" cy="239450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4400">
              <a:latin typeface="Times New Roman"/>
              <a:cs typeface="Times New Roman"/>
            </a:endParaRPr>
          </a:p>
          <a:p>
            <a:pPr eaLnBrk="1" hangingPunct="1"/>
            <a:endParaRPr lang="en-US" sz="4400">
              <a:latin typeface="Times New Roman"/>
              <a:cs typeface="Times New Roman"/>
            </a:endParaRPr>
          </a:p>
          <a:p>
            <a:pPr eaLnBrk="1" hangingPunct="1"/>
            <a:endParaRPr lang="en-US" sz="440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940152" y="3311811"/>
            <a:ext cx="2486025" cy="155734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None/>
            </a:pPr>
            <a:r>
              <a:rPr lang="en-US" sz="2800" b="0" dirty="0" smtClean="0">
                <a:latin typeface="Times New Roman"/>
                <a:cs typeface="Times New Roman"/>
              </a:rPr>
              <a:t>Production</a:t>
            </a:r>
            <a:endParaRPr lang="en-US" sz="2800" b="0" dirty="0">
              <a:latin typeface="Times New Roman"/>
              <a:cs typeface="Times New Roman"/>
            </a:endParaRPr>
          </a:p>
          <a:p>
            <a:pPr algn="r" eaLnBrk="1" hangingPunct="1">
              <a:buNone/>
            </a:pPr>
            <a:r>
              <a:rPr lang="en-US" sz="2800" b="0" dirty="0" smtClean="0">
                <a:solidFill>
                  <a:srgbClr val="FF0000"/>
                </a:solidFill>
                <a:latin typeface="Times New Roman"/>
                <a:cs typeface="Times New Roman"/>
                <a:sym typeface="Wingdings" charset="0"/>
              </a:rPr>
              <a:t>   </a:t>
            </a:r>
            <a:r>
              <a:rPr lang="en-US" sz="2800" b="0" dirty="0" smtClean="0">
                <a:latin typeface="Times New Roman"/>
                <a:cs typeface="Times New Roman"/>
                <a:sym typeface="Wingdings" charset="0"/>
              </a:rPr>
              <a:t> </a:t>
            </a:r>
            <a:r>
              <a:rPr lang="en-US" sz="2800" b="0" dirty="0">
                <a:latin typeface="Times New Roman"/>
                <a:cs typeface="Times New Roman"/>
                <a:sym typeface="Wingdings" charset="0"/>
              </a:rPr>
              <a:t>a</a:t>
            </a:r>
            <a:r>
              <a:rPr lang="en-US" sz="2800" b="0" dirty="0">
                <a:latin typeface="Times New Roman"/>
                <a:cs typeface="Times New Roman"/>
              </a:rPr>
              <a:t>t particle</a:t>
            </a:r>
          </a:p>
          <a:p>
            <a:pPr algn="r" eaLnBrk="1" hangingPunct="1">
              <a:buNone/>
            </a:pPr>
            <a:r>
              <a:rPr lang="en-US" sz="2800" b="0" dirty="0" smtClean="0">
                <a:latin typeface="Times New Roman"/>
                <a:cs typeface="Times New Roman"/>
              </a:rPr>
              <a:t>colliders</a:t>
            </a:r>
            <a:endParaRPr lang="en-US" sz="2800" b="0" dirty="0">
              <a:latin typeface="Times New Roman"/>
              <a:cs typeface="Times New Roman"/>
            </a:endParaRPr>
          </a:p>
        </p:txBody>
      </p:sp>
      <p:sp>
        <p:nvSpPr>
          <p:cNvPr id="94217" name="TextBox 16"/>
          <p:cNvSpPr txBox="1">
            <a:spLocks noChangeArrowheads="1"/>
          </p:cNvSpPr>
          <p:nvPr/>
        </p:nvSpPr>
        <p:spPr bwMode="auto">
          <a:xfrm>
            <a:off x="2916238" y="5459413"/>
            <a:ext cx="2735262" cy="1766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3200">
              <a:latin typeface="Times New Roman"/>
              <a:cs typeface="Times New Roman"/>
            </a:endParaRPr>
          </a:p>
          <a:p>
            <a:pPr eaLnBrk="1" hangingPunct="1"/>
            <a:endParaRPr lang="en-US" sz="3200">
              <a:latin typeface="Times New Roman"/>
              <a:cs typeface="Times New Roman"/>
            </a:endParaRPr>
          </a:p>
          <a:p>
            <a:pPr eaLnBrk="1" hangingPunct="1"/>
            <a:endParaRPr lang="en-US" sz="3200"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771800" y="5301208"/>
            <a:ext cx="3146400" cy="147117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None/>
            </a:pPr>
            <a:r>
              <a:rPr lang="en-US" sz="2800" b="0" dirty="0">
                <a:solidFill>
                  <a:srgbClr val="FF0000"/>
                </a:solidFill>
                <a:latin typeface="Times New Roman"/>
                <a:cs typeface="Times New Roman"/>
                <a:sym typeface="Wingdings" charset="0"/>
              </a:rPr>
              <a:t></a:t>
            </a:r>
            <a:endParaRPr lang="en-US" sz="2800" b="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ctr" eaLnBrk="1" hangingPunct="1">
              <a:buNone/>
            </a:pPr>
            <a:r>
              <a:rPr lang="en-US" sz="2800" b="0" dirty="0">
                <a:latin typeface="Times New Roman"/>
                <a:cs typeface="Times New Roman"/>
              </a:rPr>
              <a:t>Direct dark matter detection</a:t>
            </a:r>
          </a:p>
        </p:txBody>
      </p:sp>
      <p:sp>
        <p:nvSpPr>
          <p:cNvPr id="94219" name="TextBox 17"/>
          <p:cNvSpPr txBox="1">
            <a:spLocks noChangeArrowheads="1"/>
          </p:cNvSpPr>
          <p:nvPr/>
        </p:nvSpPr>
        <p:spPr bwMode="auto">
          <a:xfrm>
            <a:off x="2698924" y="548680"/>
            <a:ext cx="3097212" cy="239450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4400">
              <a:latin typeface="Times New Roman"/>
              <a:cs typeface="Times New Roman"/>
            </a:endParaRPr>
          </a:p>
          <a:p>
            <a:pPr eaLnBrk="1" hangingPunct="1"/>
            <a:endParaRPr lang="en-US" sz="4400">
              <a:latin typeface="Times New Roman"/>
              <a:cs typeface="Times New Roman"/>
            </a:endParaRPr>
          </a:p>
          <a:p>
            <a:pPr eaLnBrk="1" hangingPunct="1"/>
            <a:endParaRPr lang="en-US" sz="4400">
              <a:latin typeface="Times New Roman"/>
              <a:cs typeface="Times New Roman"/>
            </a:endParaRPr>
          </a:p>
        </p:txBody>
      </p:sp>
      <p:sp>
        <p:nvSpPr>
          <p:cNvPr id="87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Searches for WIMP Dark Matter 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772519" y="1340768"/>
            <a:ext cx="3095625" cy="155734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None/>
            </a:pPr>
            <a:r>
              <a:rPr lang="en-US" sz="2800" b="0" dirty="0">
                <a:latin typeface="Times New Roman"/>
                <a:cs typeface="Times New Roman"/>
              </a:rPr>
              <a:t>Annihilation</a:t>
            </a:r>
          </a:p>
          <a:p>
            <a:pPr eaLnBrk="1" hangingPunct="1">
              <a:buNone/>
            </a:pPr>
            <a:r>
              <a:rPr lang="en-US" sz="2800" b="0" dirty="0">
                <a:latin typeface="Times New Roman"/>
                <a:cs typeface="Times New Roman"/>
              </a:rPr>
              <a:t>to particles	       </a:t>
            </a:r>
            <a:r>
              <a:rPr lang="en-US" sz="2800" b="0" dirty="0">
                <a:solidFill>
                  <a:srgbClr val="FF0000"/>
                </a:solidFill>
                <a:latin typeface="Times New Roman"/>
                <a:cs typeface="Times New Roman"/>
                <a:sym typeface="Wingdings" charset="0"/>
              </a:rPr>
              <a:t></a:t>
            </a:r>
            <a:endParaRPr lang="en-US" sz="2800" b="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eaLnBrk="1" hangingPunct="1">
              <a:buNone/>
            </a:pPr>
            <a:r>
              <a:rPr lang="en-US" sz="2800" b="0" dirty="0">
                <a:latin typeface="Times New Roman"/>
                <a:cs typeface="Times New Roman"/>
              </a:rPr>
              <a:t>in cosmic rays</a:t>
            </a:r>
          </a:p>
        </p:txBody>
      </p:sp>
      <p:sp>
        <p:nvSpPr>
          <p:cNvPr id="94222" name="TextBox 3"/>
          <p:cNvSpPr txBox="1">
            <a:spLocks noChangeArrowheads="1"/>
          </p:cNvSpPr>
          <p:nvPr/>
        </p:nvSpPr>
        <p:spPr bwMode="auto">
          <a:xfrm>
            <a:off x="55563" y="1700213"/>
            <a:ext cx="2428870" cy="58477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None/>
            </a:pPr>
            <a:r>
              <a:rPr lang="en-US" sz="3200" dirty="0">
                <a:latin typeface="Times New Roman"/>
                <a:cs typeface="Times New Roman"/>
              </a:rPr>
              <a:t>Dark Matter</a:t>
            </a:r>
          </a:p>
        </p:txBody>
      </p:sp>
      <p:sp>
        <p:nvSpPr>
          <p:cNvPr id="94223" name="TextBox 18"/>
          <p:cNvSpPr txBox="1">
            <a:spLocks noChangeArrowheads="1"/>
          </p:cNvSpPr>
          <p:nvPr/>
        </p:nvSpPr>
        <p:spPr bwMode="auto">
          <a:xfrm>
            <a:off x="55563" y="5868988"/>
            <a:ext cx="2428870" cy="58477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None/>
            </a:pPr>
            <a:r>
              <a:rPr lang="en-US" sz="3200" dirty="0">
                <a:latin typeface="Times New Roman"/>
                <a:cs typeface="Times New Roman"/>
              </a:rPr>
              <a:t>Dark Matter</a:t>
            </a:r>
          </a:p>
        </p:txBody>
      </p:sp>
      <p:sp>
        <p:nvSpPr>
          <p:cNvPr id="94224" name="TextBox 19"/>
          <p:cNvSpPr txBox="1">
            <a:spLocks noChangeArrowheads="1"/>
          </p:cNvSpPr>
          <p:nvPr/>
        </p:nvSpPr>
        <p:spPr bwMode="auto">
          <a:xfrm>
            <a:off x="5940425" y="1700213"/>
            <a:ext cx="3046227" cy="58477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None/>
            </a:pPr>
            <a:r>
              <a:rPr lang="en-US" sz="3200" dirty="0">
                <a:latin typeface="Times New Roman"/>
                <a:cs typeface="Times New Roman"/>
              </a:rPr>
              <a:t>Standard Model</a:t>
            </a:r>
          </a:p>
        </p:txBody>
      </p:sp>
      <p:sp>
        <p:nvSpPr>
          <p:cNvPr id="94225" name="TextBox 20"/>
          <p:cNvSpPr txBox="1">
            <a:spLocks noChangeArrowheads="1"/>
          </p:cNvSpPr>
          <p:nvPr/>
        </p:nvSpPr>
        <p:spPr bwMode="auto">
          <a:xfrm>
            <a:off x="5940425" y="5805488"/>
            <a:ext cx="3046227" cy="58477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None/>
            </a:pPr>
            <a:r>
              <a:rPr lang="en-US" sz="3200" dirty="0">
                <a:latin typeface="Times New Roman"/>
                <a:cs typeface="Times New Roman"/>
              </a:rPr>
              <a:t>Standard Model</a:t>
            </a:r>
          </a:p>
        </p:txBody>
      </p:sp>
    </p:spTree>
    <p:extLst>
      <p:ext uri="{BB962C8B-B14F-4D97-AF65-F5344CB8AC3E}">
        <p14:creationId xmlns:p14="http://schemas.microsoft.com/office/powerpoint/2010/main" val="179300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aig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8171" y="116632"/>
            <a:ext cx="1346342" cy="338554"/>
          </a:xfrm>
          <a:prstGeom prst="rect">
            <a:avLst/>
          </a:prstGeom>
          <a:solidFill>
            <a:srgbClr val="FF00FF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1600" b="0" dirty="0" err="1" smtClean="0">
                <a:solidFill>
                  <a:srgbClr val="FFFF00"/>
                </a:solidFill>
              </a:rPr>
              <a:t>Craig@LHCP</a:t>
            </a:r>
            <a:endParaRPr lang="en-US" sz="1600" b="0" dirty="0">
              <a:solidFill>
                <a:srgbClr val="FFFF00"/>
              </a:solidFill>
            </a:endParaRPr>
          </a:p>
        </p:txBody>
      </p:sp>
      <p:pic>
        <p:nvPicPr>
          <p:cNvPr id="5" name="Picture 4" descr="Ho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3" y="4581128"/>
            <a:ext cx="1671705" cy="223224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Picture 6" descr="Ho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0"/>
            <a:ext cx="5102459" cy="68580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8590" y="6279703"/>
            <a:ext cx="464742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b="0" dirty="0" smtClean="0">
                <a:latin typeface="Times New Roman"/>
                <a:cs typeface="Times New Roman"/>
              </a:rPr>
              <a:t>If you know of a better hole, go to it</a:t>
            </a:r>
            <a:endParaRPr lang="en-US" sz="2400" b="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1656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4" descr="Rick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2" name="Picture 3" descr="Blan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0" y="0"/>
            <a:ext cx="7452320" cy="769441"/>
          </a:xfrm>
          <a:prstGeom prst="rect">
            <a:avLst/>
          </a:prstGeom>
          <a:solidFill>
            <a:srgbClr val="B7DEE8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400" b="0" dirty="0" smtClean="0">
                <a:latin typeface="Times New Roman"/>
                <a:cs typeface="Times New Roman"/>
              </a:rPr>
              <a:t>Other </a:t>
            </a:r>
            <a:r>
              <a:rPr lang="en-US" sz="4400" b="0" dirty="0">
                <a:latin typeface="Times New Roman"/>
                <a:cs typeface="Times New Roman"/>
              </a:rPr>
              <a:t>Possible </a:t>
            </a:r>
            <a:r>
              <a:rPr lang="en-US" sz="4400" b="0" dirty="0" smtClean="0">
                <a:latin typeface="Times New Roman"/>
                <a:cs typeface="Times New Roman"/>
              </a:rPr>
              <a:t>LHC Signatures</a:t>
            </a:r>
            <a:endParaRPr lang="en-US" sz="4400" b="0" dirty="0">
              <a:latin typeface="Times New Roman"/>
              <a:cs typeface="Times New Roman"/>
            </a:endParaRPr>
          </a:p>
        </p:txBody>
      </p:sp>
      <p:sp>
        <p:nvSpPr>
          <p:cNvPr id="46088" name="TextBox 6"/>
          <p:cNvSpPr txBox="1">
            <a:spLocks noChangeArrowheads="1"/>
          </p:cNvSpPr>
          <p:nvPr/>
        </p:nvSpPr>
        <p:spPr bwMode="auto">
          <a:xfrm>
            <a:off x="179512" y="961564"/>
            <a:ext cx="4032448" cy="52322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2800" b="0" dirty="0" smtClean="0">
                <a:solidFill>
                  <a:srgbClr val="FFFF00"/>
                </a:solidFill>
              </a:rPr>
              <a:t>Phenomenological MSSM</a:t>
            </a:r>
            <a:endParaRPr lang="en-US" sz="2800" b="0" dirty="0">
              <a:solidFill>
                <a:srgbClr val="FFFF00"/>
              </a:solidFill>
            </a:endParaRPr>
          </a:p>
        </p:txBody>
      </p:sp>
      <p:pic>
        <p:nvPicPr>
          <p:cNvPr id="2" name="Picture 1" descr="pMSSM11Bsm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703252"/>
            <a:ext cx="4622972" cy="4012580"/>
          </a:xfrm>
          <a:prstGeom prst="rect">
            <a:avLst/>
          </a:prstGeom>
        </p:spPr>
      </p:pic>
      <p:pic>
        <p:nvPicPr>
          <p:cNvPr id="4" name="Picture 3" descr="pMSSM11tauNLSP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64104"/>
            <a:ext cx="4418141" cy="37537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28780" y="5859848"/>
            <a:ext cx="4335708" cy="584776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0" dirty="0" err="1">
                <a:solidFill>
                  <a:srgbClr val="FFFF00"/>
                </a:solidFill>
                <a:latin typeface="Times New Roman"/>
                <a:cs typeface="Times New Roman"/>
              </a:rPr>
              <a:t>B</a:t>
            </a:r>
            <a:r>
              <a:rPr lang="en-US" b="0" baseline="-25000" dirty="0" err="1">
                <a:solidFill>
                  <a:srgbClr val="FFFF00"/>
                </a:solidFill>
                <a:latin typeface="Times New Roman"/>
                <a:cs typeface="Times New Roman"/>
              </a:rPr>
              <a:t>s,d</a:t>
            </a:r>
            <a:r>
              <a:rPr lang="en-US" b="0" baseline="-250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b="0" dirty="0">
                <a:solidFill>
                  <a:srgbClr val="FFFF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b="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b="0" dirty="0" err="1">
                <a:solidFill>
                  <a:srgbClr val="FFFF00"/>
                </a:solidFill>
                <a:latin typeface="Times New Roman"/>
                <a:cs typeface="Times New Roman"/>
              </a:rPr>
              <a:t>μ</a:t>
            </a:r>
            <a:r>
              <a:rPr lang="en-US" b="0" baseline="30000" dirty="0" err="1">
                <a:solidFill>
                  <a:srgbClr val="FFFF00"/>
                </a:solidFill>
                <a:latin typeface="Times New Roman"/>
                <a:cs typeface="Times New Roman"/>
              </a:rPr>
              <a:t>+</a:t>
            </a:r>
            <a:r>
              <a:rPr lang="en-US" b="0" dirty="0" err="1">
                <a:solidFill>
                  <a:srgbClr val="FFFF00"/>
                </a:solidFill>
                <a:latin typeface="Times New Roman"/>
                <a:cs typeface="Times New Roman"/>
              </a:rPr>
              <a:t>μ</a:t>
            </a:r>
            <a:r>
              <a:rPr lang="en-US" b="0" baseline="30000" dirty="0">
                <a:solidFill>
                  <a:srgbClr val="FFFF00"/>
                </a:solidFill>
                <a:latin typeface="Times New Roman"/>
                <a:cs typeface="Times New Roman"/>
              </a:rPr>
              <a:t>-</a:t>
            </a:r>
            <a:r>
              <a:rPr lang="en-US" b="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decay &lt; SM?</a:t>
            </a:r>
            <a:endParaRPr lang="en-US" b="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5907" y="5868560"/>
            <a:ext cx="3682819" cy="584776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Long-lived </a:t>
            </a:r>
            <a:r>
              <a:rPr lang="en-US" b="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sparticle</a:t>
            </a:r>
            <a:r>
              <a:rPr lang="en-US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?</a:t>
            </a:r>
            <a:endParaRPr lang="en-US" b="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522868" y="6546830"/>
            <a:ext cx="4174540" cy="338554"/>
          </a:xfrm>
          <a:prstGeom prst="rect">
            <a:avLst/>
          </a:prstGeom>
          <a:solidFill>
            <a:srgbClr val="FF00CC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1600" b="0" dirty="0" err="1" smtClean="0">
                <a:solidFill>
                  <a:srgbClr val="FFFF00"/>
                </a:solidFill>
              </a:rPr>
              <a:t>Bagnaschi</a:t>
            </a:r>
            <a:r>
              <a:rPr lang="en-US" sz="1600" b="0" dirty="0" smtClean="0">
                <a:solidFill>
                  <a:srgbClr val="FFFF00"/>
                </a:solidFill>
              </a:rPr>
              <a:t>, Sakurai, JE et al</a:t>
            </a:r>
            <a:r>
              <a:rPr lang="en-US" sz="1600" b="0" dirty="0">
                <a:solidFill>
                  <a:srgbClr val="FFFF00"/>
                </a:solidFill>
              </a:rPr>
              <a:t>,</a:t>
            </a:r>
            <a:r>
              <a:rPr lang="en-US" sz="1600" b="0" dirty="0" smtClean="0">
                <a:solidFill>
                  <a:srgbClr val="FFFF00"/>
                </a:solidFill>
              </a:rPr>
              <a:t> arXiv:1710.11091</a:t>
            </a:r>
            <a:endParaRPr lang="en-US" sz="1600" b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49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763000" cy="5486400"/>
          </a:xfrm>
          <a:solidFill>
            <a:srgbClr val="BBE0E3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>
                <a:latin typeface="Times New Roman" charset="0"/>
                <a:ea typeface="ＭＳ Ｐゴシック" charset="0"/>
                <a:cs typeface="+mn-cs"/>
              </a:rPr>
              <a:t>Double up the known particles: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>
                <a:latin typeface="Times New Roman" charset="0"/>
                <a:ea typeface="ＭＳ Ｐゴシック" charset="0"/>
                <a:cs typeface="+mn-cs"/>
              </a:rPr>
              <a:t>Two Higgs doublets</a:t>
            </a:r>
            <a:endParaRPr lang="en-US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>
                <a:latin typeface="Times New Roman" charset="0"/>
                <a:ea typeface="ＭＳ Ｐゴシック" charset="0"/>
                <a:cs typeface="+mn-cs"/>
              </a:rPr>
              <a:t>		- 5 physical Higgs bosons: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>
                <a:latin typeface="Times New Roman" charset="0"/>
                <a:ea typeface="ＭＳ Ｐゴシック" charset="0"/>
                <a:cs typeface="+mn-cs"/>
              </a:rPr>
              <a:t>		- 3 neutral, 2 charged</a:t>
            </a:r>
            <a:endParaRPr lang="el-GR" baseline="-25000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>
                <a:latin typeface="Times New Roman" charset="0"/>
                <a:ea typeface="ＭＳ Ｐゴシック" charset="0"/>
                <a:cs typeface="+mn-cs"/>
              </a:rPr>
              <a:t>Lightest neutral supersymmetric Higgs looks like the single Higgs in the Standard Model</a:t>
            </a:r>
            <a:endParaRPr lang="en-US" baseline="-25000"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95400"/>
          </a:xfr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z="4000">
                <a:solidFill>
                  <a:schemeClr val="tx1"/>
                </a:solidFill>
                <a:latin typeface="Times New Roman" charset="0"/>
                <a:ea typeface="ＭＳ Ｐゴシック" charset="0"/>
                <a:cs typeface="+mj-cs"/>
              </a:rPr>
              <a:t>Minimal Supersymmetric Extension of Standard Model (MSSM)</a:t>
            </a:r>
          </a:p>
        </p:txBody>
      </p:sp>
      <p:pic>
        <p:nvPicPr>
          <p:cNvPr id="1423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44725"/>
            <a:ext cx="5791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190875"/>
            <a:ext cx="5791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973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25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25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tx1"/>
                </a:solidFill>
                <a:latin typeface="Times New Roman" charset="0"/>
                <a:cs typeface="+mj-cs"/>
              </a:rPr>
              <a:t>Lightest Supersymmetric Particle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981200"/>
            <a:ext cx="8583613" cy="4419600"/>
          </a:xfrm>
          <a:solidFill>
            <a:srgbClr val="BBE0E3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charset="0"/>
                <a:cs typeface="+mn-cs"/>
              </a:rPr>
              <a:t>Stable in many models because of conservation of R parity: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latin typeface="Times New Roman" charset="0"/>
                <a:cs typeface="+mn-cs"/>
              </a:rPr>
              <a:t>		</a:t>
            </a:r>
            <a:r>
              <a:rPr lang="en-US" sz="2800" b="1" dirty="0" smtClean="0">
                <a:solidFill>
                  <a:srgbClr val="FF0000"/>
                </a:solidFill>
                <a:latin typeface="Times New Roman" charset="0"/>
                <a:cs typeface="+mn-cs"/>
              </a:rPr>
              <a:t>R = (-1) </a:t>
            </a:r>
            <a:r>
              <a:rPr lang="en-US" sz="2800" b="1" baseline="30000" dirty="0" smtClean="0">
                <a:solidFill>
                  <a:srgbClr val="FF0000"/>
                </a:solidFill>
                <a:latin typeface="Times New Roman" charset="0"/>
                <a:cs typeface="+mn-cs"/>
              </a:rPr>
              <a:t>2S –L + 3B </a:t>
            </a:r>
            <a:endParaRPr lang="en-US" sz="2800" b="1" dirty="0" smtClean="0">
              <a:solidFill>
                <a:srgbClr val="FF0000"/>
              </a:solidFill>
              <a:latin typeface="Times New Roman" charset="0"/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charset="0"/>
                <a:cs typeface="+mn-cs"/>
              </a:rPr>
              <a:t>		where S = spin, L = lepton #, B = baryon #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charset="0"/>
                <a:cs typeface="+mn-cs"/>
              </a:rPr>
              <a:t>Particles have R = +1, </a:t>
            </a:r>
            <a:r>
              <a:rPr lang="en-US" dirty="0" err="1" smtClean="0">
                <a:solidFill>
                  <a:srgbClr val="000000"/>
                </a:solidFill>
                <a:latin typeface="Times New Roman" charset="0"/>
                <a:cs typeface="+mn-cs"/>
              </a:rPr>
              <a:t>sparticles</a:t>
            </a:r>
            <a:r>
              <a:rPr lang="en-US" dirty="0" smtClean="0">
                <a:solidFill>
                  <a:srgbClr val="000000"/>
                </a:solidFill>
                <a:latin typeface="Times New Roman" charset="0"/>
                <a:cs typeface="+mn-cs"/>
              </a:rPr>
              <a:t> R = -1: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charset="0"/>
                <a:cs typeface="+mn-cs"/>
              </a:rPr>
              <a:t>		</a:t>
            </a:r>
            <a:r>
              <a:rPr lang="en-US" sz="2800" dirty="0" err="1" smtClean="0">
                <a:solidFill>
                  <a:srgbClr val="000000"/>
                </a:solidFill>
                <a:latin typeface="Times New Roman" charset="0"/>
                <a:cs typeface="+mn-cs"/>
              </a:rPr>
              <a:t>Sparticles</a:t>
            </a:r>
            <a:r>
              <a:rPr lang="en-US" sz="2800" dirty="0" smtClean="0">
                <a:solidFill>
                  <a:srgbClr val="000000"/>
                </a:solidFill>
                <a:latin typeface="Times New Roman" charset="0"/>
                <a:cs typeface="+mn-cs"/>
              </a:rPr>
              <a:t> produced in pairs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charset="0"/>
                <a:cs typeface="+mn-cs"/>
              </a:rPr>
              <a:t>		Heavier </a:t>
            </a:r>
            <a:r>
              <a:rPr lang="en-US" sz="2800" dirty="0" err="1" smtClean="0">
                <a:solidFill>
                  <a:srgbClr val="000000"/>
                </a:solidFill>
                <a:latin typeface="Times New Roman" charset="0"/>
                <a:cs typeface="+mn-cs"/>
              </a:rPr>
              <a:t>sparticles</a:t>
            </a:r>
            <a:r>
              <a:rPr lang="en-US" sz="2800" dirty="0" smtClean="0">
                <a:solidFill>
                  <a:srgbClr val="000000"/>
                </a:solidFill>
                <a:latin typeface="Times New Roman" charset="0"/>
                <a:cs typeface="+mn-cs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charset="0"/>
                <a:cs typeface="+mn-cs"/>
                <a:sym typeface="Wingdings" charset="0"/>
              </a:rPr>
              <a:t> lighter </a:t>
            </a:r>
            <a:r>
              <a:rPr lang="en-US" sz="2800" dirty="0" err="1" smtClean="0">
                <a:solidFill>
                  <a:srgbClr val="000000"/>
                </a:solidFill>
                <a:latin typeface="Times New Roman" charset="0"/>
                <a:cs typeface="+mn-cs"/>
                <a:sym typeface="Wingdings" charset="0"/>
              </a:rPr>
              <a:t>sparticles</a:t>
            </a:r>
            <a:endParaRPr lang="en-US" sz="2800" dirty="0" smtClean="0">
              <a:solidFill>
                <a:srgbClr val="000000"/>
              </a:solidFill>
              <a:latin typeface="Times New Roman" charset="0"/>
              <a:cs typeface="+mn-cs"/>
              <a:sym typeface="Wingdings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FF0000"/>
                </a:solidFill>
                <a:latin typeface="Times New Roman" charset="0"/>
                <a:cs typeface="+mn-cs"/>
                <a:sym typeface="Wingdings" charset="0"/>
              </a:rPr>
              <a:t>Lightest </a:t>
            </a:r>
            <a:r>
              <a:rPr lang="en-US" b="1" dirty="0" err="1" smtClean="0">
                <a:solidFill>
                  <a:srgbClr val="FF0000"/>
                </a:solidFill>
                <a:latin typeface="Times New Roman" charset="0"/>
                <a:cs typeface="+mn-cs"/>
                <a:sym typeface="Wingdings" charset="0"/>
              </a:rPr>
              <a:t>supersymmetric</a:t>
            </a:r>
            <a:r>
              <a:rPr lang="en-US" b="1" dirty="0" smtClean="0">
                <a:solidFill>
                  <a:srgbClr val="FF0000"/>
                </a:solidFill>
                <a:latin typeface="Times New Roman" charset="0"/>
                <a:cs typeface="+mn-cs"/>
                <a:sym typeface="Wingdings" charset="0"/>
              </a:rPr>
              <a:t> particle (LSP) stable</a:t>
            </a:r>
            <a:endParaRPr lang="en-US" b="1" baseline="30000" dirty="0" smtClean="0">
              <a:solidFill>
                <a:srgbClr val="FF0000"/>
              </a:solidFill>
              <a:latin typeface="Times New Roman" charset="0"/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baseline="30000" dirty="0" smtClean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694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" y="274638"/>
            <a:ext cx="8686800" cy="1143000"/>
          </a:xfr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solidFill>
                  <a:schemeClr val="tx1"/>
                </a:solidFill>
                <a:latin typeface="Times New Roman" charset="0"/>
                <a:cs typeface="+mj-cs"/>
              </a:rPr>
              <a:t>Lightest </a:t>
            </a:r>
            <a:r>
              <a:rPr lang="en-US" sz="4800" dirty="0" err="1">
                <a:solidFill>
                  <a:schemeClr val="tx1"/>
                </a:solidFill>
                <a:latin typeface="Times New Roman" charset="0"/>
                <a:cs typeface="+mj-cs"/>
              </a:rPr>
              <a:t>S</a:t>
            </a:r>
            <a:r>
              <a:rPr lang="en-US" sz="4800" dirty="0" err="1" smtClean="0">
                <a:solidFill>
                  <a:schemeClr val="tx1"/>
                </a:solidFill>
                <a:latin typeface="Times New Roman" charset="0"/>
                <a:cs typeface="+mj-cs"/>
              </a:rPr>
              <a:t>particle</a:t>
            </a:r>
            <a:r>
              <a:rPr lang="en-US" sz="4800" dirty="0" smtClean="0">
                <a:solidFill>
                  <a:schemeClr val="tx1"/>
                </a:solidFill>
                <a:latin typeface="Times New Roman" charset="0"/>
                <a:cs typeface="+mj-cs"/>
              </a:rPr>
              <a:t> as Dark Matter?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19600"/>
          </a:xfrm>
          <a:solidFill>
            <a:srgbClr val="BBE0E3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charset="0"/>
                <a:cs typeface="+mn-cs"/>
              </a:rPr>
              <a:t>No strong or electromagnetic interactions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 smtClean="0">
                <a:latin typeface="Times New Roman" charset="0"/>
                <a:cs typeface="+mn-cs"/>
              </a:rPr>
              <a:t>		</a:t>
            </a:r>
            <a:r>
              <a:rPr lang="en-US" sz="2800" b="1" dirty="0" smtClean="0">
                <a:solidFill>
                  <a:srgbClr val="FF0000"/>
                </a:solidFill>
                <a:latin typeface="Times New Roman" charset="0"/>
                <a:cs typeface="+mn-cs"/>
              </a:rPr>
              <a:t>Otherwise would bind to matter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charset="0"/>
                <a:cs typeface="+mn-cs"/>
              </a:rPr>
              <a:t>		Detectable as anomalous heavy nucleus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charset="0"/>
                <a:cs typeface="+mn-cs"/>
              </a:rPr>
              <a:t>Possible weakly-interacting </a:t>
            </a:r>
            <a:r>
              <a:rPr lang="en-US" dirty="0" err="1" smtClean="0">
                <a:solidFill>
                  <a:srgbClr val="000000"/>
                </a:solidFill>
                <a:latin typeface="Times New Roman" charset="0"/>
                <a:cs typeface="+mn-cs"/>
              </a:rPr>
              <a:t>scandidates</a:t>
            </a:r>
            <a:endParaRPr lang="en-US" dirty="0" smtClean="0">
              <a:solidFill>
                <a:srgbClr val="000000"/>
              </a:solidFill>
              <a:latin typeface="Times New Roman" charset="0"/>
              <a:cs typeface="+mn-cs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 smtClean="0">
                <a:latin typeface="Times New Roman" charset="0"/>
                <a:cs typeface="+mn-cs"/>
              </a:rPr>
              <a:t>		</a:t>
            </a:r>
            <a:r>
              <a:rPr lang="en-US" b="1" dirty="0" err="1" smtClean="0">
                <a:solidFill>
                  <a:srgbClr val="FF0000"/>
                </a:solidFill>
                <a:latin typeface="Times New Roman" charset="0"/>
                <a:cs typeface="+mn-cs"/>
              </a:rPr>
              <a:t>Sneutrino</a:t>
            </a:r>
            <a:endParaRPr lang="en-US" b="1" dirty="0" smtClean="0">
              <a:solidFill>
                <a:srgbClr val="FF0000"/>
              </a:solidFill>
              <a:latin typeface="Times New Roman" charset="0"/>
              <a:cs typeface="+mn-cs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charset="0"/>
                <a:cs typeface="+mn-cs"/>
              </a:rPr>
              <a:t>			(Excluded by LEP, direct searches)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 smtClean="0">
                <a:latin typeface="Times New Roman" charset="0"/>
                <a:cs typeface="+mn-cs"/>
              </a:rPr>
              <a:t>		</a:t>
            </a:r>
            <a:r>
              <a:rPr lang="en-US" b="1" dirty="0" smtClean="0">
                <a:solidFill>
                  <a:srgbClr val="FF0000"/>
                </a:solidFill>
                <a:latin typeface="Times New Roman" charset="0"/>
                <a:cs typeface="+mn-cs"/>
              </a:rPr>
              <a:t>Lightest </a:t>
            </a:r>
            <a:r>
              <a:rPr lang="en-US" b="1" dirty="0" err="1" smtClean="0">
                <a:solidFill>
                  <a:srgbClr val="FF0000"/>
                </a:solidFill>
                <a:latin typeface="Times New Roman" charset="0"/>
                <a:cs typeface="+mn-cs"/>
              </a:rPr>
              <a:t>neutralino</a:t>
            </a:r>
            <a:r>
              <a:rPr lang="en-US" b="1" dirty="0" smtClean="0">
                <a:solidFill>
                  <a:srgbClr val="FF0000"/>
                </a:solidFill>
                <a:latin typeface="Times New Roman" charset="0"/>
                <a:cs typeface="+mn-cs"/>
              </a:rPr>
              <a:t> </a:t>
            </a:r>
            <a:r>
              <a:rPr lang="el-GR" b="1" dirty="0" smtClean="0">
                <a:solidFill>
                  <a:srgbClr val="FF0000"/>
                </a:solidFill>
                <a:latin typeface="Times New Roman" charset="0"/>
                <a:cs typeface="+mn-cs"/>
              </a:rPr>
              <a:t>χ</a:t>
            </a:r>
            <a:r>
              <a:rPr lang="en-US" b="1" dirty="0" smtClean="0">
                <a:solidFill>
                  <a:srgbClr val="FF0000"/>
                </a:solidFill>
                <a:latin typeface="Times New Roman" charset="0"/>
                <a:cs typeface="+mn-cs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charset="0"/>
                <a:cs typeface="+mn-cs"/>
              </a:rPr>
              <a:t>(partner of Z, H, </a:t>
            </a:r>
            <a:r>
              <a:rPr lang="el-GR" sz="2800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γ</a:t>
            </a:r>
            <a:r>
              <a:rPr lang="en-US" sz="2800" dirty="0" smtClean="0">
                <a:solidFill>
                  <a:srgbClr val="000000"/>
                </a:solidFill>
                <a:latin typeface="Times New Roman" charset="0"/>
                <a:cs typeface="+mn-cs"/>
              </a:rPr>
              <a:t>)</a:t>
            </a:r>
            <a:endParaRPr lang="en-US" dirty="0" smtClean="0">
              <a:solidFill>
                <a:srgbClr val="000000"/>
              </a:solidFill>
              <a:latin typeface="Times New Roman" charset="0"/>
              <a:cs typeface="+mn-cs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dirty="0" smtClean="0">
                <a:solidFill>
                  <a:srgbClr val="FF0000"/>
                </a:solidFill>
                <a:latin typeface="Times New Roman" charset="0"/>
                <a:cs typeface="+mn-cs"/>
              </a:rPr>
              <a:t>		</a:t>
            </a:r>
            <a:r>
              <a:rPr lang="en-US" b="1" dirty="0" err="1" smtClean="0">
                <a:solidFill>
                  <a:srgbClr val="FF0000"/>
                </a:solidFill>
                <a:latin typeface="Times New Roman" charset="0"/>
                <a:cs typeface="+mn-cs"/>
              </a:rPr>
              <a:t>Gravitino</a:t>
            </a:r>
            <a:endParaRPr lang="en-US" b="1" dirty="0" smtClean="0">
              <a:solidFill>
                <a:srgbClr val="FF0000"/>
              </a:solidFill>
              <a:latin typeface="Times New Roman" charset="0"/>
              <a:cs typeface="+mn-cs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charset="0"/>
                <a:cs typeface="+mn-cs"/>
              </a:rPr>
              <a:t>			</a:t>
            </a:r>
            <a:r>
              <a:rPr lang="en-US" sz="2800" dirty="0" smtClean="0">
                <a:solidFill>
                  <a:srgbClr val="000000"/>
                </a:solidFill>
                <a:latin typeface="Times New Roman" charset="0"/>
                <a:cs typeface="+mn-cs"/>
              </a:rPr>
              <a:t>(nightmare for detection)</a:t>
            </a:r>
            <a:endParaRPr lang="el-GR" sz="2800" dirty="0" smtClean="0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682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08730"/>
          </a:xfrm>
          <a:solidFill>
            <a:schemeClr val="accent1"/>
          </a:solidFill>
          <a:ln>
            <a:solidFill>
              <a:srgbClr val="00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Benchmark Anomaly-Free DM Models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967" y="1647523"/>
            <a:ext cx="8487965" cy="4679490"/>
          </a:xfrm>
          <a:solidFill>
            <a:srgbClr val="BBE0E3"/>
          </a:solidFill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Single DM particle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χ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free parameters: 			  ,</a:t>
            </a:r>
          </a:p>
          <a:p>
            <a:endParaRPr lang="en-US" sz="28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Axial coupling for DM particle </a:t>
            </a:r>
            <a:r>
              <a:rPr lang="en-US" dirty="0" err="1">
                <a:solidFill>
                  <a:srgbClr val="000000"/>
                </a:solidFill>
                <a:latin typeface="Times New Roman"/>
                <a:cs typeface="Times New Roman"/>
              </a:rPr>
              <a:t>χ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</a:p>
          <a:p>
            <a:endParaRPr lang="en-US" sz="36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36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Leptophobic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model + SM doublet A,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singlets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B,C</a:t>
            </a:r>
          </a:p>
        </p:txBody>
      </p:sp>
      <p:pic>
        <p:nvPicPr>
          <p:cNvPr id="4" name="Picture 3" descr="Ych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712" y="1828406"/>
            <a:ext cx="1333500" cy="419100"/>
          </a:xfrm>
          <a:prstGeom prst="rect">
            <a:avLst/>
          </a:prstGeom>
        </p:spPr>
      </p:pic>
      <p:pic>
        <p:nvPicPr>
          <p:cNvPr id="5" name="Picture 4" descr="Yq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884" y="1878948"/>
            <a:ext cx="292100" cy="355600"/>
          </a:xfrm>
          <a:prstGeom prst="rect">
            <a:avLst/>
          </a:prstGeom>
        </p:spPr>
      </p:pic>
      <p:pic>
        <p:nvPicPr>
          <p:cNvPr id="6" name="Picture 5" descr="Ycharge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64" y="2301833"/>
            <a:ext cx="8354732" cy="462762"/>
          </a:xfrm>
          <a:prstGeom prst="rect">
            <a:avLst/>
          </a:prstGeom>
          <a:solidFill>
            <a:srgbClr val="000066"/>
          </a:solidFill>
          <a:ln>
            <a:noFill/>
          </a:ln>
        </p:spPr>
      </p:pic>
      <p:pic>
        <p:nvPicPr>
          <p:cNvPr id="9" name="Picture 8" descr="YchiL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558" y="2919186"/>
            <a:ext cx="2227653" cy="428927"/>
          </a:xfrm>
          <a:prstGeom prst="rect">
            <a:avLst/>
          </a:prstGeom>
          <a:solidFill>
            <a:srgbClr val="000066"/>
          </a:solidFill>
          <a:ln>
            <a:noFill/>
          </a:ln>
        </p:spPr>
      </p:pic>
      <p:pic>
        <p:nvPicPr>
          <p:cNvPr id="10" name="Picture 9" descr="Y0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765" y="3401721"/>
            <a:ext cx="5507912" cy="339128"/>
          </a:xfrm>
          <a:prstGeom prst="rect">
            <a:avLst/>
          </a:prstGeom>
          <a:solidFill>
            <a:srgbClr val="000066"/>
          </a:solidFill>
          <a:ln>
            <a:noFill/>
          </a:ln>
        </p:spPr>
      </p:pic>
      <p:pic>
        <p:nvPicPr>
          <p:cNvPr id="11" name="Picture 10" descr="YALR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70" y="3346594"/>
            <a:ext cx="2561006" cy="409293"/>
          </a:xfrm>
          <a:prstGeom prst="rect">
            <a:avLst/>
          </a:prstGeom>
          <a:solidFill>
            <a:srgbClr val="000066"/>
          </a:solidFill>
          <a:ln>
            <a:noFill/>
          </a:ln>
        </p:spPr>
      </p:pic>
      <p:pic>
        <p:nvPicPr>
          <p:cNvPr id="12" name="Picture 11" descr="2ndYs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36" y="3751821"/>
            <a:ext cx="8069641" cy="952917"/>
          </a:xfrm>
          <a:prstGeom prst="rect">
            <a:avLst/>
          </a:prstGeom>
          <a:solidFill>
            <a:srgbClr val="000066"/>
          </a:solidFill>
          <a:ln>
            <a:noFill/>
          </a:ln>
        </p:spPr>
      </p:pic>
      <p:pic>
        <p:nvPicPr>
          <p:cNvPr id="17" name="Picture 16" descr="Yle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366" y="5254726"/>
            <a:ext cx="1577184" cy="417886"/>
          </a:xfrm>
          <a:prstGeom prst="rect">
            <a:avLst/>
          </a:prstGeom>
          <a:solidFill>
            <a:srgbClr val="000066"/>
          </a:solidFill>
          <a:ln>
            <a:noFill/>
          </a:ln>
        </p:spPr>
      </p:pic>
      <p:pic>
        <p:nvPicPr>
          <p:cNvPr id="18" name="Picture 17" descr="YYprime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264" y="5779134"/>
            <a:ext cx="3210564" cy="547878"/>
          </a:xfrm>
          <a:prstGeom prst="rect">
            <a:avLst/>
          </a:prstGeom>
          <a:solidFill>
            <a:srgbClr val="000066"/>
          </a:solidFill>
          <a:ln>
            <a:noFill/>
          </a:ln>
        </p:spPr>
      </p:pic>
      <p:pic>
        <p:nvPicPr>
          <p:cNvPr id="15" name="Picture 14" descr="moreYs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32" y="5746498"/>
            <a:ext cx="5082048" cy="580514"/>
          </a:xfrm>
          <a:prstGeom prst="rect">
            <a:avLst/>
          </a:prstGeom>
          <a:solidFill>
            <a:srgbClr val="000066"/>
          </a:solidFill>
          <a:ln>
            <a:noFill/>
          </a:ln>
        </p:spPr>
      </p:pic>
      <p:pic>
        <p:nvPicPr>
          <p:cNvPr id="16" name="Picture 15" descr="otherY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498" y="5234124"/>
            <a:ext cx="3215570" cy="438487"/>
          </a:xfrm>
          <a:prstGeom prst="rect">
            <a:avLst/>
          </a:prstGeom>
          <a:solidFill>
            <a:srgbClr val="000066"/>
          </a:solidFill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46979" y="2405553"/>
            <a:ext cx="7972956" cy="430887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2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Strong LHC, DM scattering constraints, specific pattern of couplings</a:t>
            </a:r>
            <a:endParaRPr lang="en-US" sz="2200" b="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7527" y="4325282"/>
            <a:ext cx="8555029" cy="430887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2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Strong LHC constraints, restricted pattern of couplings, 2</a:t>
            </a:r>
            <a:r>
              <a:rPr lang="en-US" sz="2200" b="0" baseline="300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nd</a:t>
            </a:r>
            <a:r>
              <a:rPr lang="en-US" sz="22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`dark’ fermion</a:t>
            </a:r>
            <a:endParaRPr lang="en-US" sz="2200" b="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57" y="5837450"/>
            <a:ext cx="8960005" cy="430887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2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Weaker LHC constraints, restricted couplings, new doublet, 2 `dark’ fermions</a:t>
            </a:r>
            <a:endParaRPr lang="en-US" sz="2200" b="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29449" y="1552150"/>
            <a:ext cx="3283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5640095" y="6499317"/>
            <a:ext cx="3314980" cy="307777"/>
          </a:xfrm>
          <a:prstGeom prst="rect">
            <a:avLst/>
          </a:prstGeom>
          <a:solidFill>
            <a:srgbClr val="FF00FF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14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JE, Fairbairn &amp; Tunney, arXiv:1704.03850 </a:t>
            </a:r>
            <a:endParaRPr lang="en-US" sz="1400" b="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2690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HNO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87" y="0"/>
            <a:ext cx="785986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5200" y="168806"/>
            <a:ext cx="4140197" cy="897994"/>
          </a:xfrm>
          <a:solidFill>
            <a:srgbClr val="FF0000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Personal Bias</a:t>
            </a:r>
            <a:endParaRPr lang="en-US" sz="480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8537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>
          <a:xfrm>
            <a:off x="144463" y="404441"/>
            <a:ext cx="8820150" cy="864319"/>
          </a:xfrm>
          <a:solidFill>
            <a:srgbClr val="BBE0E3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4800" dirty="0" smtClean="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rPr>
              <a:t>Simplified Dark Matter Models</a:t>
            </a:r>
            <a:endParaRPr lang="en-US" sz="4800" b="1" dirty="0">
              <a:solidFill>
                <a:srgbClr val="FF0000"/>
              </a:solidFill>
              <a:latin typeface="Times New Roman"/>
              <a:ea typeface="ＭＳ Ｐゴシック" charset="0"/>
              <a:cs typeface="Times New Roman"/>
            </a:endParaRPr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>
          <a:xfrm>
            <a:off x="-571" y="1341438"/>
            <a:ext cx="9109075" cy="4967287"/>
          </a:xfrm>
          <a:solidFill>
            <a:srgbClr val="BBE0E3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dirty="0">
                <a:latin typeface="Times New Roman"/>
                <a:ea typeface="ＭＳ Ｐゴシック" charset="0"/>
                <a:cs typeface="Times New Roman"/>
              </a:rPr>
              <a:t>P</a:t>
            </a:r>
            <a:r>
              <a:rPr lang="en-US" dirty="0" smtClean="0">
                <a:latin typeface="Times New Roman"/>
                <a:ea typeface="ＭＳ Ｐゴシック" charset="0"/>
                <a:cs typeface="Times New Roman"/>
              </a:rPr>
              <a:t>resent sensitivities for different Z’ mediator bosons</a:t>
            </a:r>
            <a:endParaRPr lang="en-US" dirty="0">
              <a:latin typeface="Times New Roman"/>
              <a:ea typeface="ＭＳ Ｐゴシック" charset="0"/>
              <a:cs typeface="Times New Roman"/>
            </a:endParaRPr>
          </a:p>
          <a:p>
            <a:pPr eaLnBrk="1" hangingPunct="1"/>
            <a:endParaRPr lang="en-US" dirty="0">
              <a:latin typeface="Times New Roman"/>
              <a:ea typeface="ＭＳ Ｐゴシック" charset="0"/>
              <a:cs typeface="Times New Roman"/>
            </a:endParaRPr>
          </a:p>
          <a:p>
            <a:pPr eaLnBrk="1" hangingPunct="1"/>
            <a:endParaRPr lang="en-US" dirty="0">
              <a:latin typeface="Times New Roman"/>
              <a:ea typeface="ＭＳ Ｐゴシック" charset="0"/>
              <a:cs typeface="Times New Roman"/>
            </a:endParaRPr>
          </a:p>
          <a:p>
            <a:pPr eaLnBrk="1" hangingPunct="1"/>
            <a:endParaRPr lang="en-US" dirty="0">
              <a:latin typeface="Times New Roman"/>
              <a:ea typeface="ＭＳ Ｐゴシック" charset="0"/>
              <a:cs typeface="Times New Roman"/>
            </a:endParaRPr>
          </a:p>
          <a:p>
            <a:pPr eaLnBrk="1" hangingPunct="1"/>
            <a:endParaRPr lang="en-US" dirty="0">
              <a:latin typeface="Times New Roman"/>
              <a:ea typeface="ＭＳ Ｐゴシック" charset="0"/>
              <a:cs typeface="Times New Roman"/>
            </a:endParaRPr>
          </a:p>
          <a:p>
            <a:pPr eaLnBrk="1" hangingPunct="1"/>
            <a:endParaRPr lang="en-US" dirty="0">
              <a:latin typeface="Times New Roman"/>
              <a:ea typeface="ＭＳ Ｐゴシック" charset="0"/>
              <a:cs typeface="Times New Roman"/>
            </a:endParaRPr>
          </a:p>
          <a:p>
            <a:pPr eaLnBrk="1" hangingPunct="1"/>
            <a:endParaRPr lang="en-US" dirty="0">
              <a:latin typeface="Times New Roman"/>
              <a:ea typeface="ＭＳ Ｐゴシック" charset="0"/>
              <a:cs typeface="Times New Roman"/>
            </a:endParaRPr>
          </a:p>
          <a:p>
            <a:pPr eaLnBrk="1" hangingPunct="1"/>
            <a:endParaRPr lang="en-US" sz="1400" dirty="0">
              <a:latin typeface="Times New Roman"/>
              <a:ea typeface="ＭＳ Ｐゴシック" charset="0"/>
              <a:cs typeface="Times New Roman"/>
            </a:endParaRPr>
          </a:p>
          <a:p>
            <a:pPr eaLnBrk="1" hangingPunct="1"/>
            <a:r>
              <a:rPr lang="en-US" dirty="0">
                <a:latin typeface="Times New Roman"/>
                <a:ea typeface="ＭＳ Ｐゴシック" charset="0"/>
                <a:cs typeface="Times New Roman"/>
              </a:rPr>
              <a:t>Complementarity between LHC and direct searches</a:t>
            </a:r>
            <a:endParaRPr lang="en-US" baseline="-25000" dirty="0">
              <a:latin typeface="Times New Roman"/>
              <a:ea typeface="ＭＳ Ｐゴシック" charset="0"/>
              <a:cs typeface="Times New Roman"/>
            </a:endParaRPr>
          </a:p>
        </p:txBody>
      </p:sp>
      <p:pic>
        <p:nvPicPr>
          <p:cNvPr id="79875" name="Picture 5" descr="CMSSDMM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892300"/>
            <a:ext cx="8229600" cy="3913188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</p:pic>
      <p:sp>
        <p:nvSpPr>
          <p:cNvPr id="79876" name="TextBox 6"/>
          <p:cNvSpPr txBox="1">
            <a:spLocks noChangeArrowheads="1"/>
          </p:cNvSpPr>
          <p:nvPr/>
        </p:nvSpPr>
        <p:spPr bwMode="auto">
          <a:xfrm>
            <a:off x="2411413" y="3563938"/>
            <a:ext cx="962774" cy="52322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None/>
            </a:pPr>
            <a:r>
              <a:rPr lang="en-US" sz="2800" dirty="0">
                <a:solidFill>
                  <a:srgbClr val="FF0000"/>
                </a:solidFill>
                <a:latin typeface="Times New Roman"/>
                <a:cs typeface="Times New Roman"/>
              </a:rPr>
              <a:t>LHC</a:t>
            </a:r>
          </a:p>
        </p:txBody>
      </p:sp>
      <p:sp>
        <p:nvSpPr>
          <p:cNvPr id="79877" name="TextBox 8"/>
          <p:cNvSpPr txBox="1">
            <a:spLocks noChangeArrowheads="1"/>
          </p:cNvSpPr>
          <p:nvPr/>
        </p:nvSpPr>
        <p:spPr bwMode="auto">
          <a:xfrm>
            <a:off x="5297488" y="4356100"/>
            <a:ext cx="962774" cy="52322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None/>
            </a:pPr>
            <a:r>
              <a:rPr lang="en-US" sz="2800" dirty="0">
                <a:solidFill>
                  <a:srgbClr val="FF0000"/>
                </a:solidFill>
                <a:latin typeface="Times New Roman"/>
                <a:cs typeface="Times New Roman"/>
              </a:rPr>
              <a:t>LHC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195513" y="4284384"/>
            <a:ext cx="1876084" cy="52322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None/>
            </a:pPr>
            <a:r>
              <a:rPr lang="en-US" sz="2800" dirty="0">
                <a:solidFill>
                  <a:srgbClr val="0000FF"/>
                </a:solidFill>
                <a:latin typeface="Times New Roman"/>
                <a:cs typeface="Times New Roman"/>
              </a:rPr>
              <a:t>DM search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440332" y="3697868"/>
            <a:ext cx="1876084" cy="52322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None/>
            </a:pPr>
            <a:r>
              <a:rPr lang="en-US" sz="2800" dirty="0">
                <a:solidFill>
                  <a:srgbClr val="0000FF"/>
                </a:solidFill>
                <a:latin typeface="Times New Roman"/>
                <a:cs typeface="Times New Roman"/>
              </a:rPr>
              <a:t>DM search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02734" y="6310890"/>
            <a:ext cx="2616371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Model dependence</a:t>
            </a:r>
            <a:endParaRPr lang="en-US" sz="2400" b="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22673" y="24790"/>
            <a:ext cx="3181175" cy="59589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None/>
            </a:pPr>
            <a:r>
              <a:rPr lang="en-US" sz="28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Z’ mediator models</a:t>
            </a:r>
            <a:endParaRPr lang="en-US" sz="2800" b="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1926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68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1888"/>
          </a:xfrm>
          <a:solidFill>
            <a:schemeClr val="accent1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Flavour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Anomalies in B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Wingdings"/>
                <a:cs typeface="Times New Roman"/>
                <a:sym typeface="Wingdings"/>
              </a:rPr>
              <a:t>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K</a:t>
            </a:r>
            <a:r>
              <a:rPr lang="en-US" baseline="30000" dirty="0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(*)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μ</a:t>
            </a:r>
            <a:r>
              <a:rPr lang="en-US" baseline="30000" dirty="0" err="1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+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μ</a:t>
            </a:r>
            <a:r>
              <a:rPr lang="en-US" baseline="30000" dirty="0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-</a:t>
            </a:r>
            <a:endParaRPr lang="en-US" baseline="30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967" y="1391808"/>
            <a:ext cx="8487965" cy="5257800"/>
          </a:xfrm>
          <a:solidFill>
            <a:schemeClr val="accent1"/>
          </a:solidFill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Extra contribution to coefficient of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No evidence for extra contribution to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  or operators with electrons</a:t>
            </a:r>
            <a:endParaRPr lang="en-US" sz="2800" dirty="0">
              <a:solidFill>
                <a:srgbClr val="000000"/>
              </a:solidFill>
              <a:latin typeface="Times New Roman"/>
              <a:cs typeface="Times New Roman"/>
              <a:sym typeface="Wingdings"/>
            </a:endParaRPr>
          </a:p>
        </p:txBody>
      </p:sp>
      <p:pic>
        <p:nvPicPr>
          <p:cNvPr id="5" name="Picture 4" descr="O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826" y="1489338"/>
            <a:ext cx="2789322" cy="464887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6" name="Picture 5" descr="O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48" y="2053151"/>
            <a:ext cx="2451100" cy="342900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4" name="Picture 3" descr="Matia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19" y="2928040"/>
            <a:ext cx="3687011" cy="3641351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" name="Picture 9" descr="9emu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194" y="2933181"/>
            <a:ext cx="3670405" cy="3636209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7" name="Rectangle 6"/>
          <p:cNvSpPr/>
          <p:nvPr/>
        </p:nvSpPr>
        <p:spPr>
          <a:xfrm>
            <a:off x="25369" y="6504169"/>
            <a:ext cx="6562855" cy="307777"/>
          </a:xfrm>
          <a:prstGeom prst="rect">
            <a:avLst/>
          </a:prstGeom>
          <a:solidFill>
            <a:srgbClr val="FF00FF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1400" b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lang="en-US" sz="1400" b="0" dirty="0">
                <a:solidFill>
                  <a:srgbClr val="FFFFFF"/>
                </a:solidFill>
                <a:latin typeface="Times New Roman"/>
                <a:cs typeface="Times New Roman"/>
              </a:rPr>
              <a:t>. </a:t>
            </a:r>
            <a:r>
              <a:rPr lang="en-US" sz="1400" b="0" dirty="0" err="1">
                <a:solidFill>
                  <a:srgbClr val="FFFFFF"/>
                </a:solidFill>
                <a:latin typeface="Times New Roman"/>
                <a:cs typeface="Times New Roman"/>
              </a:rPr>
              <a:t>Capdevila</a:t>
            </a:r>
            <a:r>
              <a:rPr lang="en-US" sz="1400" b="0" dirty="0">
                <a:solidFill>
                  <a:srgbClr val="FFFFFF"/>
                </a:solidFill>
                <a:latin typeface="Times New Roman"/>
                <a:cs typeface="Times New Roman"/>
              </a:rPr>
              <a:t>, A. </a:t>
            </a:r>
            <a:r>
              <a:rPr lang="en-US" sz="1400" b="0" dirty="0" err="1">
                <a:solidFill>
                  <a:srgbClr val="FFFFFF"/>
                </a:solidFill>
                <a:latin typeface="Times New Roman"/>
                <a:cs typeface="Times New Roman"/>
              </a:rPr>
              <a:t>Crivellin</a:t>
            </a:r>
            <a:r>
              <a:rPr lang="en-US" sz="1400" b="0" dirty="0">
                <a:solidFill>
                  <a:srgbClr val="FFFFFF"/>
                </a:solidFill>
                <a:latin typeface="Times New Roman"/>
                <a:cs typeface="Times New Roman"/>
              </a:rPr>
              <a:t>, S. </a:t>
            </a:r>
            <a:r>
              <a:rPr lang="en-US" sz="1400" b="0" dirty="0" err="1">
                <a:solidFill>
                  <a:srgbClr val="FFFFFF"/>
                </a:solidFill>
                <a:latin typeface="Times New Roman"/>
                <a:cs typeface="Times New Roman"/>
              </a:rPr>
              <a:t>Descotes-Genon</a:t>
            </a:r>
            <a:r>
              <a:rPr lang="en-US" sz="1400" b="0" dirty="0">
                <a:solidFill>
                  <a:srgbClr val="FFFFFF"/>
                </a:solidFill>
                <a:latin typeface="Times New Roman"/>
                <a:cs typeface="Times New Roman"/>
              </a:rPr>
              <a:t>, J. </a:t>
            </a:r>
            <a:r>
              <a:rPr lang="en-US" sz="1400" b="0" dirty="0" err="1">
                <a:solidFill>
                  <a:srgbClr val="FFFFFF"/>
                </a:solidFill>
                <a:latin typeface="Times New Roman"/>
                <a:cs typeface="Times New Roman"/>
              </a:rPr>
              <a:t>Matias</a:t>
            </a:r>
            <a:r>
              <a:rPr lang="en-US" sz="1400" b="0" dirty="0">
                <a:solidFill>
                  <a:srgbClr val="FFFFFF"/>
                </a:solidFill>
                <a:latin typeface="Times New Roman"/>
                <a:cs typeface="Times New Roman"/>
              </a:rPr>
              <a:t> and J. </a:t>
            </a:r>
            <a:r>
              <a:rPr lang="en-US" sz="1400" b="0" dirty="0" err="1">
                <a:solidFill>
                  <a:srgbClr val="FFFFFF"/>
                </a:solidFill>
                <a:latin typeface="Times New Roman"/>
                <a:cs typeface="Times New Roman"/>
              </a:rPr>
              <a:t>Virto</a:t>
            </a:r>
            <a:r>
              <a:rPr lang="en-US" sz="1400" b="0" dirty="0">
                <a:solidFill>
                  <a:srgbClr val="FFFFFF"/>
                </a:solidFill>
                <a:latin typeface="Times New Roman"/>
                <a:cs typeface="Times New Roman"/>
              </a:rPr>
              <a:t>, arXiv:1704.05340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32040" y="2420888"/>
            <a:ext cx="4032448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Difficult to explain with SUSY</a:t>
            </a:r>
            <a:endParaRPr lang="en-US" sz="2400" b="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4891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58016"/>
            <a:ext cx="8507288" cy="863057"/>
          </a:xfrm>
          <a:solidFill>
            <a:schemeClr val="accent1"/>
          </a:solidFill>
          <a:ln>
            <a:solidFill>
              <a:srgbClr val="00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Flavourful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Z’ Models are not so Simple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294" y="1119766"/>
            <a:ext cx="8721223" cy="5515904"/>
          </a:xfrm>
          <a:solidFill>
            <a:schemeClr val="accent1"/>
          </a:solidFill>
          <a:ln>
            <a:solidFill>
              <a:srgbClr val="00000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If only SM particles, all quark U(1)’ charges zero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Same if only one DM particle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If 2 ‘dark’ fermions, models with				    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OK?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No DM candidate with axial coupling</a:t>
            </a:r>
          </a:p>
          <a:p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If RH quark charges and one DM fermion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Solutions [A, B, C] with vector-like </a:t>
            </a:r>
            <a:r>
              <a:rPr lang="en-US" dirty="0" err="1">
                <a:solidFill>
                  <a:srgbClr val="000000"/>
                </a:solidFill>
                <a:latin typeface="Times New Roman"/>
                <a:cs typeface="Times New Roman"/>
              </a:rPr>
              <a:t>muon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coupling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[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A] also axial DM fermion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Also models [D] without 1</a:t>
            </a:r>
            <a:r>
              <a:rPr lang="en-US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st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/2</a:t>
            </a:r>
            <a:r>
              <a:rPr lang="en-US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nd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generation couplings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These have				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Also OK?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Models with extra leptons, no DM</a:t>
            </a:r>
          </a:p>
        </p:txBody>
      </p:sp>
      <p:pic>
        <p:nvPicPr>
          <p:cNvPr id="4" name="Picture 3" descr="Ratio-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177067"/>
            <a:ext cx="1854187" cy="459845"/>
          </a:xfrm>
          <a:prstGeom prst="rect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</p:pic>
      <p:pic>
        <p:nvPicPr>
          <p:cNvPr id="5" name="Picture 4" descr="ratio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010" y="5301208"/>
            <a:ext cx="1497263" cy="442049"/>
          </a:xfrm>
          <a:prstGeom prst="rect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5739707" y="6499317"/>
            <a:ext cx="3314980" cy="307777"/>
          </a:xfrm>
          <a:prstGeom prst="rect">
            <a:avLst/>
          </a:prstGeom>
          <a:solidFill>
            <a:srgbClr val="FF00FF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14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JE, Fairbairn &amp; Tunney, arXiv:1705.03447</a:t>
            </a:r>
            <a:endParaRPr lang="en-US" sz="1400" b="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5709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5"/>
            <a:ext cx="9144000" cy="68907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47055"/>
            <a:ext cx="8136904" cy="1269998"/>
          </a:xfrm>
          <a:solidFill>
            <a:schemeClr val="accent1"/>
          </a:solidFill>
          <a:ln>
            <a:solidFill>
              <a:srgbClr val="000000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4000" b="0" dirty="0" smtClean="0">
                <a:latin typeface="Times New Roman"/>
                <a:cs typeface="Times New Roman"/>
              </a:rPr>
              <a:t>Comparison of Models to </a:t>
            </a:r>
            <a:br>
              <a:rPr lang="en-US" sz="4000" b="0" dirty="0" smtClean="0">
                <a:latin typeface="Times New Roman"/>
                <a:cs typeface="Times New Roman"/>
              </a:rPr>
            </a:br>
            <a:r>
              <a:rPr lang="en-US" sz="4000" b="0" dirty="0" smtClean="0">
                <a:latin typeface="Times New Roman"/>
                <a:cs typeface="Times New Roman"/>
              </a:rPr>
              <a:t>Global Analysis of </a:t>
            </a:r>
            <a:r>
              <a:rPr lang="en-US" sz="4000" b="0" dirty="0" err="1" smtClean="0">
                <a:latin typeface="Times New Roman"/>
                <a:cs typeface="Times New Roman"/>
              </a:rPr>
              <a:t>Flavour</a:t>
            </a:r>
            <a:r>
              <a:rPr lang="en-US" sz="4000" b="0" dirty="0" smtClean="0">
                <a:latin typeface="Times New Roman"/>
                <a:cs typeface="Times New Roman"/>
              </a:rPr>
              <a:t> Anomalies</a:t>
            </a:r>
            <a:endParaRPr lang="en-US" sz="4000" b="0" dirty="0">
              <a:latin typeface="Times New Roman"/>
              <a:cs typeface="Times New Roman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5854" y="4953718"/>
            <a:ext cx="1978522" cy="1710962"/>
          </a:xfrm>
          <a:solidFill>
            <a:srgbClr val="000066"/>
          </a:solidFill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Dot-dashed line:</a:t>
            </a:r>
          </a:p>
          <a:p>
            <a:endParaRPr lang="en-US" sz="1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r>
              <a:rPr lang="en-US" sz="1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Dashed line:</a:t>
            </a:r>
          </a:p>
          <a:p>
            <a:endParaRPr lang="en-US" sz="1800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r>
              <a:rPr lang="en-US" sz="1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OK with data?</a:t>
            </a:r>
            <a:endParaRPr lang="en-US" sz="180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pic>
        <p:nvPicPr>
          <p:cNvPr id="15" name="Picture 14" descr="ratio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668" y="5944218"/>
            <a:ext cx="1378286" cy="406923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16" name="Picture 15" descr="Ratio-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668" y="5322458"/>
            <a:ext cx="1378286" cy="328163"/>
          </a:xfrm>
          <a:prstGeom prst="rect">
            <a:avLst/>
          </a:prstGeom>
          <a:solidFill>
            <a:srgbClr val="000066"/>
          </a:solidFill>
        </p:spPr>
      </p:pic>
      <p:sp>
        <p:nvSpPr>
          <p:cNvPr id="18" name="TextBox 17"/>
          <p:cNvSpPr txBox="1"/>
          <p:nvPr/>
        </p:nvSpPr>
        <p:spPr>
          <a:xfrm>
            <a:off x="7239038" y="4256830"/>
            <a:ext cx="1483800" cy="63402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6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LH quarks only</a:t>
            </a:r>
          </a:p>
          <a:p>
            <a:pPr algn="ctr">
              <a:buNone/>
            </a:pPr>
            <a:r>
              <a:rPr lang="en-US" sz="16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2 dark fermions</a:t>
            </a:r>
            <a:endParaRPr lang="en-US" sz="1600" b="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44950" y="2711467"/>
            <a:ext cx="1791777" cy="929485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600" b="0" dirty="0">
                <a:solidFill>
                  <a:srgbClr val="FFFF00"/>
                </a:solidFill>
                <a:latin typeface="Times New Roman"/>
                <a:cs typeface="Times New Roman"/>
              </a:rPr>
              <a:t>R</a:t>
            </a:r>
            <a:r>
              <a:rPr lang="en-US" sz="16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H 2/3 quarks</a:t>
            </a:r>
          </a:p>
          <a:p>
            <a:pPr algn="ctr">
              <a:buNone/>
            </a:pPr>
            <a:r>
              <a:rPr lang="en-US" sz="16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Single DM fermion</a:t>
            </a:r>
          </a:p>
          <a:p>
            <a:pPr algn="ctr">
              <a:buNone/>
            </a:pPr>
            <a:r>
              <a:rPr lang="en-US" sz="16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Model [D</a:t>
            </a:r>
            <a:r>
              <a:rPr lang="en-US" sz="1600" b="0" dirty="0">
                <a:solidFill>
                  <a:srgbClr val="FFFF00"/>
                </a:solidFill>
                <a:latin typeface="Times New Roman"/>
                <a:cs typeface="Times New Roman"/>
              </a:rPr>
              <a:t>]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35561" y="3199868"/>
            <a:ext cx="1791777" cy="929485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600" b="0" dirty="0">
                <a:solidFill>
                  <a:srgbClr val="FFFF00"/>
                </a:solidFill>
                <a:latin typeface="Times New Roman"/>
                <a:cs typeface="Times New Roman"/>
              </a:rPr>
              <a:t>R</a:t>
            </a:r>
            <a:r>
              <a:rPr lang="en-US" sz="16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H 2/3 quarks</a:t>
            </a:r>
          </a:p>
          <a:p>
            <a:pPr algn="ctr">
              <a:buNone/>
            </a:pPr>
            <a:r>
              <a:rPr lang="en-US" sz="16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Single DM fermion</a:t>
            </a:r>
          </a:p>
          <a:p>
            <a:pPr algn="ctr">
              <a:buNone/>
            </a:pPr>
            <a:r>
              <a:rPr lang="en-US" sz="16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Models [A, B, C]</a:t>
            </a:r>
            <a:endParaRPr lang="en-US" sz="1600" b="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762237" y="6499317"/>
            <a:ext cx="3269920" cy="307777"/>
          </a:xfrm>
          <a:prstGeom prst="rect">
            <a:avLst/>
          </a:prstGeom>
          <a:solidFill>
            <a:srgbClr val="FF00FF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14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JE, Fairbairn &amp; Tunney, arXiv:1705.03447</a:t>
            </a:r>
            <a:endParaRPr lang="en-US" sz="1400" b="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4001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>
          <a:xfrm>
            <a:off x="144016" y="188640"/>
            <a:ext cx="8820472" cy="1007963"/>
          </a:xfrm>
          <a:solidFill>
            <a:srgbClr val="BBE0E3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z="54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Nothing (yet) at the LHC</a:t>
            </a:r>
            <a:endParaRPr lang="en-US" sz="5400" b="1" dirty="0">
              <a:solidFill>
                <a:srgbClr val="FF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pic>
        <p:nvPicPr>
          <p:cNvPr id="3" name="Picture 2" descr="NoNoth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36" y="1844824"/>
            <a:ext cx="8822952" cy="457241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32040" y="1340768"/>
            <a:ext cx="3429144" cy="584776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32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Nothing else, either</a:t>
            </a:r>
            <a:endParaRPr lang="en-US" sz="3200" b="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3312368" cy="648072"/>
          </a:xfrm>
          <a:solidFill>
            <a:schemeClr val="tx1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dirty="0" smtClean="0">
                <a:solidFill>
                  <a:srgbClr val="FFFF00"/>
                </a:solidFill>
                <a:latin typeface="Times New Roman" charset="0"/>
                <a:ea typeface="ＭＳ Ｐゴシック" charset="0"/>
                <a:cs typeface="Times New Roman" charset="0"/>
              </a:rPr>
              <a:t>No </a:t>
            </a:r>
            <a:r>
              <a:rPr lang="en-US" dirty="0" err="1" smtClean="0">
                <a:solidFill>
                  <a:srgbClr val="FFFF00"/>
                </a:solidFill>
                <a:latin typeface="Times New Roman" charset="0"/>
                <a:ea typeface="ＭＳ Ｐゴシック" charset="0"/>
                <a:cs typeface="Times New Roman" charset="0"/>
              </a:rPr>
              <a:t>supersymmetry</a:t>
            </a:r>
            <a:endParaRPr lang="en-US" dirty="0">
              <a:solidFill>
                <a:srgbClr val="FFFF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3557" y="5171708"/>
            <a:ext cx="2986765" cy="1557349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28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More </a:t>
            </a:r>
            <a:r>
              <a:rPr lang="en-US" sz="2800" b="0" smtClean="0">
                <a:solidFill>
                  <a:srgbClr val="FFFF00"/>
                </a:solidFill>
                <a:latin typeface="Times New Roman"/>
                <a:cs typeface="Times New Roman"/>
              </a:rPr>
              <a:t>of same?</a:t>
            </a:r>
            <a:endParaRPr lang="en-US" sz="2800" b="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algn="ctr">
              <a:buNone/>
            </a:pPr>
            <a:r>
              <a:rPr lang="en-US" sz="28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Unexplored nooks?</a:t>
            </a:r>
          </a:p>
          <a:p>
            <a:pPr algn="ctr">
              <a:buNone/>
            </a:pPr>
            <a:r>
              <a:rPr lang="en-US" sz="28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Novel signatures?</a:t>
            </a:r>
            <a:endParaRPr lang="en-US" sz="2800" b="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392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680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6802" grpId="0" build="p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aigSUS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Signpos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68960"/>
            <a:ext cx="1778147" cy="2060848"/>
          </a:xfrm>
          <a:prstGeom prst="rect">
            <a:avLst/>
          </a:prstGeom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29314" y="6474822"/>
            <a:ext cx="1346342" cy="338554"/>
          </a:xfrm>
          <a:prstGeom prst="rect">
            <a:avLst/>
          </a:prstGeom>
          <a:solidFill>
            <a:srgbClr val="FF00FF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1600" b="0" dirty="0" err="1" smtClean="0">
                <a:solidFill>
                  <a:srgbClr val="FFFF00"/>
                </a:solidFill>
              </a:rPr>
              <a:t>Craig@LHCP</a:t>
            </a:r>
            <a:endParaRPr lang="en-US" sz="1600" b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Rick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Blan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5661" y="19472"/>
            <a:ext cx="7559989" cy="768099"/>
          </a:xfrm>
          <a:solidFill>
            <a:schemeClr val="accent1"/>
          </a:solidFill>
          <a:ln>
            <a:solidFill>
              <a:srgbClr val="000000"/>
            </a:solidFill>
          </a:ln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Times New Roman"/>
                <a:cs typeface="Times New Roman"/>
              </a:rPr>
              <a:t>Inputs to Global Fits for New Physics</a:t>
            </a:r>
            <a:endParaRPr lang="en-US" sz="4000" dirty="0">
              <a:latin typeface="Times New Roman"/>
              <a:cs typeface="Times New Roman"/>
            </a:endParaRPr>
          </a:p>
        </p:txBody>
      </p:sp>
      <p:pic>
        <p:nvPicPr>
          <p:cNvPr id="4" name="Picture 3" descr="Tab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579" y="1081773"/>
            <a:ext cx="6764421" cy="577622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45" y="2090591"/>
            <a:ext cx="8943476" cy="2346521"/>
          </a:xfrm>
          <a:solidFill>
            <a:srgbClr val="CCFFCC">
              <a:alpha val="25000"/>
            </a:srgbClr>
          </a:solidFill>
          <a:ln w="76200" cmpd="sng">
            <a:solidFill>
              <a:srgbClr val="00800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 err="1" smtClean="0">
                <a:latin typeface="Times New Roman"/>
                <a:cs typeface="Times New Roman"/>
              </a:rPr>
              <a:t>Flavour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</a:p>
          <a:p>
            <a:pPr marL="0" indent="0">
              <a:buNone/>
            </a:pPr>
            <a:r>
              <a:rPr lang="en-US" sz="2600" dirty="0" smtClean="0">
                <a:latin typeface="Times New Roman"/>
                <a:cs typeface="Times New Roman"/>
              </a:rPr>
              <a:t>observables:</a:t>
            </a:r>
          </a:p>
          <a:p>
            <a:pPr marL="0" indent="0">
              <a:buNone/>
            </a:pPr>
            <a:r>
              <a:rPr lang="en-US" sz="2600" dirty="0" smtClean="0">
                <a:latin typeface="Times New Roman"/>
                <a:cs typeface="Times New Roman"/>
              </a:rPr>
              <a:t>Interpretation </a:t>
            </a:r>
          </a:p>
          <a:p>
            <a:pPr marL="0" indent="0">
              <a:buNone/>
            </a:pPr>
            <a:r>
              <a:rPr lang="en-US" sz="2600" dirty="0" smtClean="0">
                <a:latin typeface="Times New Roman"/>
                <a:cs typeface="Times New Roman"/>
              </a:rPr>
              <a:t>requires </a:t>
            </a:r>
          </a:p>
          <a:p>
            <a:pPr marL="0" indent="0">
              <a:buNone/>
            </a:pPr>
            <a:r>
              <a:rPr lang="en-US" sz="2600" dirty="0" smtClean="0">
                <a:latin typeface="Times New Roman"/>
                <a:cs typeface="Times New Roman"/>
              </a:rPr>
              <a:t>lattice inputs</a:t>
            </a:r>
            <a:endParaRPr lang="en-US" sz="2600" dirty="0">
              <a:latin typeface="Times New Roman"/>
              <a:cs typeface="Times New Roman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07504" y="1052737"/>
            <a:ext cx="8943476" cy="1008112"/>
          </a:xfrm>
          <a:prstGeom prst="rect">
            <a:avLst/>
          </a:prstGeom>
          <a:solidFill>
            <a:srgbClr val="FF0000">
              <a:alpha val="25000"/>
            </a:srgbClr>
          </a:solidFill>
          <a:ln w="76200" cmpd="sng">
            <a:solidFill>
              <a:srgbClr val="FF0000"/>
            </a:solidFill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600" b="0" dirty="0" smtClean="0">
                <a:latin typeface="Times New Roman"/>
                <a:cs typeface="Times New Roman"/>
              </a:rPr>
              <a:t>Electroweak</a:t>
            </a:r>
          </a:p>
          <a:p>
            <a:pPr marL="0" indent="0">
              <a:buFontTx/>
              <a:buNone/>
            </a:pPr>
            <a:r>
              <a:rPr lang="en-US" sz="2600" b="0" dirty="0" smtClean="0">
                <a:latin typeface="Times New Roman"/>
                <a:cs typeface="Times New Roman"/>
              </a:rPr>
              <a:t>observables</a:t>
            </a:r>
            <a:endParaRPr lang="en-US" sz="2600" b="0" dirty="0">
              <a:latin typeface="Times New Roman"/>
              <a:cs typeface="Times New Roman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07504" y="4824536"/>
            <a:ext cx="8943476" cy="2060848"/>
          </a:xfrm>
          <a:prstGeom prst="rect">
            <a:avLst/>
          </a:prstGeom>
          <a:solidFill>
            <a:srgbClr val="000090">
              <a:alpha val="25000"/>
            </a:srgbClr>
          </a:solidFill>
          <a:ln w="76200" cmpd="sng">
            <a:solidFill>
              <a:srgbClr val="000090"/>
            </a:solidFill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600" b="0" dirty="0" smtClean="0">
                <a:latin typeface="Times New Roman"/>
                <a:cs typeface="Times New Roman"/>
              </a:rPr>
              <a:t>LHC</a:t>
            </a:r>
          </a:p>
          <a:p>
            <a:pPr marL="0" indent="0">
              <a:buFontTx/>
              <a:buNone/>
            </a:pPr>
            <a:r>
              <a:rPr lang="en-US" sz="2600" b="0" dirty="0" smtClean="0">
                <a:latin typeface="Times New Roman"/>
                <a:cs typeface="Times New Roman"/>
              </a:rPr>
              <a:t>observables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07504" y="4365104"/>
            <a:ext cx="8943476" cy="548680"/>
          </a:xfrm>
          <a:prstGeom prst="rect">
            <a:avLst/>
          </a:prstGeom>
          <a:solidFill>
            <a:schemeClr val="tx1">
              <a:alpha val="25000"/>
            </a:schemeClr>
          </a:solidFill>
          <a:ln w="76200" cmpd="sng">
            <a:solidFill>
              <a:schemeClr val="tx1"/>
            </a:solidFill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600" b="0" dirty="0" smtClean="0">
                <a:latin typeface="Times New Roman"/>
                <a:cs typeface="Times New Roman"/>
              </a:rPr>
              <a:t>Dark Matter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 rot="16200000">
            <a:off x="5487106" y="-912478"/>
            <a:ext cx="474044" cy="5760640"/>
          </a:xfrm>
          <a:prstGeom prst="ellips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 b="0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 rot="16200000">
            <a:off x="5487106" y="281647"/>
            <a:ext cx="474044" cy="5760640"/>
          </a:xfrm>
          <a:prstGeom prst="ellips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 b="0"/>
          </a:p>
        </p:txBody>
      </p:sp>
    </p:spTree>
    <p:extLst>
      <p:ext uri="{BB962C8B-B14F-4D97-AF65-F5344CB8AC3E}">
        <p14:creationId xmlns:p14="http://schemas.microsoft.com/office/powerpoint/2010/main" val="321086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build="p" animBg="1"/>
      <p:bldP spid="7" grpId="0" build="p" animBg="1"/>
      <p:bldP spid="10" grpId="0" build="p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4" descr="Rick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2" name="Picture 3" descr="Blan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0" y="0"/>
            <a:ext cx="7524328" cy="769441"/>
          </a:xfrm>
          <a:prstGeom prst="rect">
            <a:avLst/>
          </a:prstGeom>
          <a:solidFill>
            <a:srgbClr val="B7DEE8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400" b="0" dirty="0" smtClean="0">
                <a:latin typeface="Times New Roman"/>
                <a:cs typeface="Times New Roman"/>
              </a:rPr>
              <a:t>Best-Fit </a:t>
            </a:r>
            <a:r>
              <a:rPr lang="en-US" sz="4400" b="0" dirty="0" err="1" smtClean="0">
                <a:latin typeface="Times New Roman"/>
                <a:cs typeface="Times New Roman"/>
              </a:rPr>
              <a:t>Sparticle</a:t>
            </a:r>
            <a:r>
              <a:rPr lang="en-US" sz="4400" b="0" dirty="0" smtClean="0">
                <a:latin typeface="Times New Roman"/>
                <a:cs typeface="Times New Roman"/>
              </a:rPr>
              <a:t> Spectrum</a:t>
            </a:r>
            <a:endParaRPr lang="en-US" sz="4400" b="0" dirty="0">
              <a:latin typeface="Times New Roman"/>
              <a:cs typeface="Times New Roman"/>
            </a:endParaRPr>
          </a:p>
        </p:txBody>
      </p:sp>
      <p:pic>
        <p:nvPicPr>
          <p:cNvPr id="2" name="Picture 1" descr="pMSSMspectrumwog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2945"/>
            <a:ext cx="8402867" cy="5404447"/>
          </a:xfrm>
          <a:prstGeom prst="rect">
            <a:avLst/>
          </a:prstGeom>
        </p:spPr>
      </p:pic>
      <p:sp>
        <p:nvSpPr>
          <p:cNvPr id="46091" name="Text Box 6"/>
          <p:cNvSpPr txBox="1">
            <a:spLocks noChangeArrowheads="1"/>
          </p:cNvSpPr>
          <p:nvPr/>
        </p:nvSpPr>
        <p:spPr bwMode="auto">
          <a:xfrm>
            <a:off x="4522868" y="6546830"/>
            <a:ext cx="4174540" cy="338554"/>
          </a:xfrm>
          <a:prstGeom prst="rect">
            <a:avLst/>
          </a:prstGeom>
          <a:solidFill>
            <a:srgbClr val="FF00CC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1600" b="0" dirty="0" err="1" smtClean="0">
                <a:solidFill>
                  <a:srgbClr val="FFFF00"/>
                </a:solidFill>
              </a:rPr>
              <a:t>Bagnaschi</a:t>
            </a:r>
            <a:r>
              <a:rPr lang="en-US" sz="1600" b="0" dirty="0" smtClean="0">
                <a:solidFill>
                  <a:srgbClr val="FFFF00"/>
                </a:solidFill>
              </a:rPr>
              <a:t>, Sakurai, JE et al</a:t>
            </a:r>
            <a:r>
              <a:rPr lang="en-US" sz="1600" b="0" dirty="0">
                <a:solidFill>
                  <a:srgbClr val="FFFF00"/>
                </a:solidFill>
              </a:rPr>
              <a:t>,</a:t>
            </a:r>
            <a:r>
              <a:rPr lang="en-US" sz="1600" b="0" dirty="0" smtClean="0">
                <a:solidFill>
                  <a:srgbClr val="FFFF00"/>
                </a:solidFill>
              </a:rPr>
              <a:t> arXiv:1710.11091</a:t>
            </a:r>
            <a:endParaRPr lang="en-US" sz="1600" b="0" dirty="0">
              <a:solidFill>
                <a:srgbClr val="FFFF00"/>
              </a:solidFill>
            </a:endParaRPr>
          </a:p>
        </p:txBody>
      </p:sp>
      <p:sp>
        <p:nvSpPr>
          <p:cNvPr id="29" name="TextBox 6"/>
          <p:cNvSpPr txBox="1">
            <a:spLocks noChangeArrowheads="1"/>
          </p:cNvSpPr>
          <p:nvPr/>
        </p:nvSpPr>
        <p:spPr bwMode="auto">
          <a:xfrm>
            <a:off x="7524328" y="4221088"/>
            <a:ext cx="1530637" cy="9048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2400" b="0" dirty="0" smtClean="0">
                <a:solidFill>
                  <a:srgbClr val="FFFF00"/>
                </a:solidFill>
              </a:rPr>
              <a:t>Accessible</a:t>
            </a:r>
          </a:p>
          <a:p>
            <a:pPr algn="ctr" eaLnBrk="1" hangingPunct="1">
              <a:buFontTx/>
              <a:buNone/>
            </a:pPr>
            <a:r>
              <a:rPr lang="en-US" sz="2400" b="0" dirty="0" smtClean="0">
                <a:solidFill>
                  <a:srgbClr val="FFFF00"/>
                </a:solidFill>
              </a:rPr>
              <a:t>to LHC</a:t>
            </a:r>
            <a:endParaRPr lang="en-US" sz="2400" b="0" dirty="0">
              <a:solidFill>
                <a:srgbClr val="FFFF00"/>
              </a:solidFill>
            </a:endParaRPr>
          </a:p>
        </p:txBody>
      </p:sp>
      <p:sp>
        <p:nvSpPr>
          <p:cNvPr id="46088" name="TextBox 6"/>
          <p:cNvSpPr txBox="1">
            <a:spLocks noChangeArrowheads="1"/>
          </p:cNvSpPr>
          <p:nvPr/>
        </p:nvSpPr>
        <p:spPr bwMode="auto">
          <a:xfrm>
            <a:off x="107504" y="836712"/>
            <a:ext cx="4032448" cy="830997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2800" b="0" dirty="0" smtClean="0">
                <a:solidFill>
                  <a:srgbClr val="FFFF00"/>
                </a:solidFill>
              </a:rPr>
              <a:t>Phenomenological MSSM </a:t>
            </a:r>
            <a:r>
              <a:rPr lang="en-US" sz="2000" b="0" dirty="0" smtClean="0">
                <a:solidFill>
                  <a:srgbClr val="FFFF00"/>
                </a:solidFill>
              </a:rPr>
              <a:t>(no assumptions on mass parameters)</a:t>
            </a:r>
            <a:endParaRPr lang="en-US" sz="2000" b="0" dirty="0">
              <a:solidFill>
                <a:srgbClr val="FFFF00"/>
              </a:solidFill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6732240" y="1700808"/>
            <a:ext cx="1800200" cy="830997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2400" b="0" dirty="0" smtClean="0">
                <a:solidFill>
                  <a:srgbClr val="FFFF00"/>
                </a:solidFill>
              </a:rPr>
              <a:t>Fit without g</a:t>
            </a:r>
            <a:r>
              <a:rPr lang="en-US" sz="2400" b="0" baseline="-25000" dirty="0" smtClean="0">
                <a:solidFill>
                  <a:srgbClr val="FFFF00"/>
                </a:solidFill>
              </a:rPr>
              <a:t>μ</a:t>
            </a:r>
            <a:r>
              <a:rPr lang="en-US" sz="2400" b="0" dirty="0" smtClean="0">
                <a:solidFill>
                  <a:srgbClr val="FFFF00"/>
                </a:solidFill>
              </a:rPr>
              <a:t>-2</a:t>
            </a:r>
            <a:endParaRPr lang="en-US" sz="2400" b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30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4" descr="Rick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2" name="Picture 3" descr="Blan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0" y="0"/>
            <a:ext cx="7524328" cy="769441"/>
          </a:xfrm>
          <a:prstGeom prst="rect">
            <a:avLst/>
          </a:prstGeom>
          <a:solidFill>
            <a:srgbClr val="B7DEE8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400" b="0" dirty="0" smtClean="0">
                <a:latin typeface="Times New Roman"/>
                <a:cs typeface="Times New Roman"/>
              </a:rPr>
              <a:t>Likelihood for LSP Mass</a:t>
            </a:r>
            <a:endParaRPr lang="en-US" sz="4400" b="0" dirty="0">
              <a:latin typeface="Times New Roman"/>
              <a:cs typeface="Times New Roman"/>
            </a:endParaRPr>
          </a:p>
        </p:txBody>
      </p:sp>
      <p:pic>
        <p:nvPicPr>
          <p:cNvPr id="3" name="Picture 2" descr="NeutralinoMas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33400"/>
            <a:ext cx="7315200" cy="6096000"/>
          </a:xfrm>
          <a:prstGeom prst="rect">
            <a:avLst/>
          </a:prstGeom>
        </p:spPr>
      </p:pic>
      <p:sp>
        <p:nvSpPr>
          <p:cNvPr id="46091" name="Text Box 6"/>
          <p:cNvSpPr txBox="1">
            <a:spLocks noChangeArrowheads="1"/>
          </p:cNvSpPr>
          <p:nvPr/>
        </p:nvSpPr>
        <p:spPr bwMode="auto">
          <a:xfrm>
            <a:off x="5878841" y="6618838"/>
            <a:ext cx="3031900" cy="338554"/>
          </a:xfrm>
          <a:prstGeom prst="rect">
            <a:avLst/>
          </a:prstGeom>
          <a:solidFill>
            <a:srgbClr val="FF00CC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1600" b="0" dirty="0" err="1" smtClean="0">
                <a:solidFill>
                  <a:srgbClr val="FFFF00"/>
                </a:solidFill>
              </a:rPr>
              <a:t>Bagnaschi</a:t>
            </a:r>
            <a:r>
              <a:rPr lang="en-US" sz="1600" b="0" dirty="0" smtClean="0">
                <a:solidFill>
                  <a:srgbClr val="FFFF00"/>
                </a:solidFill>
              </a:rPr>
              <a:t> et al</a:t>
            </a:r>
            <a:r>
              <a:rPr lang="en-US" sz="1600" b="0" dirty="0">
                <a:solidFill>
                  <a:srgbClr val="FFFF00"/>
                </a:solidFill>
              </a:rPr>
              <a:t>,</a:t>
            </a:r>
            <a:r>
              <a:rPr lang="en-US" sz="1600" b="0" dirty="0" smtClean="0">
                <a:solidFill>
                  <a:srgbClr val="FFFF00"/>
                </a:solidFill>
              </a:rPr>
              <a:t> arXiv:1710.11091</a:t>
            </a:r>
            <a:endParaRPr lang="en-US" sz="1600" b="0" dirty="0">
              <a:solidFill>
                <a:srgbClr val="FFFF00"/>
              </a:solidFill>
            </a:endParaRPr>
          </a:p>
        </p:txBody>
      </p:sp>
      <p:sp>
        <p:nvSpPr>
          <p:cNvPr id="46088" name="TextBox 6"/>
          <p:cNvSpPr txBox="1">
            <a:spLocks noChangeArrowheads="1"/>
          </p:cNvSpPr>
          <p:nvPr/>
        </p:nvSpPr>
        <p:spPr bwMode="auto">
          <a:xfrm>
            <a:off x="91852" y="917660"/>
            <a:ext cx="2751956" cy="179126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2400" b="0" dirty="0" smtClean="0">
                <a:solidFill>
                  <a:srgbClr val="FFFF00"/>
                </a:solidFill>
              </a:rPr>
              <a:t>Phenomenological</a:t>
            </a:r>
          </a:p>
          <a:p>
            <a:pPr algn="ctr" eaLnBrk="1" hangingPunct="1">
              <a:buFontTx/>
              <a:buNone/>
            </a:pPr>
            <a:r>
              <a:rPr lang="en-US" sz="2400" b="0" dirty="0" smtClean="0">
                <a:solidFill>
                  <a:srgbClr val="FFFF00"/>
                </a:solidFill>
              </a:rPr>
              <a:t>MSSM </a:t>
            </a:r>
          </a:p>
          <a:p>
            <a:pPr algn="ctr" eaLnBrk="1" hangingPunct="1">
              <a:buFontTx/>
              <a:buNone/>
            </a:pPr>
            <a:r>
              <a:rPr lang="en-US" sz="2400" b="0" dirty="0" smtClean="0">
                <a:solidFill>
                  <a:srgbClr val="FFFF00"/>
                </a:solidFill>
              </a:rPr>
              <a:t>(no assumptions </a:t>
            </a:r>
          </a:p>
          <a:p>
            <a:pPr algn="ctr" eaLnBrk="1" hangingPunct="1">
              <a:buFontTx/>
              <a:buNone/>
            </a:pPr>
            <a:r>
              <a:rPr lang="en-US" sz="2400" b="0" dirty="0" smtClean="0">
                <a:solidFill>
                  <a:srgbClr val="FFFF00"/>
                </a:solidFill>
              </a:rPr>
              <a:t>on mass parameters)</a:t>
            </a:r>
            <a:endParaRPr lang="en-US" sz="2400" b="0" dirty="0">
              <a:solidFill>
                <a:srgbClr val="FFFF00"/>
              </a:solidFill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4211960" y="2852936"/>
            <a:ext cx="1447428" cy="461665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2400" b="0" dirty="0" smtClean="0">
                <a:solidFill>
                  <a:srgbClr val="FFFF00"/>
                </a:solidFill>
              </a:rPr>
              <a:t>With g</a:t>
            </a:r>
            <a:r>
              <a:rPr lang="en-US" sz="2400" b="0" baseline="-25000" dirty="0" smtClean="0">
                <a:solidFill>
                  <a:srgbClr val="FFFF00"/>
                </a:solidFill>
              </a:rPr>
              <a:t>μ</a:t>
            </a:r>
            <a:r>
              <a:rPr lang="en-US" sz="2400" b="0" dirty="0" smtClean="0">
                <a:solidFill>
                  <a:srgbClr val="FFFF00"/>
                </a:solidFill>
              </a:rPr>
              <a:t>-2</a:t>
            </a:r>
            <a:endParaRPr lang="en-US" sz="2400" b="0" dirty="0">
              <a:solidFill>
                <a:srgbClr val="FFFF00"/>
              </a:solidFill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5436096" y="4653136"/>
            <a:ext cx="1800200" cy="46166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2400" b="0" dirty="0" smtClean="0">
                <a:solidFill>
                  <a:srgbClr val="FFFF00"/>
                </a:solidFill>
              </a:rPr>
              <a:t>Without g</a:t>
            </a:r>
            <a:r>
              <a:rPr lang="en-US" sz="2400" b="0" baseline="-25000" dirty="0" smtClean="0">
                <a:solidFill>
                  <a:srgbClr val="FFFF00"/>
                </a:solidFill>
              </a:rPr>
              <a:t>μ</a:t>
            </a:r>
            <a:r>
              <a:rPr lang="en-US" sz="2400" b="0" dirty="0" smtClean="0">
                <a:solidFill>
                  <a:srgbClr val="FFFF00"/>
                </a:solidFill>
              </a:rPr>
              <a:t>-2</a:t>
            </a:r>
            <a:endParaRPr lang="en-US" sz="2400" b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46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  <a:cs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  <a:cs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46300</TotalTime>
  <Words>1481</Words>
  <Application>Microsoft Office PowerPoint</Application>
  <PresentationFormat>Affichage à l'écran (4:3)</PresentationFormat>
  <Paragraphs>374</Paragraphs>
  <Slides>43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50" baseType="lpstr">
      <vt:lpstr>ＭＳ Ｐゴシック</vt:lpstr>
      <vt:lpstr>Arial</vt:lpstr>
      <vt:lpstr>Lucida Grande</vt:lpstr>
      <vt:lpstr>Times</vt:lpstr>
      <vt:lpstr>Times New Roman</vt:lpstr>
      <vt:lpstr>Wingdings</vt:lpstr>
      <vt:lpstr>Default Design</vt:lpstr>
      <vt:lpstr>Particle Candidates for Dark Matter</vt:lpstr>
      <vt:lpstr>What lies beyond the Standard Model?</vt:lpstr>
      <vt:lpstr>Présentation PowerPoint</vt:lpstr>
      <vt:lpstr>Personal Bias</vt:lpstr>
      <vt:lpstr>Nothing (yet) at the LHC</vt:lpstr>
      <vt:lpstr>Présentation PowerPoint</vt:lpstr>
      <vt:lpstr>Inputs to Global Fits for New Physics</vt:lpstr>
      <vt:lpstr>Présentation PowerPoint</vt:lpstr>
      <vt:lpstr>Présentation PowerPoint</vt:lpstr>
      <vt:lpstr>Direct Dark Matter Searches</vt:lpstr>
      <vt:lpstr>Présentation PowerPoint</vt:lpstr>
      <vt:lpstr>H- and Z-Portal Models  are not dead yet</vt:lpstr>
      <vt:lpstr>Higgs  coupled to  Spin-0 DM</vt:lpstr>
      <vt:lpstr>Higgs  coupled to  Spin-½ DM</vt:lpstr>
      <vt:lpstr>Z Boson coupled to  Spin-½ DM</vt:lpstr>
      <vt:lpstr>Summary of Results</vt:lpstr>
      <vt:lpstr>Simplified Dark Matter Models</vt:lpstr>
      <vt:lpstr>Anomaly-Free Z’ Models  are not so Simple</vt:lpstr>
      <vt:lpstr>Simplified Dark Matter Models</vt:lpstr>
      <vt:lpstr>Anomaly Cancellation Conditions</vt:lpstr>
      <vt:lpstr>Simplified Dark Matter Models</vt:lpstr>
      <vt:lpstr>Anomaly-Free Dark Matter Models are not so Simple</vt:lpstr>
      <vt:lpstr>Flavour Anomalies in BK(*)μ+μ-, Bsϕμ+μ- </vt:lpstr>
      <vt:lpstr>Possible Z’ Interpretations</vt:lpstr>
      <vt:lpstr>Possible Experimental Signatures</vt:lpstr>
      <vt:lpstr>Search for Dark Matter in NS-NS Mergers?</vt:lpstr>
      <vt:lpstr>What Happens before the Merger?</vt:lpstr>
      <vt:lpstr>What Happens after the Merger?</vt:lpstr>
      <vt:lpstr>Toy Mechanical Model</vt:lpstr>
      <vt:lpstr>Including Dark Matter</vt:lpstr>
      <vt:lpstr>Possible Strength of DM Signal</vt:lpstr>
      <vt:lpstr>Présentation PowerPoint</vt:lpstr>
      <vt:lpstr>Searches for WIMP Dark Matter </vt:lpstr>
      <vt:lpstr>Présentation PowerPoint</vt:lpstr>
      <vt:lpstr>Présentation PowerPoint</vt:lpstr>
      <vt:lpstr>Minimal Supersymmetric Extension of Standard Model (MSSM)</vt:lpstr>
      <vt:lpstr>Lightest Supersymmetric Particle</vt:lpstr>
      <vt:lpstr>Lightest Sparticle as Dark Matter?</vt:lpstr>
      <vt:lpstr>Benchmark Anomaly-Free DM Models</vt:lpstr>
      <vt:lpstr>Simplified Dark Matter Models</vt:lpstr>
      <vt:lpstr>Flavour Anomalies in BK(*)μ+μ-</vt:lpstr>
      <vt:lpstr>Flavourful Z’ Models are not so Simple</vt:lpstr>
      <vt:lpstr>Comparison of Models to  Global Analysis of Flavour Anomalies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Phenomenology Beyond the Standard Model</dc:title>
  <dc:creator>Madeleine ROUX-MERLIN</dc:creator>
  <cp:lastModifiedBy>RM</cp:lastModifiedBy>
  <cp:revision>300</cp:revision>
  <dcterms:modified xsi:type="dcterms:W3CDTF">2017-12-18T13:09:00Z</dcterms:modified>
</cp:coreProperties>
</file>