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1.bin" ContentType="audio/unknown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47" r:id="rId2"/>
    <p:sldId id="366" r:id="rId3"/>
    <p:sldId id="348" r:id="rId4"/>
    <p:sldId id="349" r:id="rId5"/>
    <p:sldId id="295" r:id="rId6"/>
    <p:sldId id="282" r:id="rId7"/>
    <p:sldId id="299" r:id="rId8"/>
    <p:sldId id="258" r:id="rId9"/>
    <p:sldId id="257" r:id="rId10"/>
    <p:sldId id="362" r:id="rId11"/>
    <p:sldId id="361" r:id="rId12"/>
    <p:sldId id="291" r:id="rId13"/>
    <p:sldId id="364" r:id="rId14"/>
    <p:sldId id="259" r:id="rId15"/>
    <p:sldId id="260" r:id="rId16"/>
    <p:sldId id="269" r:id="rId17"/>
    <p:sldId id="342" r:id="rId18"/>
    <p:sldId id="343" r:id="rId19"/>
    <p:sldId id="345" r:id="rId20"/>
    <p:sldId id="344" r:id="rId21"/>
    <p:sldId id="271" r:id="rId22"/>
    <p:sldId id="268" r:id="rId23"/>
    <p:sldId id="274" r:id="rId24"/>
    <p:sldId id="346" r:id="rId25"/>
    <p:sldId id="334" r:id="rId26"/>
    <p:sldId id="280" r:id="rId27"/>
    <p:sldId id="287" r:id="rId28"/>
    <p:sldId id="300" r:id="rId29"/>
    <p:sldId id="288" r:id="rId30"/>
    <p:sldId id="357" r:id="rId31"/>
    <p:sldId id="340" r:id="rId32"/>
    <p:sldId id="261" r:id="rId33"/>
    <p:sldId id="365" r:id="rId34"/>
    <p:sldId id="369" r:id="rId35"/>
    <p:sldId id="368" r:id="rId36"/>
    <p:sldId id="350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7" autoAdjust="0"/>
  </p:normalViewPr>
  <p:slideViewPr>
    <p:cSldViewPr snapToGrid="0" snapToObjects="1"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6DE1-2A95-454E-8CA7-987EAEF07304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B689-1EA4-1744-9786-919D28EC11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the conservative accept that this real extends</a:t>
            </a:r>
            <a:r>
              <a:rPr lang="en-US" baseline="0" dirty="0" smtClean="0"/>
              <a:t> beyond where we can observe.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</a:t>
            </a:r>
            <a:r>
              <a:rPr lang="en-US" baseline="0" dirty="0" smtClean="0"/>
              <a:t> same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G – small speeded up universe.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what if G were 100 times weaker.?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Magnified version of the</a:t>
            </a:r>
            <a:r>
              <a:rPr lang="en-US" baseline="0" dirty="0" smtClean="0"/>
              <a:t> interesting part of the previous M-R diagram.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Moves 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Gross properties the same  (Fred Adams in particular)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10^</a:t>
            </a:r>
            <a:r>
              <a:rPr lang="en-US" baseline="0" dirty="0" smtClean="0"/>
              <a:t> 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7F91-82CC-A44A-80EF-4421D9D234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CABCB-1568-EB41-A39F-7AFCA3BB9647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Maxx </a:t>
            </a:r>
            <a:r>
              <a:rPr lang="en-US" dirty="0" err="1" smtClean="0"/>
              <a:t>Tegmark</a:t>
            </a:r>
            <a:r>
              <a:rPr lang="en-US" dirty="0" smtClean="0"/>
              <a:t> and I considered</a:t>
            </a:r>
            <a:r>
              <a:rPr lang="en-US" baseline="0" dirty="0" smtClean="0"/>
              <a:t> hypothetical universes  with different Q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00989-94E3-1C42-A9D1-3A652565AD66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A633A-7493-7C40-8D7C-B996C4AAC908}" type="slidenum">
              <a:rPr lang="en-US"/>
              <a:pPr/>
              <a:t>21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Range of 100 -- 1000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Livio</a:t>
            </a:r>
            <a:r>
              <a:rPr lang="en-US" dirty="0" smtClean="0"/>
              <a:t> and Rees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Hugher</a:t>
            </a:r>
            <a:r>
              <a:rPr lang="en-US" dirty="0" smtClean="0"/>
              <a:t> Q allows higher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the ‘pie’ is differently split.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dark matter compared to baryons. Leave everything the same and </a:t>
            </a:r>
            <a:r>
              <a:rPr lang="en-US" baseline="0" dirty="0" err="1" smtClean="0"/>
              <a:t>jackup</a:t>
            </a:r>
            <a:r>
              <a:rPr lang="en-US" baseline="0" dirty="0" smtClean="0"/>
              <a:t> dark matter so its 50 or 500 times baryon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with typical </a:t>
            </a:r>
            <a:r>
              <a:rPr lang="en-US" dirty="0" err="1" smtClean="0"/>
              <a:t>ang</a:t>
            </a:r>
            <a:r>
              <a:rPr lang="en-US" dirty="0" smtClean="0"/>
              <a:t> mom forms</a:t>
            </a:r>
            <a:r>
              <a:rPr lang="en-US" baseline="0" dirty="0" smtClean="0"/>
              <a:t> a marginally self gravitation disc</a:t>
            </a:r>
          </a:p>
          <a:p>
            <a:r>
              <a:rPr lang="en-US" baseline="0" dirty="0" smtClean="0"/>
              <a:t>Still </a:t>
            </a:r>
            <a:r>
              <a:rPr lang="en-US" baseline="0" dirty="0" err="1" smtClean="0"/>
              <a:t>enugh</a:t>
            </a:r>
            <a:r>
              <a:rPr lang="en-US" baseline="0" dirty="0" smtClean="0"/>
              <a:t> to form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</a:t>
            </a:r>
            <a:r>
              <a:rPr lang="en-US" baseline="0" dirty="0" smtClean="0"/>
              <a:t> is enhanced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CDM growth starts  at </a:t>
            </a:r>
            <a:r>
              <a:rPr lang="en-US" baseline="0" dirty="0" err="1" smtClean="0"/>
              <a:t>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Stars earlier. Turnover in CDM spectrum moves to lower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there</a:t>
            </a:r>
            <a:r>
              <a:rPr lang="en-US" baseline="0" dirty="0" smtClean="0"/>
              <a:t> are galaxies that are unobservable in principle, ever.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many?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40E49-65F6-584D-A404-BBDE743BC485}" type="slidenum">
              <a:rPr lang="en-US"/>
              <a:pPr/>
              <a:t>31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Bears </a:t>
            </a:r>
            <a:r>
              <a:rPr lang="en-US" dirty="0" err="1" smtClean="0"/>
              <a:t>relaion</a:t>
            </a:r>
            <a:r>
              <a:rPr lang="en-US" dirty="0" smtClean="0"/>
              <a:t> to our universe that a marble stature does to a real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 analogy – we take seriously GR inside BH (intrinsically</a:t>
            </a:r>
            <a:r>
              <a:rPr lang="en-US" baseline="0" dirty="0" smtClean="0"/>
              <a:t> unobservable) because it’s tested outside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could achieve this level  of confidence in whether (for instance) eternal inflation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another version of decision tree</a:t>
            </a:r>
          </a:p>
          <a:p>
            <a:r>
              <a:rPr lang="en-US" dirty="0" smtClean="0"/>
              <a:t>Are</a:t>
            </a:r>
            <a:r>
              <a:rPr lang="en-US" baseline="0" dirty="0" smtClean="0"/>
              <a:t> we on the left (when what I’ve discussed is just ‘counterfactual’)</a:t>
            </a:r>
          </a:p>
          <a:p>
            <a:r>
              <a:rPr lang="en-US" baseline="0" dirty="0" smtClean="0"/>
              <a:t>Or are we on the right </a:t>
            </a:r>
          </a:p>
          <a:p>
            <a:r>
              <a:rPr lang="en-US" baseline="0" dirty="0" smtClean="0"/>
              <a:t>-- in which case I’ve suggested that tuning needed for emergent complexity isn’t as fine as  sometimes claimed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– maybe we’ll never know, but it’s a scientific question, Reality is larger than what’s observable.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a conference at Stanford…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Alll</a:t>
            </a:r>
            <a:r>
              <a:rPr lang="en-US" baseline="0" dirty="0" smtClean="0"/>
              <a:t> dead – but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Cpernican</a:t>
            </a:r>
            <a:r>
              <a:rPr lang="en-US" baseline="0" dirty="0" smtClean="0"/>
              <a:t> evolution.</a:t>
            </a:r>
          </a:p>
          <a:p>
            <a:r>
              <a:rPr lang="en-US" baseline="0" dirty="0" smtClean="0"/>
              <a:t>It’s </a:t>
            </a:r>
            <a:r>
              <a:rPr lang="en-US" baseline="0" dirty="0" err="1" smtClean="0"/>
              <a:t>fascianting</a:t>
            </a:r>
            <a:r>
              <a:rPr lang="en-US" baseline="0" dirty="0" smtClean="0"/>
              <a:t> and may be true.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big bangs --- cartoon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their reality status of these less than that</a:t>
            </a:r>
            <a:r>
              <a:rPr lang="en-US" baseline="0" dirty="0" smtClean="0"/>
              <a:t> of parts of the aftermath of ‘our’ big bang that are for ever unobservable.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of course theories that suggest this</a:t>
            </a:r>
          </a:p>
          <a:p>
            <a:r>
              <a:rPr lang="en-US" baseline="0" dirty="0" smtClean="0"/>
              <a:t>Parochial bylaws in our cosmic patch.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7F91-82CC-A44A-80EF-4421D9D234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decision tree – which some people think is a research </a:t>
            </a:r>
            <a:r>
              <a:rPr lang="en-US" dirty="0" err="1" smtClean="0"/>
              <a:t>programme</a:t>
            </a:r>
            <a:r>
              <a:rPr lang="en-US" dirty="0" smtClean="0"/>
              <a:t> for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Controversial – many people focus</a:t>
            </a:r>
            <a:r>
              <a:rPr lang="en-US" baseline="0" dirty="0" smtClean="0"/>
              <a:t> only on left-hand 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</a:t>
            </a:r>
            <a:r>
              <a:rPr lang="en-US" baseline="0" dirty="0" smtClean="0"/>
              <a:t> sketch what our universe would be like if some basic numbers had different value. </a:t>
            </a:r>
          </a:p>
          <a:p>
            <a:r>
              <a:rPr lang="en-US" baseline="0" dirty="0" smtClean="0"/>
              <a:t>Changing one at a time – not very fine tuned.</a:t>
            </a:r>
          </a:p>
          <a:p>
            <a:r>
              <a:rPr lang="en-US" baseline="0" dirty="0" smtClean="0"/>
              <a:t>Counterfactual – if Brits had lost Waterloo</a:t>
            </a:r>
          </a:p>
          <a:p>
            <a:endParaRPr lang="en-US" baseline="0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about 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7F91-82CC-A44A-80EF-4421D9D234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 and Rees</a:t>
            </a:r>
            <a:r>
              <a:rPr lang="en-US" baseline="0" dirty="0" smtClean="0"/>
              <a:t>  Pedagogical diagram. </a:t>
            </a:r>
          </a:p>
          <a:p>
            <a:r>
              <a:rPr lang="en-US" baseline="0" dirty="0" smtClean="0"/>
              <a:t>BH size of proton weights 10^38 protons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Solid objects on line of slope 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r>
              <a:rPr lang="en-US" baseline="0" dirty="0" smtClean="0"/>
              <a:t> of a star for hard core theorist.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B689-1EA4-1744-9786-919D28EC11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4B23-CE10-EE41-BA8C-128C4287A507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DFDF-8E35-4345-9303-8E447B7202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5999"/>
            <a:ext cx="7772400" cy="22836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BEYOND THE HORIZON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extensive is the  “physical reality” that’s  within  the remit of science?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dirty="0" smtClean="0"/>
              <a:t>                What if  (Gm^2 /</a:t>
            </a:r>
            <a:r>
              <a:rPr lang="en-US" dirty="0" err="1" smtClean="0"/>
              <a:t>hc</a:t>
            </a:r>
            <a:r>
              <a:rPr lang="en-US" dirty="0" smtClean="0"/>
              <a:t>) were different?</a:t>
            </a:r>
          </a:p>
          <a:p>
            <a:pPr>
              <a:buNone/>
            </a:pPr>
            <a:r>
              <a:rPr lang="en-US" baseline="30000" dirty="0" smtClean="0"/>
              <a:t>                                       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les_of_cosmic_structure.jpg                                 00000010 MJR Mac12   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744538"/>
            <a:ext cx="4835525" cy="536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jr_fig3_Nov2011-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38673" r="-38673"/>
          <a:stretch>
            <a:fillRect/>
          </a:stretch>
        </p:blipFill>
        <p:spPr>
          <a:xfrm>
            <a:off x="-1600200" y="0"/>
            <a:ext cx="12090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‘STARS’ CAN EXIST FOR A WIDE RANGE OF G.</a:t>
            </a:r>
            <a:br>
              <a:rPr lang="en-US" dirty="0" smtClean="0"/>
            </a:br>
            <a:r>
              <a:rPr lang="en-US" dirty="0" smtClean="0"/>
              <a:t>BUT HOW DO </a:t>
            </a:r>
            <a:r>
              <a:rPr lang="en-US" i="1" u="sng" dirty="0" smtClean="0"/>
              <a:t>COSMOLOGICAL</a:t>
            </a:r>
            <a:r>
              <a:rPr lang="en-US" dirty="0" smtClean="0"/>
              <a:t> MODELS DIFFER IF G IS DIFFERENT?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5893"/>
            <a:ext cx="6400800" cy="2112277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</a:rPr>
              <a:t>SCALING OF GALAXIES  THE SAME AS FOR STARS</a:t>
            </a:r>
            <a:endParaRPr lang="en-US" dirty="0">
              <a:ln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Prerequisites for complex cosmos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Gravity -- but the weaker the better</a:t>
            </a:r>
            <a:r>
              <a:rPr lang="en-US" sz="2800"/>
              <a:t>  </a:t>
            </a:r>
            <a:r>
              <a:rPr lang="en-US" sz="2800" i="1"/>
              <a:t>(At least one very large number in physics)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Prerequisites for complex cosmos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Gravity -- but weaker the better</a:t>
            </a:r>
            <a:r>
              <a:rPr lang="en-US" sz="2800" dirty="0"/>
              <a:t>  </a:t>
            </a:r>
            <a:r>
              <a:rPr lang="en-US" sz="2800" i="1" dirty="0"/>
              <a:t>(at least one very large number in physics</a:t>
            </a:r>
            <a:r>
              <a:rPr lang="en-US" sz="2800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Fluctuations (‘seeds’ for structure formation)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 fundamental(?) number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The</a:t>
            </a:r>
            <a:r>
              <a:rPr lang="en-US" dirty="0" smtClean="0"/>
              <a:t> characteristic amplitude </a:t>
            </a:r>
            <a:r>
              <a:rPr lang="en-US" dirty="0"/>
              <a:t>(Q) of fluctuations in the early universe.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nck_976.jpg"/>
          <p:cNvPicPr>
            <a:picLocks noGrp="1" noChangeAspect="1"/>
          </p:cNvPicPr>
          <p:nvPr>
            <p:ph idx="1"/>
          </p:nvPr>
        </p:nvPicPr>
        <p:blipFill>
          <a:blip r:embed="rId3"/>
          <a:srcRect t="-2725" b="-2725"/>
          <a:stretch>
            <a:fillRect/>
          </a:stretch>
        </p:blipFill>
        <p:spPr>
          <a:xfrm>
            <a:off x="1" y="1066800"/>
            <a:ext cx="9144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62200" y="609600"/>
            <a:ext cx="437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b="1">
                <a:latin typeface="Times New Roman" pitchFamily="28" charset="0"/>
              </a:rPr>
              <a:t>FLUCTUATION AMPLITUDE</a:t>
            </a:r>
            <a:endParaRPr lang="en-US" b="1">
              <a:latin typeface="Times New Roman" pitchFamily="2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784725" y="194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Times New Roman" pitchFamily="28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81400" y="1371600"/>
          <a:ext cx="26606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4" imgW="1054497" imgH="432197" progId="Equation.3">
                  <p:embed/>
                </p:oleObj>
              </mc:Choice>
              <mc:Fallback>
                <p:oleObj name="Equation" r:id="rId4" imgW="1054497" imgH="4321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266065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Equation" r:id="rId6" imgW="114548" imgH="216016" progId="Equation.3">
                  <p:embed/>
                </p:oleObj>
              </mc:Choice>
              <mc:Fallback>
                <p:oleObj name="Equation" r:id="rId6" imgW="114548" imgH="21601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2362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Times New Roman" pitchFamily="28" charset="0"/>
              </a:rPr>
              <a:t>Bound Systems* with Gravitational </a:t>
            </a:r>
          </a:p>
          <a:p>
            <a:pPr eaLnBrk="1" hangingPunct="1"/>
            <a:r>
              <a:rPr lang="en-GB">
                <a:latin typeface="Times New Roman" pitchFamily="28" charset="0"/>
              </a:rPr>
              <a:t>Binding Energy </a:t>
            </a:r>
            <a:endParaRPr lang="en-US">
              <a:latin typeface="Times New Roman" pitchFamily="28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962400" y="2743200"/>
          <a:ext cx="762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Equation" r:id="rId8" imgW="406620" imgH="228898" progId="Equation.3">
                  <p:embed/>
                </p:oleObj>
              </mc:Choice>
              <mc:Fallback>
                <p:oleObj name="Equation" r:id="rId8" imgW="406620" imgH="22889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00"/>
                        <a:ext cx="762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905000" y="31242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Times New Roman" pitchFamily="28" charset="0"/>
              </a:rPr>
              <a:t>(Virial Velocity          )       </a:t>
            </a:r>
            <a:endParaRPr lang="en-US">
              <a:latin typeface="Times New Roman" pitchFamily="28" charset="0"/>
            </a:endParaRP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3962400" y="3048000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Equation" r:id="rId10" imgW="343148" imgH="279675" progId="Equation.3">
                  <p:embed/>
                </p:oleObj>
              </mc:Choice>
              <mc:Fallback>
                <p:oleObj name="Equation" r:id="rId10" imgW="343148" imgH="27967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685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 flipV="1">
            <a:off x="1981200" y="3733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Times New Roman" pitchFamily="28" charset="0"/>
              </a:rPr>
              <a:t>Max Non-:Linear Scale</a:t>
            </a:r>
            <a:endParaRPr lang="en-US">
              <a:latin typeface="Times New Roman" pitchFamily="2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066800" y="4572000"/>
            <a:ext cx="609600" cy="0"/>
          </a:xfrm>
          <a:prstGeom prst="line">
            <a:avLst/>
          </a:prstGeom>
          <a:noFill/>
          <a:ln w="50800">
            <a:solidFill>
              <a:srgbClr val="F7FB0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981200" y="42672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Times New Roman" pitchFamily="28" charset="0"/>
              </a:rPr>
              <a:t>Q</a:t>
            </a:r>
            <a:r>
              <a:rPr lang="en-GB" baseline="30000">
                <a:latin typeface="Times New Roman" pitchFamily="28" charset="0"/>
              </a:rPr>
              <a:t>1/2</a:t>
            </a:r>
            <a:r>
              <a:rPr lang="en-GB" sz="3600" baseline="30000">
                <a:latin typeface="Times New Roman" pitchFamily="28" charset="0"/>
              </a:rPr>
              <a:t> </a:t>
            </a:r>
            <a:r>
              <a:rPr lang="en-GB">
                <a:latin typeface="Times New Roman" pitchFamily="28" charset="0"/>
              </a:rPr>
              <a:t>x</a:t>
            </a:r>
            <a:r>
              <a:rPr lang="en-GB" baseline="30000">
                <a:latin typeface="Times New Roman" pitchFamily="28" charset="0"/>
              </a:rPr>
              <a:t> </a:t>
            </a:r>
            <a:r>
              <a:rPr lang="en-GB">
                <a:latin typeface="Times New Roman" pitchFamily="28" charset="0"/>
              </a:rPr>
              <a:t>(Hubble Radius).</a:t>
            </a:r>
            <a:r>
              <a:rPr lang="en-GB" sz="3600" baseline="30000">
                <a:latin typeface="Times New Roman" pitchFamily="28" charset="0"/>
              </a:rPr>
              <a:t> </a:t>
            </a:r>
          </a:p>
          <a:p>
            <a:pPr eaLnBrk="1" hangingPunct="1"/>
            <a:r>
              <a:rPr lang="en-GB" baseline="30000">
                <a:latin typeface="Times New Roman" pitchFamily="28" charset="0"/>
              </a:rPr>
              <a:t>	</a:t>
            </a:r>
            <a:endParaRPr lang="en-US" sz="3600">
              <a:latin typeface="Times New Roman" pitchFamily="2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143000" y="2590800"/>
            <a:ext cx="609600" cy="0"/>
          </a:xfrm>
          <a:prstGeom prst="line">
            <a:avLst/>
          </a:prstGeom>
          <a:noFill/>
          <a:ln w="50800">
            <a:solidFill>
              <a:srgbClr val="F7FB0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362200" y="5105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Times New Roman" pitchFamily="2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 flipH="1">
            <a:off x="2209800" y="4800600"/>
            <a:ext cx="630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Times New Roman" pitchFamily="2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524000" y="5410200"/>
            <a:ext cx="6397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Times New Roman" pitchFamily="28" charset="0"/>
              </a:rPr>
              <a:t>*Formation of Bound System Requires Expansion </a:t>
            </a:r>
          </a:p>
          <a:p>
            <a:pPr eaLnBrk="1" hangingPunct="1"/>
            <a:r>
              <a:rPr lang="en-GB">
                <a:latin typeface="Times New Roman" pitchFamily="28" charset="0"/>
              </a:rPr>
              <a:t>  Factor of &gt;~ Q</a:t>
            </a:r>
            <a:r>
              <a:rPr lang="en-GB" baseline="30000">
                <a:latin typeface="Times New Roman" pitchFamily="28" charset="0"/>
              </a:rPr>
              <a:t>-1 </a:t>
            </a:r>
            <a:r>
              <a:rPr lang="en-GB">
                <a:latin typeface="Times New Roman" pitchFamily="28" charset="0"/>
              </a:rPr>
              <a:t>After System Enters Horizon.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492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b="1">
                <a:solidFill>
                  <a:srgbClr val="F7FB02"/>
                </a:solidFill>
                <a:latin typeface="Times New Roman" pitchFamily="28" charset="0"/>
              </a:rPr>
              <a:t>AN ANAEMIC UNIVERSE (Q = 10</a:t>
            </a:r>
            <a:r>
              <a:rPr lang="en-GB" b="1" baseline="30000">
                <a:solidFill>
                  <a:srgbClr val="F7FB02"/>
                </a:solidFill>
                <a:latin typeface="Times New Roman" pitchFamily="28" charset="0"/>
              </a:rPr>
              <a:t>-6</a:t>
            </a:r>
            <a:r>
              <a:rPr lang="en-GB" b="1">
                <a:solidFill>
                  <a:srgbClr val="F7FB02"/>
                </a:solidFill>
                <a:latin typeface="Times New Roman" pitchFamily="28" charset="0"/>
              </a:rPr>
              <a:t>)</a:t>
            </a:r>
          </a:p>
          <a:p>
            <a:pPr eaLnBrk="1" hangingPunct="1"/>
            <a:endParaRPr lang="en-GB" b="1">
              <a:solidFill>
                <a:srgbClr val="F7FB02"/>
              </a:solidFill>
              <a:latin typeface="Times New Roman" pitchFamily="28" charset="0"/>
            </a:endParaRPr>
          </a:p>
          <a:p>
            <a:pPr algn="just" eaLnBrk="1" hangingPunct="1"/>
            <a:r>
              <a:rPr lang="en-GB">
                <a:solidFill>
                  <a:srgbClr val="F7FB02"/>
                </a:solidFill>
                <a:latin typeface="Times New Roman" pitchFamily="28" charset="0"/>
              </a:rPr>
              <a:t>Small loosely-bound galaxies form later than in our universe; star formation is still possible, but processed material is likely to be expelled from shallow potential wells. There may be no second-generation stars containing heavy elements, and so no planetary systems at all.</a:t>
            </a:r>
          </a:p>
          <a:p>
            <a:pPr algn="just" eaLnBrk="1" hangingPunct="1"/>
            <a:endParaRPr lang="en-GB">
              <a:solidFill>
                <a:srgbClr val="F7FB02"/>
              </a:solidFill>
              <a:latin typeface="Times New Roman" pitchFamily="28" charset="0"/>
            </a:endParaRPr>
          </a:p>
          <a:p>
            <a:pPr algn="just" eaLnBrk="1" hangingPunct="1"/>
            <a:r>
              <a:rPr lang="en-GB">
                <a:solidFill>
                  <a:srgbClr val="F7FB02"/>
                </a:solidFill>
                <a:latin typeface="Times New Roman" pitchFamily="28" charset="0"/>
              </a:rPr>
              <a:t>If </a:t>
            </a:r>
            <a:r>
              <a:rPr lang="en-GB" i="1">
                <a:solidFill>
                  <a:srgbClr val="F7FB02"/>
                </a:solidFill>
                <a:latin typeface="Times New Roman" pitchFamily="28" charset="0"/>
              </a:rPr>
              <a:t>Q </a:t>
            </a:r>
            <a:r>
              <a:rPr lang="en-GB">
                <a:solidFill>
                  <a:srgbClr val="F7FB02"/>
                </a:solidFill>
                <a:latin typeface="Times New Roman" pitchFamily="28" charset="0"/>
              </a:rPr>
              <a:t>were significantly lower than 10</a:t>
            </a:r>
            <a:r>
              <a:rPr lang="en-GB" baseline="30000">
                <a:solidFill>
                  <a:srgbClr val="F7FB02"/>
                </a:solidFill>
                <a:latin typeface="Times New Roman" pitchFamily="28" charset="0"/>
              </a:rPr>
              <a:t>-6</a:t>
            </a:r>
            <a:r>
              <a:rPr lang="en-GB">
                <a:solidFill>
                  <a:srgbClr val="F7FB02"/>
                </a:solidFill>
                <a:latin typeface="Times New Roman" pitchFamily="28" charset="0"/>
              </a:rPr>
              <a:t>, then gas would be unable to cool with a Hubble time.*</a:t>
            </a:r>
          </a:p>
          <a:p>
            <a:pPr eaLnBrk="1" hangingPunct="1"/>
            <a:endParaRPr lang="en-GB">
              <a:solidFill>
                <a:srgbClr val="F7FB02"/>
              </a:solidFill>
              <a:latin typeface="Times New Roman" pitchFamily="28" charset="0"/>
            </a:endParaRPr>
          </a:p>
          <a:p>
            <a:pPr eaLnBrk="1" hangingPunct="1"/>
            <a:endParaRPr lang="en-US">
              <a:solidFill>
                <a:srgbClr val="F7FB02"/>
              </a:solidFill>
              <a:latin typeface="Times New Roman" pitchFamily="2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4953000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i="1">
                <a:solidFill>
                  <a:schemeClr val="bg1"/>
                </a:solidFill>
                <a:latin typeface="Times New Roman" pitchFamily="28" charset="0"/>
              </a:rPr>
              <a:t>In a </a:t>
            </a:r>
            <a:r>
              <a:rPr lang="en-GB" sz="2000">
                <a:solidFill>
                  <a:schemeClr val="bg1"/>
                </a:solidFill>
                <a:latin typeface="Times New Roman" pitchFamily="28" charset="0"/>
                <a:sym typeface="Symbol" pitchFamily="28" charset="2"/>
              </a:rPr>
              <a:t></a:t>
            </a:r>
            <a:r>
              <a:rPr lang="en-GB" sz="2000" i="1">
                <a:solidFill>
                  <a:schemeClr val="bg1"/>
                </a:solidFill>
                <a:latin typeface="Times New Roman" pitchFamily="28" charset="0"/>
                <a:sym typeface="Symbol" pitchFamily="28" charset="2"/>
              </a:rPr>
              <a:t>-dominated universe, isolated clumps could survive for an infinite time without merging into a larger scale of hierarchy. So eventually, for any Q &gt; 10</a:t>
            </a:r>
            <a:r>
              <a:rPr lang="en-GB" sz="2000" i="1" baseline="30000">
                <a:solidFill>
                  <a:schemeClr val="bg1"/>
                </a:solidFill>
                <a:latin typeface="Times New Roman" pitchFamily="28" charset="0"/>
                <a:sym typeface="Symbol" pitchFamily="28" charset="2"/>
              </a:rPr>
              <a:t>-8</a:t>
            </a:r>
            <a:r>
              <a:rPr lang="en-GB" sz="2000" i="1">
                <a:solidFill>
                  <a:schemeClr val="bg1"/>
                </a:solidFill>
                <a:latin typeface="Times New Roman" pitchFamily="28" charset="0"/>
                <a:sym typeface="Symbol" pitchFamily="28" charset="2"/>
              </a:rPr>
              <a:t>, a ‘star’ could form – but by that time there would be merely one minihalo within the entire event horizon!</a:t>
            </a:r>
            <a:endParaRPr lang="en-US" sz="2000" i="1">
              <a:solidFill>
                <a:schemeClr val="bg1"/>
              </a:solidFill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J:\horiz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025" y="771525"/>
            <a:ext cx="5441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7086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b="1">
                <a:solidFill>
                  <a:schemeClr val="bg1"/>
                </a:solidFill>
                <a:latin typeface="Times New Roman" pitchFamily="28" charset="0"/>
              </a:rPr>
              <a:t>POSSIBLE UNIVERSE WITH </a:t>
            </a:r>
            <a:r>
              <a:rPr lang="en-GB" b="1" i="1">
                <a:solidFill>
                  <a:schemeClr val="bg1"/>
                </a:solidFill>
                <a:latin typeface="Times New Roman" pitchFamily="28" charset="0"/>
              </a:rPr>
              <a:t>Q </a:t>
            </a:r>
            <a:r>
              <a:rPr lang="en-GB" b="1">
                <a:solidFill>
                  <a:schemeClr val="bg1"/>
                </a:solidFill>
                <a:latin typeface="Times New Roman" pitchFamily="28" charset="0"/>
              </a:rPr>
              <a:t>= 10</a:t>
            </a:r>
            <a:r>
              <a:rPr lang="en-GB" b="1" baseline="30000">
                <a:solidFill>
                  <a:schemeClr val="bg1"/>
                </a:solidFill>
                <a:latin typeface="Times New Roman" pitchFamily="28" charset="0"/>
              </a:rPr>
              <a:t>-4</a:t>
            </a:r>
          </a:p>
          <a:p>
            <a:pPr algn="r"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</a:rPr>
              <a:t>*</a:t>
            </a:r>
            <a:r>
              <a:rPr lang="en-GB" sz="2000" i="1">
                <a:solidFill>
                  <a:schemeClr val="bg1"/>
                </a:solidFill>
                <a:latin typeface="Times New Roman" pitchFamily="28" charset="0"/>
              </a:rPr>
              <a:t>perhaps </a:t>
            </a:r>
            <a:r>
              <a:rPr lang="en-GB" sz="2000" i="1" u="sng">
                <a:solidFill>
                  <a:schemeClr val="bg1"/>
                </a:solidFill>
                <a:latin typeface="Times New Roman" pitchFamily="28" charset="0"/>
              </a:rPr>
              <a:t>more interesting than ours!</a:t>
            </a:r>
          </a:p>
          <a:p>
            <a:pPr algn="r" eaLnBrk="1" hangingPunct="1"/>
            <a:endParaRPr lang="en-GB" sz="2000" i="1" u="sng">
              <a:solidFill>
                <a:schemeClr val="bg1"/>
              </a:solidFill>
              <a:latin typeface="Times New Roman" pitchFamily="28" charset="0"/>
            </a:endParaRPr>
          </a:p>
          <a:p>
            <a:pPr algn="just"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</a:rPr>
              <a:t>Masses &gt;~ 10</a:t>
            </a:r>
            <a:r>
              <a:rPr lang="en-GB" baseline="30000">
                <a:solidFill>
                  <a:schemeClr val="bg1"/>
                </a:solidFill>
                <a:latin typeface="Times New Roman" pitchFamily="28" charset="0"/>
              </a:rPr>
              <a:t>14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</a:rPr>
              <a:t> M</a:t>
            </a:r>
            <a:r>
              <a:rPr lang="en-GB" baseline="-25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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 condense at 3.10</a:t>
            </a:r>
            <a:r>
              <a:rPr lang="en-GB" baseline="30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8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 yrs into huge disc galaxies with orbital velocity ~2000 km/sec (gas would cool efficiently via Compton cooling, leading probably to efficient star formation).</a:t>
            </a:r>
          </a:p>
          <a:p>
            <a:pPr algn="just" eaLnBrk="1" hangingPunct="1"/>
            <a:endParaRPr lang="en-GB">
              <a:solidFill>
                <a:schemeClr val="bg1"/>
              </a:solidFill>
              <a:latin typeface="Times New Roman" pitchFamily="28" charset="0"/>
              <a:sym typeface="Wingdings 2" pitchFamily="28" charset="2"/>
            </a:endParaRPr>
          </a:p>
          <a:p>
            <a:pPr algn="just"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These would, after 10</a:t>
            </a:r>
            <a:r>
              <a:rPr lang="en-GB" baseline="30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10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 yrs, be in clusters of </a:t>
            </a:r>
          </a:p>
          <a:p>
            <a:pPr algn="ctr"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&gt;~ 10</a:t>
            </a:r>
            <a:r>
              <a:rPr lang="en-GB" baseline="30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16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 M</a:t>
            </a:r>
            <a:r>
              <a:rPr lang="en-GB" baseline="-25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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.</a:t>
            </a:r>
          </a:p>
          <a:p>
            <a:pPr algn="just" eaLnBrk="1" hangingPunct="1"/>
            <a:endParaRPr lang="en-GB">
              <a:solidFill>
                <a:schemeClr val="bg1"/>
              </a:solidFill>
              <a:latin typeface="Times New Roman" pitchFamily="28" charset="0"/>
              <a:sym typeface="Wingdings 2" pitchFamily="28" charset="2"/>
            </a:endParaRPr>
          </a:p>
          <a:p>
            <a:pPr algn="just"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There would be a larger range of non-linear scales than in our actual universe. Only possible ‘disfavouring’ feature is that stellar systems may be too packed together to permit unperturbed planetary orbits.</a:t>
            </a:r>
            <a:endParaRPr lang="en-US" baseline="-25000">
              <a:solidFill>
                <a:schemeClr val="bg1"/>
              </a:solidFill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422275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b="1">
                <a:solidFill>
                  <a:schemeClr val="bg1"/>
                </a:solidFill>
                <a:latin typeface="Times New Roman" pitchFamily="28" charset="0"/>
              </a:rPr>
              <a:t>UNIVERSE WITH </a:t>
            </a:r>
            <a:r>
              <a:rPr lang="en-GB" sz="2800" b="1" i="1">
                <a:solidFill>
                  <a:schemeClr val="bg1"/>
                </a:solidFill>
                <a:latin typeface="Times New Roman" pitchFamily="28" charset="0"/>
              </a:rPr>
              <a:t>Q &gt; </a:t>
            </a:r>
            <a:r>
              <a:rPr lang="en-GB" sz="2800" b="1">
                <a:solidFill>
                  <a:schemeClr val="bg1"/>
                </a:solidFill>
                <a:latin typeface="Times New Roman" pitchFamily="28" charset="0"/>
              </a:rPr>
              <a:t>10</a:t>
            </a:r>
            <a:r>
              <a:rPr lang="en-GB" sz="2800" b="1" baseline="30000">
                <a:solidFill>
                  <a:schemeClr val="bg1"/>
                </a:solidFill>
                <a:latin typeface="Times New Roman" pitchFamily="28" charset="0"/>
              </a:rPr>
              <a:t>-3</a:t>
            </a:r>
            <a:endParaRPr lang="en-US" sz="2800" b="1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9200" y="1260475"/>
            <a:ext cx="7026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</a:rPr>
              <a:t>Monster overdensities (up to 10</a:t>
            </a:r>
            <a:r>
              <a:rPr lang="en-GB" baseline="30000">
                <a:solidFill>
                  <a:schemeClr val="bg1"/>
                </a:solidFill>
                <a:latin typeface="Times New Roman" pitchFamily="28" charset="0"/>
              </a:rPr>
              <a:t>18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</a:rPr>
              <a:t> M</a:t>
            </a:r>
            <a:r>
              <a:rPr lang="en-GB" baseline="-25000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</a:t>
            </a:r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) condense out early enough that they trap the CMB radiation, and collapse as radiation-pressure-dominated hypermassive objects unable to fragment*. This leads to universe of vast holes, clustered on scales up to several percent of Hubble radius (and probably pervaded by intense ‘hard’ radiation).</a:t>
            </a:r>
          </a:p>
          <a:p>
            <a:pPr eaLnBrk="1" hangingPunct="1"/>
            <a:r>
              <a:rPr lang="en-GB">
                <a:solidFill>
                  <a:schemeClr val="bg1"/>
                </a:solidFill>
                <a:latin typeface="Times New Roman" pitchFamily="28" charset="0"/>
                <a:sym typeface="Wingdings 2" pitchFamily="28" charset="2"/>
              </a:rPr>
              <a:t>It isn’t obvious that much baryonic material would ever go into stars.  (If so they would be in very compact highly bound systems.)</a:t>
            </a:r>
            <a:endParaRPr lang="en-US" baseline="-25000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56038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5305425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i="1">
                <a:solidFill>
                  <a:schemeClr val="bg1"/>
                </a:solidFill>
                <a:latin typeface="Times New Roman" pitchFamily="28" charset="0"/>
              </a:rPr>
              <a:t>*This does not require pre-combination collapse. Collapse at (say) </a:t>
            </a:r>
            <a:r>
              <a:rPr lang="en-GB" sz="2000">
                <a:solidFill>
                  <a:schemeClr val="bg1"/>
                </a:solidFill>
                <a:latin typeface="Times New Roman" pitchFamily="28" charset="0"/>
              </a:rPr>
              <a:t>10</a:t>
            </a:r>
            <a:r>
              <a:rPr lang="en-GB" sz="2000" baseline="30000">
                <a:solidFill>
                  <a:schemeClr val="bg1"/>
                </a:solidFill>
                <a:latin typeface="Times New Roman" pitchFamily="28" charset="0"/>
              </a:rPr>
              <a:t>7 </a:t>
            </a:r>
            <a:r>
              <a:rPr lang="en-GB" sz="2000" i="1">
                <a:solidFill>
                  <a:schemeClr val="bg1"/>
                </a:solidFill>
                <a:latin typeface="Times New Roman" pitchFamily="28" charset="0"/>
              </a:rPr>
              <a:t>years would lead to sufficient partial reionization (via strong shocks) to recouple the baryons and CMB.</a:t>
            </a:r>
            <a:endParaRPr lang="en-US" sz="2000">
              <a:solidFill>
                <a:schemeClr val="bg1"/>
              </a:solidFill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Positive: mustn’t  dominate until ‘galaxies’ have formed (limit is ~10 times actual value)</a:t>
            </a:r>
          </a:p>
          <a:p>
            <a:r>
              <a:rPr lang="en-US" dirty="0" smtClean="0"/>
              <a:t>Negative: mustn’t cause </a:t>
            </a:r>
            <a:r>
              <a:rPr lang="en-US" dirty="0" err="1" smtClean="0"/>
              <a:t>recollapse</a:t>
            </a:r>
            <a:r>
              <a:rPr lang="en-US" dirty="0" smtClean="0"/>
              <a:t> too soon.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4495800"/>
            <a:ext cx="7467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GB" sz="1800" i="1">
                <a:latin typeface="Times New Roman" pitchFamily="28" charset="0"/>
              </a:rPr>
              <a:t>Figure 2. This shows in a two-dimensional parameter space </a:t>
            </a:r>
            <a:r>
              <a:rPr lang="en-GB" sz="1800">
                <a:latin typeface="Times New Roman" pitchFamily="28" charset="0"/>
                <a:sym typeface="Symbol" pitchFamily="28" charset="2"/>
              </a:rPr>
              <a:t> </a:t>
            </a:r>
            <a:r>
              <a:rPr lang="en-GB" sz="1800" i="1">
                <a:latin typeface="Times New Roman" pitchFamily="28" charset="0"/>
                <a:sym typeface="Symbol" pitchFamily="28" charset="2"/>
              </a:rPr>
              <a:t>and </a:t>
            </a:r>
            <a:r>
              <a:rPr lang="en-GB" sz="1800">
                <a:latin typeface="Times New Roman" pitchFamily="28" charset="0"/>
                <a:sym typeface="Symbol" pitchFamily="28" charset="2"/>
              </a:rPr>
              <a:t>Q</a:t>
            </a:r>
            <a:r>
              <a:rPr lang="en-GB" sz="1800" i="1">
                <a:latin typeface="Times New Roman" pitchFamily="28" charset="0"/>
                <a:sym typeface="Symbol" pitchFamily="28" charset="2"/>
              </a:rPr>
              <a:t>. The upper and lower limits to Q are discussed by Tegmark and Rees (1998).  The upper limit to </a:t>
            </a:r>
            <a:r>
              <a:rPr lang="en-GB" sz="1800">
                <a:latin typeface="Times New Roman" pitchFamily="28" charset="0"/>
                <a:sym typeface="Symbol" pitchFamily="28" charset="2"/>
              </a:rPr>
              <a:t> </a:t>
            </a:r>
            <a:r>
              <a:rPr lang="en-GB" sz="1800" i="1">
                <a:latin typeface="Times New Roman" pitchFamily="28" charset="0"/>
                <a:sym typeface="Symbol" pitchFamily="28" charset="2"/>
              </a:rPr>
              <a:t>stems from the requirement that galactic-mass bound systems should form before the universe enters its accelerating de Sitter phase. Our universe (obviously) lies in the anthropically-allowed domain. But we cannot say whether it is at a typical location within that domain without a specific model for the probability distributions of Q and </a:t>
            </a:r>
            <a:r>
              <a:rPr lang="en-GB" sz="1800">
                <a:latin typeface="Times New Roman" pitchFamily="28" charset="0"/>
                <a:sym typeface="Symbol" pitchFamily="28" charset="2"/>
              </a:rPr>
              <a:t> </a:t>
            </a:r>
            <a:r>
              <a:rPr lang="en-GB" sz="1800" i="1">
                <a:latin typeface="Times New Roman" pitchFamily="28" charset="0"/>
                <a:sym typeface="Symbol" pitchFamily="28" charset="2"/>
              </a:rPr>
              <a:t>in the ensemble.</a:t>
            </a:r>
            <a:endParaRPr lang="en-US" sz="1800" i="1">
              <a:latin typeface="Times New Roman" pitchFamily="28" charset="0"/>
            </a:endParaRPr>
          </a:p>
        </p:txBody>
      </p:sp>
      <p:pic>
        <p:nvPicPr>
          <p:cNvPr id="17411" name="Picture 3" descr="J:\lambda-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Prerequisites for complex cosmos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Gravity -- but weaker the better</a:t>
            </a:r>
            <a:r>
              <a:rPr lang="en-US" sz="2800" dirty="0"/>
              <a:t>  </a:t>
            </a:r>
            <a:r>
              <a:rPr lang="en-US" sz="2800" i="1" dirty="0"/>
              <a:t>(at least one very large number in physics</a:t>
            </a:r>
            <a:r>
              <a:rPr lang="en-US" sz="2800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Initial fluctuations (characteristic amplitude Q)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Baryons (and dark matter)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8-05 at 18.39.24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8162" b="-18162"/>
          <a:stretch>
            <a:fillRect/>
          </a:stretch>
        </p:blipFill>
        <p:spPr>
          <a:xfrm>
            <a:off x="0" y="-441783"/>
            <a:ext cx="91778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r_fig1_Nov20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800600" cy="690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r_fig2_Nov20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870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For higher DM density (leaving baryon/photon ratio unchanged), growth starts earlier, so bound systems form even for lower values of Q than in actual universe. (But baryon fraction in halos is lower)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5562600"/>
          </a:xfrm>
        </p:spPr>
        <p:txBody>
          <a:bodyPr/>
          <a:lstStyle/>
          <a:p>
            <a:r>
              <a:rPr lang="en-US" dirty="0" smtClean="0"/>
              <a:t>For higher lambda, </a:t>
            </a:r>
            <a:r>
              <a:rPr lang="en-US" dirty="0" err="1" smtClean="0"/>
              <a:t>anthropic</a:t>
            </a:r>
            <a:r>
              <a:rPr lang="en-US" dirty="0" smtClean="0"/>
              <a:t> range requires </a:t>
            </a:r>
            <a:r>
              <a:rPr lang="en-US" i="1" dirty="0" smtClean="0"/>
              <a:t>higher</a:t>
            </a:r>
            <a:r>
              <a:rPr lang="en-US" dirty="0" smtClean="0"/>
              <a:t> Q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higher DM density, </a:t>
            </a:r>
            <a:r>
              <a:rPr lang="en-US" dirty="0" err="1" smtClean="0"/>
              <a:t>anthropic</a:t>
            </a:r>
            <a:r>
              <a:rPr lang="en-US" dirty="0" smtClean="0"/>
              <a:t> range allows </a:t>
            </a:r>
            <a:r>
              <a:rPr lang="en-US" i="1" dirty="0" smtClean="0"/>
              <a:t>lower</a:t>
            </a:r>
            <a:r>
              <a:rPr lang="en-US" dirty="0" smtClean="0"/>
              <a:t> Q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3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latin typeface="Times New Roman" pitchFamily="28" charset="0"/>
              </a:rPr>
              <a:t>HOW MUCH LIES BEYOND OUR HORIZON </a:t>
            </a:r>
            <a:r>
              <a:rPr lang="en-GB">
                <a:latin typeface="Times New Roman" pitchFamily="28" charset="0"/>
              </a:rPr>
              <a:t>(10</a:t>
            </a:r>
            <a:r>
              <a:rPr lang="en-GB" baseline="30000">
                <a:latin typeface="Times New Roman" pitchFamily="28" charset="0"/>
              </a:rPr>
              <a:t>10 </a:t>
            </a:r>
            <a:r>
              <a:rPr lang="en-GB">
                <a:latin typeface="Times New Roman" pitchFamily="28" charset="0"/>
              </a:rPr>
              <a:t>1.y distant)?</a:t>
            </a:r>
          </a:p>
          <a:p>
            <a:pPr algn="ctr"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>
                <a:latin typeface="Times New Roman" pitchFamily="28" charset="0"/>
              </a:rPr>
              <a:t>Cannot be sure of anything  beyond present causal horizon.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>
                <a:latin typeface="Times New Roman" pitchFamily="28" charset="0"/>
              </a:rPr>
              <a:t>Moreover, topology could be complex or 'kaleidoscopic'.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>
                <a:latin typeface="Times New Roman" pitchFamily="28" charset="0"/>
              </a:rPr>
              <a:t>But lack of discernible gradients (in CMB or galaxy counts) across Hubble scale suggest that our universe extends for  &gt; 10</a:t>
            </a:r>
            <a:r>
              <a:rPr lang="en-GB" baseline="30000">
                <a:latin typeface="Times New Roman" pitchFamily="28" charset="0"/>
              </a:rPr>
              <a:t>15</a:t>
            </a:r>
            <a:r>
              <a:rPr lang="en-GB">
                <a:latin typeface="Times New Roman" pitchFamily="28" charset="0"/>
              </a:rPr>
              <a:t>  l.y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>
                <a:latin typeface="Times New Roman" pitchFamily="28" charset="0"/>
              </a:rPr>
              <a:t>and  space could extend   &gt; 10</a:t>
            </a:r>
            <a:r>
              <a:rPr lang="en-GB" baseline="30000">
                <a:latin typeface="Times New Roman" pitchFamily="28" charset="0"/>
              </a:rPr>
              <a:t>100 </a:t>
            </a:r>
            <a:r>
              <a:rPr lang="en-GB">
                <a:latin typeface="Times New Roman" pitchFamily="28" charset="0"/>
              </a:rPr>
              <a:t> l.y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>
                <a:latin typeface="Times New Roman" pitchFamily="28" charset="0"/>
              </a:rPr>
              <a:t>or even       &gt;&gt;&gt;&gt;&gt;&gt;</a:t>
            </a:r>
          </a:p>
          <a:p>
            <a:pPr eaLnBrk="1" hangingPunct="1"/>
            <a:r>
              <a:rPr lang="en-GB">
                <a:latin typeface="Times New Roman" pitchFamily="28" charset="0"/>
              </a:rPr>
              <a:t>                                                            (replicas!)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r>
              <a:rPr lang="en-GB" i="1">
                <a:latin typeface="Times New Roman" pitchFamily="28" charset="0"/>
              </a:rPr>
              <a:t>Moreover, this immensity  could be the aftermath of just </a:t>
            </a:r>
          </a:p>
          <a:p>
            <a:pPr eaLnBrk="1" hangingPunct="1"/>
            <a:r>
              <a:rPr lang="en-GB" i="1" u="sng">
                <a:latin typeface="Times New Roman" pitchFamily="28" charset="0"/>
              </a:rPr>
              <a:t>one big bang out of many</a:t>
            </a:r>
            <a:r>
              <a:rPr lang="en-GB" i="1">
                <a:latin typeface="Times New Roman" pitchFamily="28" charset="0"/>
              </a:rPr>
              <a:t> (eternal inflation, braneworlds, etc)</a:t>
            </a: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eaLnBrk="1" hangingPunct="1"/>
            <a:endParaRPr lang="en-GB">
              <a:latin typeface="Times New Roman" pitchFamily="28" charset="0"/>
            </a:endParaRPr>
          </a:p>
          <a:p>
            <a:pPr algn="ctr" eaLnBrk="1" hangingPunct="1"/>
            <a:endParaRPr lang="en-GB">
              <a:latin typeface="Times New Roman" pitchFamily="28" charset="0"/>
            </a:endParaRPr>
          </a:p>
          <a:p>
            <a:pPr algn="ctr" eaLnBrk="1" hangingPunct="1"/>
            <a:endParaRPr lang="en-US"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Prerequisites for complex cosmos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Gravity -- but weaker the better</a:t>
            </a:r>
            <a:r>
              <a:rPr lang="en-US" sz="2800" dirty="0"/>
              <a:t>  </a:t>
            </a:r>
            <a:r>
              <a:rPr lang="en-US" sz="2800" i="1" dirty="0"/>
              <a:t>(at least one very large number in physics</a:t>
            </a:r>
            <a:r>
              <a:rPr lang="en-US" sz="2800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Fluctuations (‘seeds’ for structure formation)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Baryons and dark matter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Chemistry and nuclear fusion – a ‘periodic table’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e5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-4763"/>
            <a:ext cx="8662987" cy="6862763"/>
          </a:xfrm>
          <a:prstGeom prst="rect">
            <a:avLst/>
          </a:prstGeom>
          <a:noFill/>
        </p:spPr>
      </p:pic>
      <p:pic>
        <p:nvPicPr>
          <p:cNvPr id="88067" name="Picture 3" descr="fig14_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1900" y="355600"/>
            <a:ext cx="5943600" cy="2355850"/>
          </a:xfrm>
          <a:prstGeom prst="rect">
            <a:avLst/>
          </a:prstGeom>
          <a:noFill/>
        </p:spPr>
      </p:pic>
      <p:pic>
        <p:nvPicPr>
          <p:cNvPr id="88068" name="Picture 4" descr="qa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7925" y="4265613"/>
            <a:ext cx="7181850" cy="879475"/>
          </a:xfrm>
          <a:prstGeom prst="rect">
            <a:avLst/>
          </a:prstGeo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130300" y="3733800"/>
            <a:ext cx="789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>
                <a:solidFill>
                  <a:schemeClr val="accent2"/>
                </a:solidFill>
                <a:latin typeface="Times New Roman" pitchFamily="28" charset="0"/>
              </a:rPr>
              <a:t>Semi-empirical mass formula (von Weizs</a:t>
            </a:r>
            <a:r>
              <a:rPr kumimoji="1" lang="en-US" altLang="ja-JP">
                <a:solidFill>
                  <a:schemeClr val="accent2"/>
                </a:solidFill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äcker 1935, …):</a:t>
            </a:r>
            <a:r>
              <a:rPr kumimoji="1" lang="en-US">
                <a:latin typeface="Times New Roman" pitchFamily="28" charset="0"/>
              </a:rPr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219200" y="5461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  <a:latin typeface="Times New Roman" pitchFamily="28" charset="0"/>
              </a:rPr>
              <a:t>How do these numbers depend on (</a:t>
            </a:r>
            <a:r>
              <a:rPr kumimoji="1" lang="en-US">
                <a:solidFill>
                  <a:srgbClr val="FF0000"/>
                </a:solidFill>
                <a:latin typeface="Symbol" pitchFamily="28" charset="2"/>
                <a:sym typeface="Symbol" pitchFamily="28" charset="2"/>
              </a:rPr>
              <a:t></a:t>
            </a:r>
            <a:r>
              <a:rPr kumimoji="1" lang="en-US">
                <a:solidFill>
                  <a:srgbClr val="FF0000"/>
                </a:solidFill>
                <a:latin typeface="Times New Roman" pitchFamily="28" charset="0"/>
              </a:rPr>
              <a:t>,</a:t>
            </a:r>
            <a:r>
              <a:rPr kumimoji="1" lang="en-US" sz="2800">
                <a:solidFill>
                  <a:srgbClr val="FF0000"/>
                </a:solidFill>
                <a:latin typeface="Symbol" pitchFamily="28" charset="2"/>
                <a:sym typeface="Symbol" pitchFamily="28" charset="2"/>
              </a:rPr>
              <a:t></a:t>
            </a:r>
            <a:r>
              <a:rPr kumimoji="1" lang="en-US" sz="2800" baseline="-25000">
                <a:solidFill>
                  <a:srgbClr val="FF0000"/>
                </a:solidFill>
                <a:latin typeface="Times New Roman" pitchFamily="28" charset="0"/>
              </a:rPr>
              <a:t>QCD</a:t>
            </a:r>
            <a:r>
              <a:rPr kumimoji="1" lang="en-US" sz="280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,m</a:t>
            </a:r>
            <a:r>
              <a:rPr kumimoji="1" lang="en-US" sz="2800" baseline="-25000">
                <a:solidFill>
                  <a:srgbClr val="FF0000"/>
                </a:solidFill>
                <a:latin typeface="Times New Roman" pitchFamily="28" charset="0"/>
              </a:rPr>
              <a:t>u</a:t>
            </a:r>
            <a:r>
              <a:rPr kumimoji="1" lang="en-US" sz="280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,m</a:t>
            </a:r>
            <a:r>
              <a:rPr kumimoji="1" lang="en-US" sz="2800" baseline="-25000">
                <a:solidFill>
                  <a:srgbClr val="FF0000"/>
                </a:solidFill>
                <a:latin typeface="Times New Roman" pitchFamily="28" charset="0"/>
              </a:rPr>
              <a:t>d</a:t>
            </a:r>
            <a:r>
              <a:rPr kumimoji="1" lang="en-US" sz="280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)?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flipV="1">
            <a:off x="593725" y="7191375"/>
            <a:ext cx="1235075" cy="12668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>
                <a:solidFill>
                  <a:srgbClr val="FF0000"/>
                </a:solidFill>
                <a:latin typeface="Times New Roman" pitchFamily="28" charset="0"/>
              </a:rPr>
              <a:t>Homeork:</a:t>
            </a:r>
            <a:endParaRPr kumimoji="1" lang="en-US" sz="4000">
              <a:solidFill>
                <a:srgbClr val="FF0000"/>
              </a:solidFill>
              <a:latin typeface="Times New Roman" pitchFamily="28" charset="0"/>
              <a:sym typeface="Symbol" pitchFamily="28" charset="2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501900" y="609600"/>
            <a:ext cx="8001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753100" y="622300"/>
            <a:ext cx="6477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  <mp:sndAc>
          <p:stSnd>
            <p:snd r:embed="rId7" name="CAMERA.WAV"/>
          </p:stSnd>
        </mp:sndAc>
      </mp:transition>
    </mc:Choice>
    <mc:Fallback>
      <p:transition>
        <p:cover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‘Nuclear-free Universe’</a:t>
            </a:r>
            <a:br>
              <a:rPr lang="en-US" dirty="0" smtClean="0"/>
            </a:br>
            <a:r>
              <a:rPr lang="en-US" dirty="0" smtClean="0"/>
              <a:t>(counterfactual!) 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Stars undergo K-H contraction until they become white dwarfs (up to 5.6 solar masses for pure H) or black holes (higher masses)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Jupiter-like planets could exist.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/>
              <a:t>Total </a:t>
            </a:r>
            <a:r>
              <a:rPr lang="en-US" sz="2800" i="1" dirty="0" err="1" smtClean="0"/>
              <a:t>radiative</a:t>
            </a:r>
            <a:r>
              <a:rPr lang="en-US" sz="2800" i="1" dirty="0" smtClean="0"/>
              <a:t> output </a:t>
            </a:r>
            <a:r>
              <a:rPr lang="en-US" sz="2800" i="1" u="sng" dirty="0" smtClean="0"/>
              <a:t>perhaps not much less </a:t>
            </a:r>
            <a:r>
              <a:rPr lang="en-US" sz="2800" i="1" dirty="0" smtClean="0"/>
              <a:t>than in actual universe.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BUT  No chemistry, no rocky planets, no life*</a:t>
            </a:r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endParaRPr lang="en-US" sz="2800" i="1" smtClean="0"/>
          </a:p>
          <a:p>
            <a:pPr>
              <a:lnSpc>
                <a:spcPct val="90000"/>
              </a:lnSpc>
            </a:pPr>
            <a:endParaRPr lang="en-US" sz="2800" i="1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(This ‘universe’ bears a similar relation to the real one that a marble statue does to a real person!) </a:t>
            </a:r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                                                                                            * maybe Hoyle’s ‘Black Cloud’!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two or more parameters take non standard values?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allows wider range for each parameter (</a:t>
            </a:r>
            <a:r>
              <a:rPr lang="en-US" dirty="0" err="1" smtClean="0"/>
              <a:t>cf</a:t>
            </a:r>
            <a:r>
              <a:rPr lang="en-US" dirty="0" smtClean="0"/>
              <a:t> extra 30 powers of 10 for lambda) </a:t>
            </a:r>
            <a:r>
              <a:rPr lang="en-US" i="1" dirty="0" smtClean="0"/>
              <a:t>[ see for instance Adams, Alexander, </a:t>
            </a:r>
            <a:r>
              <a:rPr lang="en-US" i="1" dirty="0" err="1" smtClean="0"/>
              <a:t>Grohs</a:t>
            </a:r>
            <a:r>
              <a:rPr lang="en-US" i="1" dirty="0" smtClean="0"/>
              <a:t>, and </a:t>
            </a:r>
            <a:r>
              <a:rPr lang="en-US" i="1" dirty="0" err="1" smtClean="0"/>
              <a:t>Mersini</a:t>
            </a:r>
            <a:r>
              <a:rPr lang="en-US" i="1" dirty="0" smtClean="0"/>
              <a:t>-Houghton (2017) and earlier papers by Adams and collaborators]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784249"/>
          </a:xfrm>
        </p:spPr>
        <p:txBody>
          <a:bodyPr>
            <a:normAutofit/>
          </a:bodyPr>
          <a:lstStyle/>
          <a:p>
            <a:r>
              <a:rPr lang="en-US" dirty="0" smtClean="0"/>
              <a:t>IS THE EXISTENCE OF A MULTIVERSE (</a:t>
            </a:r>
            <a:r>
              <a:rPr lang="en-US" dirty="0" err="1" smtClean="0"/>
              <a:t>eg</a:t>
            </a:r>
            <a:r>
              <a:rPr lang="en-US" dirty="0" smtClean="0"/>
              <a:t>  ETERNAL INFLATION) A SCIENTIFIC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0333"/>
            <a:ext cx="7772400" cy="30205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EXISTENCE OF A MULTIVERSE (</a:t>
            </a:r>
            <a:r>
              <a:rPr lang="en-US" dirty="0" err="1" smtClean="0"/>
              <a:t>eg</a:t>
            </a:r>
            <a:r>
              <a:rPr lang="en-US" dirty="0" smtClean="0"/>
              <a:t>  ETERNAL INFLATION) A SCIENTIFIC QUESTION?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YES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But it will remain speculation unless/until we have a theory that  describes  an inflationary phase, </a:t>
            </a:r>
            <a:r>
              <a:rPr lang="en-US" i="1" u="sng" dirty="0" smtClean="0">
                <a:solidFill>
                  <a:srgbClr val="800000"/>
                </a:solidFill>
              </a:rPr>
              <a:t>and has gained credibility by accounting for phenomena in the range of observations  and experiment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:\fundamental-the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82588"/>
            <a:ext cx="5727700" cy="609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Yorker_multivers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41" y="0"/>
            <a:ext cx="9195941" cy="691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2-multiverse.jpg                                              00000010 MJR Mac12   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-228600"/>
            <a:ext cx="6519862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819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BIG QUESTION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physical laws and basic numbers  are</a:t>
            </a:r>
            <a:br>
              <a:rPr lang="en-US" dirty="0" smtClean="0"/>
            </a:br>
            <a:r>
              <a:rPr lang="en-US" dirty="0" smtClean="0"/>
              <a:t> constant </a:t>
            </a:r>
            <a:r>
              <a:rPr lang="en-US" i="1" dirty="0" smtClean="0"/>
              <a:t>within our  horizon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BUT COULD THEY BE DIFFERENT IN OTHER DOMAINS IF THESE ARE FAR MORE EXTENSIVE ?</a:t>
            </a:r>
            <a:r>
              <a:rPr lang="en-US" i="1" dirty="0" smtClean="0"/>
              <a:t>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:\bigbangs_flowch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5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range of laws and constants allow </a:t>
            </a:r>
            <a:r>
              <a:rPr lang="en-US" dirty="0"/>
              <a:t>interesting </a:t>
            </a:r>
            <a:r>
              <a:rPr lang="en-US" dirty="0" smtClean="0"/>
              <a:t>complexity? 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(A crucial part of the ‘</a:t>
            </a:r>
            <a:r>
              <a:rPr lang="en-US" dirty="0" err="1" smtClean="0">
                <a:solidFill>
                  <a:srgbClr val="000090"/>
                </a:solidFill>
              </a:rPr>
              <a:t>anthropic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programme</a:t>
            </a:r>
            <a:r>
              <a:rPr lang="en-US" dirty="0" smtClean="0">
                <a:solidFill>
                  <a:srgbClr val="000090"/>
                </a:solidFill>
              </a:rPr>
              <a:t>’. But for those allergic to this it’s an </a:t>
            </a:r>
            <a:r>
              <a:rPr lang="en-US" dirty="0">
                <a:solidFill>
                  <a:srgbClr val="000090"/>
                </a:solidFill>
              </a:rPr>
              <a:t>exercise in ‘counterfactual history’ --  interesting irrespective of ‘philosophical’ preconceptions</a:t>
            </a:r>
            <a:r>
              <a:rPr lang="en-US" dirty="0" smtClean="0">
                <a:solidFill>
                  <a:srgbClr val="000090"/>
                </a:solidFill>
              </a:rPr>
              <a:t>.)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(+ a good check on computer models)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les_of_cosmic_structure.jpg                                 00000010 MJR Mac12   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744538"/>
            <a:ext cx="4835525" cy="536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can0005.jpg                                                   0005CE73Macintosh HD                   BE96365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371600"/>
            <a:ext cx="9118600" cy="152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1603</Words>
  <Application>Microsoft Office PowerPoint</Application>
  <PresentationFormat>Affichage à l'écran (4:3)</PresentationFormat>
  <Paragraphs>191</Paragraphs>
  <Slides>37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Symbol</vt:lpstr>
      <vt:lpstr>Times New Roman</vt:lpstr>
      <vt:lpstr>Wingdings 2</vt:lpstr>
      <vt:lpstr>Office Theme</vt:lpstr>
      <vt:lpstr>Equation</vt:lpstr>
      <vt:lpstr>BEYOND THE HORIZON How extensive is the  “physical reality” that’s  within  the remit of science?</vt:lpstr>
      <vt:lpstr>Présentation PowerPoint</vt:lpstr>
      <vt:lpstr>Présentation PowerPoint</vt:lpstr>
      <vt:lpstr>Présentation PowerPoint</vt:lpstr>
      <vt:lpstr>THE BIG QUESTION  The physical laws and basic numbers  are  constant within our  horizon.  </vt:lpstr>
      <vt:lpstr>Présentation PowerPoint</vt:lpstr>
      <vt:lpstr> What range of laws and constants allow interesting complexity? </vt:lpstr>
      <vt:lpstr>Présentation PowerPoint</vt:lpstr>
      <vt:lpstr>Présentation PowerPoint</vt:lpstr>
      <vt:lpstr>Different G?</vt:lpstr>
      <vt:lpstr>Présentation PowerPoint</vt:lpstr>
      <vt:lpstr>Présentation PowerPoint</vt:lpstr>
      <vt:lpstr>SO ‘STARS’ CAN EXIST FOR A WIDE RANGE OF G. BUT HOW DO COSMOLOGICAL MODELS DIFFER IF G IS DIFFERENT?</vt:lpstr>
      <vt:lpstr>Prerequisites for complex cosmos</vt:lpstr>
      <vt:lpstr>Prerequisites for complex cosmos</vt:lpstr>
      <vt:lpstr>A  fundamental(?) number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Constraints on lambda</vt:lpstr>
      <vt:lpstr>Présentation PowerPoint</vt:lpstr>
      <vt:lpstr>Prerequisites for complex cosmos</vt:lpstr>
      <vt:lpstr>Présentation PowerPoint</vt:lpstr>
      <vt:lpstr>Présentation PowerPoint</vt:lpstr>
      <vt:lpstr>Présentation PowerPoint</vt:lpstr>
      <vt:lpstr>For higher DM density (leaving baryon/photon ratio unchanged), growth starts earlier, so bound systems form even for lower values of Q than in actual universe. (But baryon fraction in halos is lower)</vt:lpstr>
      <vt:lpstr>For higher lambda, anthropic range requires higher Q  For higher DM density, anthropic range allows lower Q  </vt:lpstr>
      <vt:lpstr>Prerequisites for complex cosmos</vt:lpstr>
      <vt:lpstr>Présentation PowerPoint</vt:lpstr>
      <vt:lpstr>A ‘Nuclear-free Universe’ (counterfactual!) </vt:lpstr>
      <vt:lpstr>What if two or more parameters take non standard values? </vt:lpstr>
      <vt:lpstr>IS THE EXISTENCE OF A MULTIVERSE (eg  ETERNAL INFLATION) A SCIENTIFIC QUESTION?</vt:lpstr>
      <vt:lpstr>IS THE EXISTENCE OF A MULTIVERSE (eg  ETERNAL INFLATION) A SCIENTIFIC QUESTION? </vt:lpstr>
      <vt:lpstr>Présentation PowerPoint</vt:lpstr>
      <vt:lpstr>Présentation PowerPoint</vt:lpstr>
    </vt:vector>
  </TitlesOfParts>
  <Company>Institute Of Astronomy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Rees</dc:creator>
  <cp:lastModifiedBy>RM</cp:lastModifiedBy>
  <cp:revision>23</cp:revision>
  <dcterms:created xsi:type="dcterms:W3CDTF">2017-12-26T11:25:29Z</dcterms:created>
  <dcterms:modified xsi:type="dcterms:W3CDTF">2018-01-02T12:58:57Z</dcterms:modified>
</cp:coreProperties>
</file>