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4.xml" ContentType="application/vnd.openxmlformats-officedocument.presentationml.notesSlide+xml"/>
  <Override PartName="/ppt/embeddings/oleObject7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697" r:id="rId2"/>
    <p:sldId id="718" r:id="rId3"/>
    <p:sldId id="719" r:id="rId4"/>
    <p:sldId id="549" r:id="rId5"/>
    <p:sldId id="544" r:id="rId6"/>
    <p:sldId id="594" r:id="rId7"/>
    <p:sldId id="576" r:id="rId8"/>
    <p:sldId id="575" r:id="rId9"/>
    <p:sldId id="486" r:id="rId10"/>
    <p:sldId id="755" r:id="rId11"/>
    <p:sldId id="726" r:id="rId12"/>
    <p:sldId id="624" r:id="rId13"/>
    <p:sldId id="693" r:id="rId14"/>
    <p:sldId id="725" r:id="rId15"/>
    <p:sldId id="572" r:id="rId16"/>
    <p:sldId id="745" r:id="rId17"/>
    <p:sldId id="728" r:id="rId18"/>
    <p:sldId id="638" r:id="rId19"/>
    <p:sldId id="644" r:id="rId20"/>
    <p:sldId id="643" r:id="rId21"/>
    <p:sldId id="738" r:id="rId22"/>
    <p:sldId id="748" r:id="rId23"/>
    <p:sldId id="756" r:id="rId24"/>
    <p:sldId id="739" r:id="rId25"/>
    <p:sldId id="759" r:id="rId26"/>
  </p:sldIdLst>
  <p:sldSz cx="9144000" cy="6858000" type="screen4x3"/>
  <p:notesSz cx="6732588" cy="98552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999"/>
    <a:srgbClr val="F4F4F4"/>
    <a:srgbClr val="333399"/>
    <a:srgbClr val="00FF00"/>
    <a:srgbClr val="000066"/>
    <a:srgbClr val="000099"/>
    <a:srgbClr val="FF33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4647" autoAdjust="0"/>
  </p:normalViewPr>
  <p:slideViewPr>
    <p:cSldViewPr>
      <p:cViewPr varScale="1">
        <p:scale>
          <a:sx n="119" d="100"/>
          <a:sy n="119" d="100"/>
        </p:scale>
        <p:origin x="-1256" y="-104"/>
      </p:cViewPr>
      <p:guideLst>
        <p:guide orient="horz" pos="1859"/>
        <p:guide pos="51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viewProps" Target="viewProp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notesMaster" Target="notesMasters/notesMaster1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handoutMaster" Target="handoutMasters/handoutMaster1.xml"/><Relationship Id="rId26" Type="http://schemas.openxmlformats.org/officeDocument/2006/relationships/slide" Target="slides/slide25.xml"/><Relationship Id="rId30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printerSettings" Target="printerSettings/printerSettings1.bin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6" Type="http://schemas.openxmlformats.org/officeDocument/2006/relationships/image" Target="../media/image8.emf"/><Relationship Id="rId4" Type="http://schemas.openxmlformats.org/officeDocument/2006/relationships/image" Target="../media/image6.emf"/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Relationship Id="rId5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61488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1972A30-AC2B-1B46-B7B6-E8E191D73D6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510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1538"/>
            <a:ext cx="5386388" cy="443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61488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730D8E3-DBD5-4F48-B859-06FEAC5ECB2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652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B3BD8-CA4D-9345-B5A7-F95E14008A8C}" type="slidenum">
              <a:rPr lang="fr-FR"/>
              <a:pPr/>
              <a:t>1</a:t>
            </a:fld>
            <a:endParaRPr lang="fr-FR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97C145-EE30-CE45-B0EF-A1DCA0C73436}" type="slidenum">
              <a:rPr lang="fr-FR"/>
              <a:pPr/>
              <a:t>12</a:t>
            </a:fld>
            <a:endParaRPr lang="fr-FR"/>
          </a:p>
        </p:txBody>
      </p:sp>
      <p:sp>
        <p:nvSpPr>
          <p:cNvPr id="1039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93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Physical</a:t>
            </a:r>
            <a:r>
              <a:rPr lang="fr-FR" dirty="0" smtClean="0"/>
              <a:t> </a:t>
            </a:r>
            <a:r>
              <a:rPr lang="fr-FR" dirty="0" err="1" smtClean="0"/>
              <a:t>Review</a:t>
            </a:r>
            <a:r>
              <a:rPr lang="fr-FR" dirty="0" smtClean="0"/>
              <a:t> D, vol. 83</a:t>
            </a:r>
            <a:r>
              <a:rPr lang="fr-FR" baseline="0" dirty="0" smtClean="0"/>
              <a:t> (2011)</a:t>
            </a:r>
            <a:r>
              <a:rPr lang="fr-FR" dirty="0" smtClean="0"/>
              <a:t> 063006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304960-3206-AB47-8249-86B41B98E72F}" type="slidenum">
              <a:rPr lang="fr-FR"/>
              <a:pPr/>
              <a:t>15</a:t>
            </a:fld>
            <a:endParaRPr lang="fr-FR"/>
          </a:p>
        </p:txBody>
      </p:sp>
      <p:sp>
        <p:nvSpPr>
          <p:cNvPr id="8704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39775"/>
            <a:ext cx="4927600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681538"/>
            <a:ext cx="4938712" cy="443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Bbnetw_new</a:t>
            </a:r>
          </a:p>
          <a:p>
            <a:r>
              <a:rPr lang="en-US"/>
              <a:t>xtime06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BF98B-09B2-594A-A0B0-554989B3721F}" type="slidenum">
              <a:rPr lang="fr-FR"/>
              <a:pPr/>
              <a:t>16</a:t>
            </a:fld>
            <a:endParaRPr lang="fr-FR"/>
          </a:p>
        </p:txBody>
      </p:sp>
      <p:sp>
        <p:nvSpPr>
          <p:cNvPr id="93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39775"/>
            <a:ext cx="4927600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4681538"/>
            <a:ext cx="5386388" cy="443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39775"/>
            <a:ext cx="4927600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4681538"/>
            <a:ext cx="5386388" cy="443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39775"/>
            <a:ext cx="4927600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4681538"/>
            <a:ext cx="5386388" cy="443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9BA52C-ABD8-5443-8DC5-27669C1BAD02}" type="slidenum">
              <a:rPr lang="fr-FR"/>
              <a:pPr/>
              <a:t>25</a:t>
            </a:fld>
            <a:endParaRPr lang="fr-FR"/>
          </a:p>
        </p:txBody>
      </p:sp>
      <p:sp>
        <p:nvSpPr>
          <p:cNvPr id="740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39775"/>
            <a:ext cx="4927600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4681538"/>
            <a:ext cx="5386388" cy="443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AF4DE-C30E-D547-AD4E-468F8046F7D0}" type="slidenum">
              <a:rPr lang="fr-FR"/>
              <a:pPr/>
              <a:t>2</a:t>
            </a:fld>
            <a:endParaRPr lang="fr-FR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Bbnetw_new.kumac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36532E-871A-FD4D-A08E-9F11AB741C09}" type="slidenum">
              <a:rPr lang="fr-FR"/>
              <a:pPr/>
              <a:t>3</a:t>
            </a:fld>
            <a:endParaRPr lang="fr-FR"/>
          </a:p>
        </p:txBody>
      </p:sp>
      <p:sp>
        <p:nvSpPr>
          <p:cNvPr id="927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39775"/>
            <a:ext cx="4927600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681538"/>
            <a:ext cx="4938712" cy="443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err="1" smtClean="0"/>
              <a:t>Verifie</a:t>
            </a:r>
            <a:r>
              <a:rPr lang="en-US" dirty="0" smtClean="0"/>
              <a:t> 31/05/2011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B0946-5B2D-E648-8AFB-F20DC7CB52A9}" type="slidenum">
              <a:rPr lang="fr-FR"/>
              <a:pPr/>
              <a:t>4</a:t>
            </a:fld>
            <a:endParaRPr lang="fr-FR"/>
          </a:p>
        </p:txBody>
      </p:sp>
      <p:sp>
        <p:nvSpPr>
          <p:cNvPr id="798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39775"/>
            <a:ext cx="4927600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4681538"/>
            <a:ext cx="5386388" cy="443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44B6A-E615-D246-9C2C-433639B6B31F}" type="slidenum">
              <a:rPr lang="fr-FR"/>
              <a:pPr/>
              <a:t>5</a:t>
            </a:fld>
            <a:endParaRPr lang="fr-FR"/>
          </a:p>
        </p:txBody>
      </p:sp>
      <p:sp>
        <p:nvSpPr>
          <p:cNvPr id="7884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39775"/>
            <a:ext cx="4927600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4681538"/>
            <a:ext cx="5386388" cy="443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Gamow hag  at 1GK: 163-574 keV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C6190C-23C5-3E4D-8D9A-B596A03867A4}" type="slidenum">
              <a:rPr lang="fr-FR"/>
              <a:pPr/>
              <a:t>6</a:t>
            </a:fld>
            <a:endParaRPr lang="fr-FR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 From Ryezayeva et al. PRL 100, 172501 (2008)</a:t>
            </a:r>
          </a:p>
          <a:p>
            <a:r>
              <a:rPr lang="en-US"/>
              <a:t>Npgexp_new in paw/BBN/nucl/npdg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7B5555-0269-9748-BB08-81F3E53B716D}" type="slidenum">
              <a:rPr lang="fr-FR"/>
              <a:pPr/>
              <a:t>7</a:t>
            </a:fld>
            <a:endParaRPr lang="fr-FR"/>
          </a:p>
        </p:txBody>
      </p:sp>
      <p:sp>
        <p:nvSpPr>
          <p:cNvPr id="878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39775"/>
            <a:ext cx="4927600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4681538"/>
            <a:ext cx="5386388" cy="443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Ddn_sfac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66C5A-03E2-A446-AE90-7494E7580F84}" type="slidenum">
              <a:rPr lang="fr-FR"/>
              <a:pPr/>
              <a:t>8</a:t>
            </a:fld>
            <a:endParaRPr lang="fr-FR"/>
          </a:p>
        </p:txBody>
      </p:sp>
      <p:sp>
        <p:nvSpPr>
          <p:cNvPr id="876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39775"/>
            <a:ext cx="4927600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4681538"/>
            <a:ext cx="5386388" cy="443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B37FD1-4961-5244-B8B6-0D408ADA64A3}" type="slidenum">
              <a:rPr lang="fr-FR"/>
              <a:pPr/>
              <a:t>9</a:t>
            </a:fld>
            <a:endParaRPr lang="fr-FR"/>
          </a:p>
        </p:txBody>
      </p:sp>
      <p:sp>
        <p:nvSpPr>
          <p:cNvPr id="641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39775"/>
            <a:ext cx="4927600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4681538"/>
            <a:ext cx="5386388" cy="443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B5C01-2617-1943-A00B-BF4D8F21C41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247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7AECE-4977-8C48-817C-26FFCD49129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97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E1DCF-8494-0C4F-818E-B33758B9D6F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28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CEE06-7563-7C44-9E09-5FDA56BA600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65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320C5-90CA-BC41-AE84-405C3E0A96F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44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05765-6D66-BB43-9C40-D2FBCB6300E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25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E89DE-CCB1-3E4F-AB7F-95087F0AC1B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19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BA919-91DD-3E4C-92CA-F9C651532F3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95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D00C2-BBC8-8244-94A3-89C608A2C6A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8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3D3B4-A492-3C42-9F7A-99787AA9990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434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CB076-9A81-D244-8485-E2D914EC601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21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2EA0FCA-FA6D-6A42-B59B-4DF0EF8A80FE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5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5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4" Type="http://schemas.openxmlformats.org/officeDocument/2006/relationships/image" Target="../media/image7.emf"/><Relationship Id="rId4" Type="http://schemas.openxmlformats.org/officeDocument/2006/relationships/image" Target="../media/image1.jpeg"/><Relationship Id="rId7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6" Type="http://schemas.openxmlformats.org/officeDocument/2006/relationships/image" Target="../media/image8.emf"/><Relationship Id="rId8" Type="http://schemas.openxmlformats.org/officeDocument/2006/relationships/image" Target="../media/image4.emf"/><Relationship Id="rId13" Type="http://schemas.openxmlformats.org/officeDocument/2006/relationships/oleObject" Target="../embeddings/oleObject5.bin"/><Relationship Id="rId10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9" Type="http://schemas.openxmlformats.org/officeDocument/2006/relationships/oleObject" Target="../embeddings/oleObject3.bin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emf"/><Relationship Id="rId4" Type="http://schemas.openxmlformats.org/officeDocument/2006/relationships/image" Target="../media/image1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.xml"/><Relationship Id="rId5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5" Type="http://schemas.openxmlformats.org/officeDocument/2006/relationships/image" Target="../media/image1.jpe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6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 descr="Marbre blanc"/>
          <p:cNvSpPr txBox="1">
            <a:spLocks noChangeArrowheads="1"/>
          </p:cNvSpPr>
          <p:nvPr/>
        </p:nvSpPr>
        <p:spPr bwMode="auto">
          <a:xfrm>
            <a:off x="457200" y="188913"/>
            <a:ext cx="8077200" cy="7905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0000FF"/>
                </a:solidFill>
              </a:rPr>
              <a:t>Primordial </a:t>
            </a:r>
            <a:r>
              <a:rPr lang="en-US" sz="4400" dirty="0" err="1">
                <a:solidFill>
                  <a:srgbClr val="0000FF"/>
                </a:solidFill>
              </a:rPr>
              <a:t>Nucleosynthesis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683568" y="2780928"/>
            <a:ext cx="7488832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rgbClr val="0000FF"/>
              </a:buClr>
              <a:buFont typeface="Wingdings" charset="0"/>
              <a:buChar char="q"/>
            </a:pPr>
            <a:r>
              <a:rPr lang="en-US" sz="2400" dirty="0" smtClean="0">
                <a:latin typeface="Times New Roman" charset="0"/>
              </a:rPr>
              <a:t>S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</a:rPr>
              <a:t>tandard</a:t>
            </a:r>
            <a:r>
              <a:rPr lang="en-US" sz="2400" dirty="0" smtClean="0">
                <a:solidFill>
                  <a:srgbClr val="0E08DA"/>
                </a:solidFill>
                <a:latin typeface="Times New Roman" charset="0"/>
              </a:rPr>
              <a:t> </a:t>
            </a:r>
            <a:r>
              <a:rPr lang="en-US" sz="2400" dirty="0">
                <a:latin typeface="Times New Roman" charset="0"/>
              </a:rPr>
              <a:t>B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ig</a:t>
            </a:r>
            <a:r>
              <a:rPr lang="en-US" sz="2400" dirty="0">
                <a:solidFill>
                  <a:srgbClr val="0E08DA"/>
                </a:solidFill>
                <a:latin typeface="Times New Roman" charset="0"/>
              </a:rPr>
              <a:t>-</a:t>
            </a:r>
            <a:r>
              <a:rPr lang="en-US" sz="2400" dirty="0">
                <a:latin typeface="Times New Roman" charset="0"/>
              </a:rPr>
              <a:t>B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ang</a:t>
            </a:r>
            <a:r>
              <a:rPr lang="en-US" sz="2400" dirty="0">
                <a:solidFill>
                  <a:srgbClr val="0E08DA"/>
                </a:solidFill>
                <a:latin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</a:rPr>
              <a:t>N</a:t>
            </a:r>
            <a:r>
              <a:rPr lang="en-US" sz="2400" dirty="0" err="1" smtClean="0">
                <a:solidFill>
                  <a:srgbClr val="0000FF"/>
                </a:solidFill>
                <a:latin typeface="Times New Roman" charset="0"/>
              </a:rPr>
              <a:t>ucleosynthesis</a:t>
            </a:r>
            <a:r>
              <a:rPr lang="en-US" sz="2400" dirty="0">
                <a:solidFill>
                  <a:srgbClr val="0E08DA"/>
                </a:solidFill>
                <a:latin typeface="Times New Roman" charset="0"/>
              </a:rPr>
              <a:t> </a:t>
            </a:r>
            <a:r>
              <a:rPr lang="en-US" sz="2400" dirty="0" smtClean="0">
                <a:solidFill>
                  <a:srgbClr val="0E08DA"/>
                </a:solidFill>
                <a:latin typeface="Times New Roman" charset="0"/>
              </a:rPr>
              <a:t>of </a:t>
            </a:r>
            <a:r>
              <a:rPr lang="en-US" sz="2400" baseline="30000" dirty="0" smtClean="0">
                <a:latin typeface="Times New Roman" charset="0"/>
              </a:rPr>
              <a:t>4</a:t>
            </a:r>
            <a:r>
              <a:rPr lang="en-US" sz="2400" dirty="0" smtClean="0">
                <a:latin typeface="Times New Roman" charset="0"/>
              </a:rPr>
              <a:t>He</a:t>
            </a:r>
            <a:r>
              <a:rPr lang="en-US" sz="2400" dirty="0">
                <a:latin typeface="Times New Roman" charset="0"/>
              </a:rPr>
              <a:t>, D, </a:t>
            </a:r>
            <a:r>
              <a:rPr lang="en-US" sz="2400" baseline="30000" dirty="0">
                <a:latin typeface="Times New Roman" charset="0"/>
              </a:rPr>
              <a:t>3</a:t>
            </a:r>
            <a:r>
              <a:rPr lang="en-US" sz="2400" dirty="0">
                <a:latin typeface="Times New Roman" charset="0"/>
              </a:rPr>
              <a:t>He, </a:t>
            </a:r>
            <a:r>
              <a:rPr lang="en-US" sz="2400" baseline="30000" dirty="0">
                <a:latin typeface="Times New Roman" charset="0"/>
              </a:rPr>
              <a:t>7</a:t>
            </a:r>
            <a:r>
              <a:rPr lang="en-US" sz="2400" dirty="0">
                <a:latin typeface="Times New Roman" charset="0"/>
              </a:rPr>
              <a:t>Li</a:t>
            </a:r>
            <a:r>
              <a:rPr lang="en-US" sz="2400" dirty="0">
                <a:solidFill>
                  <a:srgbClr val="100AFF"/>
                </a:solidFill>
                <a:latin typeface="Times New Roman" charset="0"/>
              </a:rPr>
              <a:t> </a:t>
            </a:r>
            <a:r>
              <a:rPr lang="en-US" sz="2400" dirty="0" smtClean="0">
                <a:solidFill>
                  <a:srgbClr val="100AFF"/>
                </a:solidFill>
                <a:latin typeface="Times New Roman" charset="0"/>
              </a:rPr>
              <a:t>compared with 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</a:rPr>
              <a:t>observations</a:t>
            </a:r>
            <a:endParaRPr lang="en-US" sz="2400" dirty="0">
              <a:solidFill>
                <a:srgbClr val="0E08DA"/>
              </a:solidFill>
              <a:latin typeface="Times New Roman" charset="0"/>
            </a:endParaRPr>
          </a:p>
          <a:p>
            <a:pPr>
              <a:spcBef>
                <a:spcPct val="50000"/>
              </a:spcBef>
              <a:buFont typeface="Wingdings" charset="0"/>
              <a:buChar char="q"/>
            </a:pPr>
            <a:r>
              <a:rPr lang="en-US" sz="2400" dirty="0" smtClean="0">
                <a:solidFill>
                  <a:srgbClr val="0000FF"/>
                </a:solidFill>
                <a:latin typeface="Times New Roman" charset="0"/>
              </a:rPr>
              <a:t>The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SBBN “lithium problems”: nuclear aspects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charset="0"/>
              <a:buChar char="q"/>
            </a:pPr>
            <a:r>
              <a:rPr lang="en-US" sz="2400" dirty="0" smtClean="0">
                <a:latin typeface="Times New Roman" charset="0"/>
              </a:rPr>
              <a:t>(</a:t>
            </a:r>
            <a:r>
              <a:rPr lang="en-US" sz="2400" baseline="30000" dirty="0" smtClean="0">
                <a:latin typeface="Times New Roman" charset="0"/>
              </a:rPr>
              <a:t>6</a:t>
            </a:r>
            <a:r>
              <a:rPr lang="en-US" sz="2400" dirty="0" smtClean="0">
                <a:latin typeface="Times New Roman" charset="0"/>
              </a:rPr>
              <a:t>Li,  </a:t>
            </a:r>
            <a:r>
              <a:rPr lang="en-US" sz="2400" baseline="30000" dirty="0" smtClean="0">
                <a:latin typeface="Times New Roman" charset="0"/>
              </a:rPr>
              <a:t>9</a:t>
            </a:r>
            <a:r>
              <a:rPr lang="en-US" sz="2400" dirty="0" smtClean="0">
                <a:latin typeface="Times New Roman" charset="0"/>
              </a:rPr>
              <a:t>Be</a:t>
            </a:r>
            <a:r>
              <a:rPr lang="en-US" sz="2400" dirty="0" smtClean="0">
                <a:solidFill>
                  <a:srgbClr val="100AFF"/>
                </a:solidFill>
                <a:latin typeface="Times New Roman" charset="0"/>
              </a:rPr>
              <a:t> </a:t>
            </a:r>
            <a:r>
              <a:rPr lang="en-US" sz="2400" dirty="0">
                <a:latin typeface="Times New Roman" charset="0"/>
              </a:rPr>
              <a:t>, </a:t>
            </a:r>
            <a:r>
              <a:rPr lang="en-US" sz="2400" baseline="30000" dirty="0" smtClean="0">
                <a:latin typeface="Times New Roman" charset="0"/>
              </a:rPr>
              <a:t>10,11</a:t>
            </a:r>
            <a:r>
              <a:rPr lang="en-US" sz="2400" dirty="0" smtClean="0">
                <a:latin typeface="Times New Roman" charset="0"/>
              </a:rPr>
              <a:t>B) 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</a:rPr>
              <a:t>and</a:t>
            </a:r>
            <a:r>
              <a:rPr lang="en-US" sz="2400" dirty="0" smtClean="0">
                <a:latin typeface="Times New Roman" charset="0"/>
              </a:rPr>
              <a:t> CNO 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</a:rPr>
              <a:t>in extended SBBN network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charset="0"/>
              <a:buChar char="q"/>
            </a:pPr>
            <a:r>
              <a:rPr lang="en-US" sz="2400" dirty="0" smtClean="0">
                <a:solidFill>
                  <a:srgbClr val="0000FF"/>
                </a:solidFill>
                <a:latin typeface="Times New Roman" charset="0"/>
              </a:rPr>
              <a:t>Neutron injection and the 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lithium problem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</a:rPr>
              <a:t>  </a:t>
            </a:r>
            <a:endParaRPr lang="en-US" sz="24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9750" y="1627138"/>
            <a:ext cx="80772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fr-FR" sz="2800" dirty="0">
                <a:solidFill>
                  <a:srgbClr val="008643"/>
                </a:solidFill>
              </a:rPr>
              <a:t>Alain Coc</a:t>
            </a:r>
            <a:r>
              <a:rPr lang="fr-FR" sz="2400" dirty="0">
                <a:solidFill>
                  <a:srgbClr val="008643"/>
                </a:solidFill>
              </a:rPr>
              <a:t> 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fr-FR" dirty="0">
                <a:solidFill>
                  <a:srgbClr val="008643"/>
                </a:solidFill>
              </a:rPr>
              <a:t>(</a:t>
            </a:r>
            <a:r>
              <a:rPr lang="fr-FR" b="1" dirty="0">
                <a:solidFill>
                  <a:srgbClr val="008643"/>
                </a:solidFill>
              </a:rPr>
              <a:t>C</a:t>
            </a:r>
            <a:r>
              <a:rPr lang="fr-FR" dirty="0">
                <a:solidFill>
                  <a:srgbClr val="008643"/>
                </a:solidFill>
              </a:rPr>
              <a:t>entre de </a:t>
            </a:r>
            <a:r>
              <a:rPr lang="fr-FR" b="1" dirty="0">
                <a:solidFill>
                  <a:srgbClr val="008643"/>
                </a:solidFill>
              </a:rPr>
              <a:t>S</a:t>
            </a:r>
            <a:r>
              <a:rPr lang="fr-FR" dirty="0">
                <a:solidFill>
                  <a:srgbClr val="008643"/>
                </a:solidFill>
              </a:rPr>
              <a:t>pectrométrie </a:t>
            </a:r>
            <a:r>
              <a:rPr lang="fr-FR" b="1" dirty="0">
                <a:solidFill>
                  <a:srgbClr val="008643"/>
                </a:solidFill>
              </a:rPr>
              <a:t>N</a:t>
            </a:r>
            <a:r>
              <a:rPr lang="fr-FR" dirty="0">
                <a:solidFill>
                  <a:srgbClr val="008643"/>
                </a:solidFill>
              </a:rPr>
              <a:t>ucléaire et de </a:t>
            </a:r>
            <a:r>
              <a:rPr lang="fr-FR" b="1" dirty="0">
                <a:solidFill>
                  <a:srgbClr val="008643"/>
                </a:solidFill>
              </a:rPr>
              <a:t>S</a:t>
            </a:r>
            <a:r>
              <a:rPr lang="fr-FR" dirty="0">
                <a:solidFill>
                  <a:srgbClr val="008643"/>
                </a:solidFill>
              </a:rPr>
              <a:t>pectrométrie de </a:t>
            </a:r>
            <a:r>
              <a:rPr lang="fr-FR" b="1" dirty="0">
                <a:solidFill>
                  <a:srgbClr val="008643"/>
                </a:solidFill>
              </a:rPr>
              <a:t>M</a:t>
            </a:r>
            <a:r>
              <a:rPr lang="fr-FR" dirty="0">
                <a:solidFill>
                  <a:srgbClr val="008643"/>
                </a:solidFill>
              </a:rPr>
              <a:t>asse, Orsay) </a:t>
            </a:r>
          </a:p>
        </p:txBody>
      </p:sp>
    </p:spTree>
    <p:extLst>
      <p:ext uri="{BB962C8B-B14F-4D97-AF65-F5344CB8AC3E}">
        <p14:creationId xmlns:p14="http://schemas.microsoft.com/office/powerpoint/2010/main" val="1007513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elimc_2011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047" y="0"/>
            <a:ext cx="4369465" cy="6858000"/>
          </a:xfrm>
          <a:prstGeom prst="rect">
            <a:avLst/>
          </a:prstGeom>
        </p:spPr>
      </p:pic>
      <p:sp>
        <p:nvSpPr>
          <p:cNvPr id="2" name="Text Box 3" descr="Marbre blanc"/>
          <p:cNvSpPr txBox="1">
            <a:spLocks noChangeArrowheads="1"/>
          </p:cNvSpPr>
          <p:nvPr/>
        </p:nvSpPr>
        <p:spPr bwMode="auto">
          <a:xfrm>
            <a:off x="381000" y="152400"/>
            <a:ext cx="4800600" cy="6175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The Li problem update </a:t>
            </a:r>
            <a:endParaRPr lang="en-US" sz="3200">
              <a:solidFill>
                <a:srgbClr val="0000CA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28600" y="1278260"/>
            <a:ext cx="46482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charset="0"/>
              <a:buChar char="q"/>
            </a:pPr>
            <a:r>
              <a:rPr lang="en-US" sz="2400" dirty="0">
                <a:solidFill>
                  <a:srgbClr val="0000FF"/>
                </a:solidFill>
              </a:rPr>
              <a:t>New</a:t>
            </a:r>
            <a:r>
              <a:rPr lang="en-US" sz="2400" baseline="300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nuclear 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data</a:t>
            </a:r>
            <a:endParaRPr lang="en-US" sz="2400" i="1" dirty="0">
              <a:solidFill>
                <a:schemeClr val="hlink"/>
              </a:solidFill>
            </a:endParaRPr>
          </a:p>
          <a:p>
            <a:pPr marL="342900" indent="-342900">
              <a:spcBef>
                <a:spcPct val="20000"/>
              </a:spcBef>
              <a:buFont typeface="Wingdings" charset="2"/>
              <a:buChar char="q"/>
            </a:pP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New </a:t>
            </a:r>
            <a:r>
              <a:rPr lang="en-US" sz="2400" dirty="0">
                <a:solidFill>
                  <a:srgbClr val="0000FF"/>
                </a:solidFill>
                <a:sym typeface="Symbol" charset="0"/>
              </a:rPr>
              <a:t>abund</a:t>
            </a:r>
            <a:r>
              <a:rPr lang="en-US" sz="2400" dirty="0">
                <a:solidFill>
                  <a:srgbClr val="0000FF"/>
                </a:solidFill>
              </a:rPr>
              <a:t>an</a:t>
            </a:r>
            <a:r>
              <a:rPr lang="en-US" sz="2400" dirty="0">
                <a:solidFill>
                  <a:srgbClr val="0000FF"/>
                </a:solidFill>
                <a:sym typeface="Symbol" charset="0"/>
              </a:rPr>
              <a:t>ce 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determinations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q"/>
            </a:pP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Agreement for </a:t>
            </a:r>
            <a:r>
              <a:rPr lang="en-US" sz="2400" baseline="30000" dirty="0" smtClean="0">
                <a:solidFill>
                  <a:srgbClr val="0000FF"/>
                </a:solidFill>
                <a:sym typeface="Symbol" charset="0"/>
              </a:rPr>
              <a:t>4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He, D and </a:t>
            </a:r>
            <a:r>
              <a:rPr lang="en-US" sz="2400" baseline="30000" dirty="0" smtClean="0">
                <a:solidFill>
                  <a:srgbClr val="0000FF"/>
                </a:solidFill>
                <a:sym typeface="Symbol" charset="0"/>
              </a:rPr>
              <a:t>3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He</a:t>
            </a:r>
            <a:r>
              <a:rPr lang="en-US" sz="2400" dirty="0" smtClean="0">
                <a:sym typeface="Symbol" charset="0"/>
              </a:rPr>
              <a:t> </a:t>
            </a:r>
            <a:endParaRPr lang="en-US" sz="2400" dirty="0">
              <a:sym typeface="Symbol" charset="0"/>
            </a:endParaRPr>
          </a:p>
          <a:p>
            <a:pPr>
              <a:spcBef>
                <a:spcPct val="20000"/>
              </a:spcBef>
              <a:buFont typeface="Wingdings" charset="0"/>
              <a:buChar char="q"/>
            </a:pPr>
            <a:r>
              <a:rPr lang="en-US" sz="2400" b="1" baseline="30000" dirty="0" smtClean="0">
                <a:solidFill>
                  <a:srgbClr val="FF241B"/>
                </a:solidFill>
                <a:sym typeface="Symbol" charset="0"/>
              </a:rPr>
              <a:t>7</a:t>
            </a:r>
            <a:r>
              <a:rPr lang="en-US" sz="2400" b="1" dirty="0" smtClean="0">
                <a:solidFill>
                  <a:srgbClr val="FF241B"/>
                </a:solidFill>
                <a:sym typeface="Symbol" charset="0"/>
              </a:rPr>
              <a:t>Li</a:t>
            </a:r>
            <a:r>
              <a:rPr lang="en-US" sz="2400" dirty="0" smtClean="0">
                <a:sym typeface="Symbol" charset="0"/>
              </a:rPr>
              <a:t> </a:t>
            </a:r>
            <a:r>
              <a:rPr lang="en-US" sz="2400" dirty="0">
                <a:solidFill>
                  <a:srgbClr val="FF241B"/>
                </a:solidFill>
                <a:cs typeface="ＭＳ Ｐゴシック" charset="0"/>
              </a:rPr>
              <a:t>difference of a factor of </a:t>
            </a:r>
            <a:r>
              <a:rPr lang="en-US" sz="2400" dirty="0" smtClean="0">
                <a:solidFill>
                  <a:srgbClr val="FF241B"/>
                </a:solidFill>
                <a:cs typeface="ＭＳ Ｐゴシック" charset="0"/>
              </a:rPr>
              <a:t> </a:t>
            </a:r>
            <a:r>
              <a:rPr lang="en-US" sz="2400" dirty="0" smtClean="0">
                <a:solidFill>
                  <a:srgbClr val="FF241B"/>
                </a:solidFill>
                <a:cs typeface="ＭＳ Ｐゴシック" charset="0"/>
                <a:sym typeface="Symbol" charset="0"/>
              </a:rPr>
              <a:t>&gt; </a:t>
            </a:r>
            <a:r>
              <a:rPr lang="en-US" sz="2400" dirty="0" smtClean="0">
                <a:solidFill>
                  <a:srgbClr val="FF241B"/>
                </a:solidFill>
                <a:cs typeface="ＭＳ Ｐゴシック" charset="0"/>
              </a:rPr>
              <a:t>3 !</a:t>
            </a:r>
            <a:endParaRPr lang="en-US" sz="2400" dirty="0">
              <a:solidFill>
                <a:srgbClr val="FF241B"/>
              </a:solidFill>
              <a:cs typeface="ＭＳ Ｐゴシック" charset="0"/>
            </a:endParaRPr>
          </a:p>
        </p:txBody>
      </p:sp>
      <p:graphicFrame>
        <p:nvGraphicFramePr>
          <p:cNvPr id="5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967930"/>
              </p:ext>
            </p:extLst>
          </p:nvPr>
        </p:nvGraphicFramePr>
        <p:xfrm>
          <a:off x="179512" y="3433492"/>
          <a:ext cx="4608512" cy="2875828"/>
        </p:xfrm>
        <a:graphic>
          <a:graphicData uri="http://schemas.openxmlformats.org/drawingml/2006/table">
            <a:tbl>
              <a:tblPr/>
              <a:tblGrid>
                <a:gridCol w="945148"/>
                <a:gridCol w="1831682"/>
                <a:gridCol w="1831682"/>
              </a:tblGrid>
              <a:tr h="458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BBN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calculations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541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Cyburt</a:t>
                      </a:r>
                      <a:r>
                        <a:rPr kumimoji="0" lang="fr-FR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et al. 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Coc &amp; </a:t>
                      </a:r>
                      <a:r>
                        <a:rPr kumimoji="0" lang="fr-FR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Vangioni</a:t>
                      </a:r>
                      <a:r>
                        <a:rPr kumimoji="0" lang="fr-FR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0.2486±0.0002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0.2476±0.0004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D/H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2.49±0.17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2.68±0.15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He/H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1.00±0.07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1.05±0.04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Li/H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5.24</a:t>
                      </a:r>
                      <a:r>
                        <a:rPr kumimoji="0" lang="fr-FR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+0.71</a:t>
                      </a:r>
                      <a:r>
                        <a:rPr kumimoji="0" lang="fr-FR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-0.62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5.14±0.50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8077200" y="3416424"/>
            <a:ext cx="228600" cy="228600"/>
          </a:xfrm>
          <a:prstGeom prst="ellipse">
            <a:avLst/>
          </a:prstGeom>
          <a:noFill/>
          <a:ln w="28575">
            <a:solidFill>
              <a:srgbClr val="04A21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8003232" y="4797152"/>
            <a:ext cx="457200" cy="990600"/>
          </a:xfrm>
          <a:prstGeom prst="ellipse">
            <a:avLst/>
          </a:prstGeom>
          <a:noFill/>
          <a:ln w="28575">
            <a:solidFill>
              <a:srgbClr val="FF241B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22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4" descr="bbnetw06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0688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4" descr="Marbre blanc"/>
          <p:cNvSpPr txBox="1">
            <a:spLocks noChangeArrowheads="1"/>
          </p:cNvSpPr>
          <p:nvPr/>
        </p:nvSpPr>
        <p:spPr bwMode="auto">
          <a:xfrm>
            <a:off x="1371600" y="166688"/>
            <a:ext cx="6553200" cy="52322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029" sz="2800" dirty="0" smtClean="0">
                <a:solidFill>
                  <a:srgbClr val="0000FF"/>
                </a:solidFill>
              </a:rPr>
              <a:t>New </a:t>
            </a:r>
            <a:r>
              <a:rPr lang="en-029" sz="2800" baseline="30000" dirty="0" smtClean="0">
                <a:solidFill>
                  <a:srgbClr val="0000FF"/>
                </a:solidFill>
              </a:rPr>
              <a:t>7</a:t>
            </a:r>
            <a:r>
              <a:rPr lang="en-029" sz="2800" dirty="0" smtClean="0">
                <a:solidFill>
                  <a:srgbClr val="0000FF"/>
                </a:solidFill>
              </a:rPr>
              <a:t>Be (i.e. </a:t>
            </a:r>
            <a:r>
              <a:rPr lang="en-029" sz="2800" baseline="30000" dirty="0" smtClean="0">
                <a:solidFill>
                  <a:srgbClr val="0000FF"/>
                </a:solidFill>
              </a:rPr>
              <a:t>7</a:t>
            </a:r>
            <a:r>
              <a:rPr lang="en-029" sz="2800" dirty="0" smtClean="0">
                <a:solidFill>
                  <a:srgbClr val="0000FF"/>
                </a:solidFill>
              </a:rPr>
              <a:t>Li) destruction channels</a:t>
            </a:r>
            <a:endParaRPr lang="en-029" sz="2800" dirty="0">
              <a:solidFill>
                <a:srgbClr val="0000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2955716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029" sz="2400" dirty="0" smtClean="0">
                <a:solidFill>
                  <a:srgbClr val="0000FF"/>
                </a:solidFill>
              </a:rPr>
              <a:t>The </a:t>
            </a:r>
            <a:r>
              <a:rPr lang="en-029" sz="2400" baseline="30000" dirty="0" smtClean="0">
                <a:solidFill>
                  <a:srgbClr val="000000"/>
                </a:solidFill>
              </a:rPr>
              <a:t>7</a:t>
            </a:r>
            <a:r>
              <a:rPr lang="en-029" sz="2400" dirty="0" smtClean="0">
                <a:solidFill>
                  <a:srgbClr val="000000"/>
                </a:solidFill>
              </a:rPr>
              <a:t>Be</a:t>
            </a:r>
            <a:r>
              <a:rPr lang="en-029" sz="2400" dirty="0">
                <a:solidFill>
                  <a:srgbClr val="000000"/>
                </a:solidFill>
              </a:rPr>
              <a:t>(d,p)</a:t>
            </a:r>
            <a:r>
              <a:rPr lang="en-029" sz="2400" baseline="30000" dirty="0">
                <a:solidFill>
                  <a:srgbClr val="000000"/>
                </a:solidFill>
              </a:rPr>
              <a:t>8</a:t>
            </a:r>
            <a:r>
              <a:rPr lang="en-029" sz="2400" dirty="0">
                <a:solidFill>
                  <a:srgbClr val="000000"/>
                </a:solidFill>
              </a:rPr>
              <a:t>Be*</a:t>
            </a:r>
            <a:r>
              <a:rPr lang="en-029" sz="2400" dirty="0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029" sz="2400" dirty="0">
                <a:solidFill>
                  <a:srgbClr val="000000"/>
                </a:solidFill>
              </a:rPr>
              <a:t>2</a:t>
            </a:r>
            <a:r>
              <a:rPr lang="en-029" sz="2400" dirty="0" smtClean="0">
                <a:solidFill>
                  <a:srgbClr val="000000"/>
                </a:solidFill>
                <a:sym typeface="Symbol" charset="0"/>
              </a:rPr>
              <a:t></a:t>
            </a:r>
            <a:r>
              <a:rPr lang="en-029" sz="2400" dirty="0" smtClean="0">
                <a:solidFill>
                  <a:srgbClr val="0000FF"/>
                </a:solidFill>
                <a:sym typeface="Symbol" charset="0"/>
              </a:rPr>
              <a:t> reaction </a:t>
            </a:r>
            <a:r>
              <a:rPr lang="en-US" sz="2400" i="1" dirty="0">
                <a:solidFill>
                  <a:schemeClr val="hlink"/>
                </a:solidFill>
              </a:rPr>
              <a:t>[Coc et al. </a:t>
            </a:r>
            <a:r>
              <a:rPr lang="en-US" sz="2400" i="1" dirty="0" smtClean="0">
                <a:solidFill>
                  <a:schemeClr val="hlink"/>
                </a:solidFill>
              </a:rPr>
              <a:t>2004</a:t>
            </a:r>
            <a:r>
              <a:rPr lang="fr-FR" sz="2400" i="1" dirty="0" smtClean="0">
                <a:solidFill>
                  <a:schemeClr val="hlink"/>
                </a:solidFill>
              </a:rPr>
              <a:t>]</a:t>
            </a:r>
            <a:endParaRPr lang="en-US" sz="2400" i="1" dirty="0">
              <a:solidFill>
                <a:srgbClr val="008000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029" sz="2400" dirty="0" smtClean="0">
                <a:solidFill>
                  <a:srgbClr val="0000FF"/>
                </a:solidFill>
                <a:sym typeface="Symbol" charset="0"/>
              </a:rPr>
              <a:t>Experiment at Louvain LN </a:t>
            </a:r>
            <a:r>
              <a:rPr lang="en-US" sz="2400" i="1" dirty="0" smtClean="0">
                <a:solidFill>
                  <a:schemeClr val="hlink"/>
                </a:solidFill>
              </a:rPr>
              <a:t>[</a:t>
            </a:r>
            <a:r>
              <a:rPr lang="en-US" sz="2400" i="1" dirty="0" err="1" smtClean="0">
                <a:solidFill>
                  <a:schemeClr val="hlink"/>
                </a:solidFill>
              </a:rPr>
              <a:t>Angulo</a:t>
            </a:r>
            <a:r>
              <a:rPr lang="en-US" sz="2400" i="1" dirty="0" smtClean="0">
                <a:solidFill>
                  <a:schemeClr val="hlink"/>
                </a:solidFill>
              </a:rPr>
              <a:t> </a:t>
            </a:r>
            <a:r>
              <a:rPr lang="en-US" sz="2400" i="1" dirty="0">
                <a:solidFill>
                  <a:schemeClr val="hlink"/>
                </a:solidFill>
              </a:rPr>
              <a:t>et al. </a:t>
            </a:r>
            <a:r>
              <a:rPr lang="en-US" sz="2400" i="1" dirty="0" smtClean="0">
                <a:solidFill>
                  <a:schemeClr val="hlink"/>
                </a:solidFill>
              </a:rPr>
              <a:t>2005</a:t>
            </a:r>
            <a:r>
              <a:rPr lang="fr-FR" sz="2400" i="1" dirty="0" smtClean="0">
                <a:solidFill>
                  <a:schemeClr val="hlink"/>
                </a:solidFill>
              </a:rPr>
              <a:t>]</a:t>
            </a:r>
            <a:r>
              <a:rPr lang="en-029" sz="2400" dirty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en-029" sz="2400" dirty="0" smtClean="0">
                <a:solidFill>
                  <a:srgbClr val="0000FF"/>
                </a:solidFill>
                <a:sym typeface="Symbol" charset="0"/>
              </a:rPr>
              <a:t>: no (integrated) cross-section enhancement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Hypothetical resonance at </a:t>
            </a:r>
            <a:r>
              <a:rPr lang="en-US" sz="2400" i="1" dirty="0"/>
              <a:t>E</a:t>
            </a:r>
            <a:r>
              <a:rPr lang="en-US" sz="2400" i="1" baseline="-25000" dirty="0"/>
              <a:t>R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= 200±100 </a:t>
            </a:r>
            <a:r>
              <a:rPr lang="en-US" sz="2400" dirty="0" err="1"/>
              <a:t>keV</a:t>
            </a:r>
            <a:r>
              <a:rPr lang="en-US" sz="2400" dirty="0">
                <a:solidFill>
                  <a:srgbClr val="0000FF"/>
                </a:solidFill>
              </a:rPr>
              <a:t> with </a:t>
            </a:r>
            <a:r>
              <a:rPr lang="en-US" sz="2400" i="1" dirty="0">
                <a:sym typeface="Symbol" charset="0"/>
              </a:rPr>
              <a:t></a:t>
            </a:r>
            <a:r>
              <a:rPr lang="en-US" sz="2400" dirty="0">
                <a:sym typeface="Symbol" charset="0"/>
              </a:rPr>
              <a:t>40 </a:t>
            </a:r>
            <a:r>
              <a:rPr lang="en-US" sz="2400" dirty="0" err="1">
                <a:sym typeface="Symbol" charset="0"/>
              </a:rPr>
              <a:t>keV</a:t>
            </a:r>
            <a:r>
              <a:rPr lang="en-US" sz="2400" dirty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en-US" sz="2400" i="1" dirty="0">
                <a:solidFill>
                  <a:srgbClr val="009999"/>
                </a:solidFill>
              </a:rPr>
              <a:t>[</a:t>
            </a:r>
            <a:r>
              <a:rPr lang="en-US" sz="2400" i="1" dirty="0" err="1">
                <a:solidFill>
                  <a:srgbClr val="009999"/>
                </a:solidFill>
              </a:rPr>
              <a:t>Cyburt</a:t>
            </a:r>
            <a:r>
              <a:rPr lang="en-US" sz="2400" i="1" dirty="0">
                <a:solidFill>
                  <a:srgbClr val="009999"/>
                </a:solidFill>
              </a:rPr>
              <a:t> &amp; </a:t>
            </a:r>
            <a:r>
              <a:rPr lang="en-US" sz="2400" i="1" dirty="0" err="1">
                <a:solidFill>
                  <a:srgbClr val="009999"/>
                </a:solidFill>
              </a:rPr>
              <a:t>Pospelov</a:t>
            </a:r>
            <a:r>
              <a:rPr lang="en-US" sz="2400" i="1" dirty="0">
                <a:solidFill>
                  <a:srgbClr val="009999"/>
                </a:solidFill>
              </a:rPr>
              <a:t> 2009</a:t>
            </a:r>
            <a:r>
              <a:rPr lang="en-US" sz="2400" i="1" dirty="0" smtClean="0">
                <a:solidFill>
                  <a:srgbClr val="339966"/>
                </a:solidFill>
              </a:rPr>
              <a:t>];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 corresponding to </a:t>
            </a:r>
            <a:r>
              <a:rPr lang="en-US" sz="2400" dirty="0" smtClean="0">
                <a:sym typeface="Symbol" charset="0"/>
              </a:rPr>
              <a:t>≈16.7 </a:t>
            </a:r>
            <a:r>
              <a:rPr lang="en-US" sz="2400" dirty="0" smtClean="0">
                <a:solidFill>
                  <a:srgbClr val="000000"/>
                </a:solidFill>
                <a:sym typeface="Symbol" charset="0"/>
              </a:rPr>
              <a:t>MeV </a:t>
            </a:r>
            <a:r>
              <a:rPr lang="en-US" sz="2400" baseline="30000" dirty="0" smtClean="0">
                <a:solidFill>
                  <a:srgbClr val="000000"/>
                </a:solidFill>
                <a:sym typeface="Symbol" charset="0"/>
              </a:rPr>
              <a:t>9</a:t>
            </a:r>
            <a:r>
              <a:rPr lang="en-US" sz="2400" dirty="0" smtClean="0">
                <a:solidFill>
                  <a:srgbClr val="000000"/>
                </a:solidFill>
                <a:sym typeface="Symbol" charset="0"/>
              </a:rPr>
              <a:t>B 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level</a:t>
            </a:r>
            <a:r>
              <a:rPr lang="en-US" sz="2400" dirty="0" smtClean="0">
                <a:solidFill>
                  <a:srgbClr val="0000FF"/>
                </a:solidFill>
              </a:rPr>
              <a:t> ?</a:t>
            </a:r>
            <a:endParaRPr lang="en-US" sz="2400" dirty="0">
              <a:solidFill>
                <a:srgbClr val="0000FF"/>
              </a:solidFill>
              <a:sym typeface="Symbol" charset="0"/>
            </a:endParaRPr>
          </a:p>
          <a:p>
            <a:pPr marL="800100" lvl="1" indent="-342900">
              <a:buFont typeface="Arial"/>
              <a:buChar char="•"/>
            </a:pPr>
            <a:r>
              <a:rPr lang="en-029" sz="2400" dirty="0" smtClean="0">
                <a:solidFill>
                  <a:srgbClr val="0000FF"/>
                </a:solidFill>
                <a:sym typeface="Symbol" charset="0"/>
              </a:rPr>
              <a:t> No resonance observed at Oak Ridge in </a:t>
            </a:r>
            <a:r>
              <a:rPr lang="en-029" sz="2400" dirty="0" smtClean="0">
                <a:solidFill>
                  <a:srgbClr val="000000"/>
                </a:solidFill>
                <a:sym typeface="Symbol" charset="0"/>
              </a:rPr>
              <a:t>D(</a:t>
            </a:r>
            <a:r>
              <a:rPr lang="en-029" sz="2400" baseline="30000" dirty="0" smtClean="0">
                <a:solidFill>
                  <a:srgbClr val="000000"/>
                </a:solidFill>
                <a:sym typeface="Symbol" charset="0"/>
              </a:rPr>
              <a:t>7</a:t>
            </a:r>
            <a:r>
              <a:rPr lang="en-029" sz="2400" dirty="0" smtClean="0">
                <a:solidFill>
                  <a:srgbClr val="000000"/>
                </a:solidFill>
                <a:sym typeface="Symbol" charset="0"/>
              </a:rPr>
              <a:t>Be,d)</a:t>
            </a:r>
            <a:r>
              <a:rPr lang="en-029" sz="2400" baseline="30000" dirty="0" smtClean="0">
                <a:solidFill>
                  <a:srgbClr val="000000"/>
                </a:solidFill>
                <a:sym typeface="Symbol" charset="0"/>
              </a:rPr>
              <a:t>7</a:t>
            </a:r>
            <a:r>
              <a:rPr lang="en-029" sz="2400" dirty="0" smtClean="0">
                <a:solidFill>
                  <a:srgbClr val="000000"/>
                </a:solidFill>
                <a:sym typeface="Symbol" charset="0"/>
              </a:rPr>
              <a:t>Be </a:t>
            </a:r>
            <a:r>
              <a:rPr lang="en-029" sz="2400" dirty="0" smtClean="0">
                <a:solidFill>
                  <a:srgbClr val="0000FF"/>
                </a:solidFill>
                <a:sym typeface="Symbol" charset="0"/>
              </a:rPr>
              <a:t>scattering </a:t>
            </a:r>
            <a:r>
              <a:rPr lang="en-US" sz="2400" i="1" dirty="0" smtClean="0">
                <a:solidFill>
                  <a:srgbClr val="009999"/>
                </a:solidFill>
              </a:rPr>
              <a:t>[O’Malley et al. 2011]</a:t>
            </a:r>
          </a:p>
          <a:p>
            <a:pPr marL="800100" lvl="1" indent="-342900">
              <a:buFont typeface="Arial"/>
              <a:buChar char="•"/>
            </a:pPr>
            <a:r>
              <a:rPr lang="en-029" sz="2400" dirty="0" smtClean="0">
                <a:solidFill>
                  <a:srgbClr val="0000FF"/>
                </a:solidFill>
                <a:sym typeface="Symbol" charset="0"/>
              </a:rPr>
              <a:t>Measured </a:t>
            </a:r>
            <a:r>
              <a:rPr lang="en-US" sz="2400" i="1" dirty="0" smtClean="0">
                <a:sym typeface="Symbol" charset="0"/>
              </a:rPr>
              <a:t>E</a:t>
            </a:r>
            <a:r>
              <a:rPr lang="en-US" sz="2400" i="1" baseline="-25000" dirty="0" smtClean="0">
                <a:sym typeface="Symbol" charset="0"/>
              </a:rPr>
              <a:t>x</a:t>
            </a:r>
            <a:r>
              <a:rPr lang="en-US" sz="2400" dirty="0" smtClean="0">
                <a:sym typeface="Symbol" charset="0"/>
              </a:rPr>
              <a:t>=16.8 MeV 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and</a:t>
            </a:r>
            <a:r>
              <a:rPr lang="en-US" sz="2400" dirty="0" smtClean="0">
                <a:sym typeface="Symbol" charset="0"/>
              </a:rPr>
              <a:t> </a:t>
            </a:r>
            <a:r>
              <a:rPr lang="en-US" sz="2400" i="1" dirty="0" smtClean="0">
                <a:sym typeface="Symbol" charset="0"/>
              </a:rPr>
              <a:t></a:t>
            </a:r>
            <a:r>
              <a:rPr lang="en-US" sz="2400" dirty="0" smtClean="0">
                <a:sym typeface="Symbol" charset="0"/>
              </a:rPr>
              <a:t>=81 </a:t>
            </a:r>
            <a:r>
              <a:rPr lang="en-US" sz="2400" dirty="0" err="1" smtClean="0">
                <a:sym typeface="Symbol" charset="0"/>
              </a:rPr>
              <a:t>keV</a:t>
            </a:r>
            <a:r>
              <a:rPr lang="en-US" sz="2400" dirty="0" smtClean="0">
                <a:sym typeface="Symbol" charset="0"/>
              </a:rPr>
              <a:t> </a:t>
            </a:r>
            <a:r>
              <a:rPr lang="en-US" sz="2400" i="1" dirty="0" smtClean="0">
                <a:solidFill>
                  <a:srgbClr val="009999"/>
                </a:solidFill>
              </a:rPr>
              <a:t>[Scholl </a:t>
            </a:r>
            <a:r>
              <a:rPr lang="en-US" sz="2400" i="1" dirty="0">
                <a:solidFill>
                  <a:srgbClr val="009999"/>
                </a:solidFill>
              </a:rPr>
              <a:t>et al. 2011</a:t>
            </a:r>
            <a:r>
              <a:rPr lang="en-US" sz="2400" i="1" dirty="0" smtClean="0">
                <a:solidFill>
                  <a:srgbClr val="009999"/>
                </a:solidFill>
              </a:rPr>
              <a:t>] </a:t>
            </a:r>
            <a:r>
              <a:rPr lang="en-US" sz="2400" dirty="0">
                <a:solidFill>
                  <a:srgbClr val="0000FF"/>
                </a:solidFill>
                <a:sym typeface="Symbol" charset="0"/>
              </a:rPr>
              <a:t>⇒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primordial effect on </a:t>
            </a:r>
            <a:r>
              <a:rPr lang="en-029" sz="2400" baseline="30000" dirty="0" smtClean="0">
                <a:solidFill>
                  <a:srgbClr val="000000"/>
                </a:solidFill>
              </a:rPr>
              <a:t>7</a:t>
            </a:r>
            <a:r>
              <a:rPr lang="en-029" sz="2400" dirty="0" smtClean="0">
                <a:solidFill>
                  <a:srgbClr val="000000"/>
                </a:solidFill>
              </a:rPr>
              <a:t>Li &lt; 4% </a:t>
            </a:r>
            <a:r>
              <a:rPr lang="en-US" sz="2400" i="1" dirty="0" smtClean="0">
                <a:solidFill>
                  <a:srgbClr val="009999"/>
                </a:solidFill>
              </a:rPr>
              <a:t>[</a:t>
            </a:r>
            <a:r>
              <a:rPr lang="en-US" sz="2400" i="1" dirty="0" err="1" smtClean="0">
                <a:solidFill>
                  <a:srgbClr val="009999"/>
                </a:solidFill>
              </a:rPr>
              <a:t>Kirsebom</a:t>
            </a:r>
            <a:r>
              <a:rPr lang="en-US" sz="2400" i="1" dirty="0" smtClean="0">
                <a:solidFill>
                  <a:srgbClr val="009999"/>
                </a:solidFill>
              </a:rPr>
              <a:t> &amp; </a:t>
            </a:r>
            <a:r>
              <a:rPr lang="en-US" sz="2400" i="1" dirty="0" err="1" smtClean="0">
                <a:solidFill>
                  <a:srgbClr val="009999"/>
                </a:solidFill>
              </a:rPr>
              <a:t>Davids</a:t>
            </a:r>
            <a:r>
              <a:rPr lang="en-US" sz="2400" i="1" dirty="0" smtClean="0">
                <a:solidFill>
                  <a:srgbClr val="009999"/>
                </a:solidFill>
              </a:rPr>
              <a:t> 2011]</a:t>
            </a:r>
            <a:endParaRPr lang="en-029" sz="2400" dirty="0" smtClean="0">
              <a:solidFill>
                <a:srgbClr val="000000"/>
              </a:solidFill>
            </a:endParaRPr>
          </a:p>
        </p:txBody>
      </p:sp>
      <p:grpSp>
        <p:nvGrpSpPr>
          <p:cNvPr id="4" name="Grouper 3"/>
          <p:cNvGrpSpPr/>
          <p:nvPr/>
        </p:nvGrpSpPr>
        <p:grpSpPr>
          <a:xfrm>
            <a:off x="1302816" y="908720"/>
            <a:ext cx="4205288" cy="2041525"/>
            <a:chOff x="4899025" y="4740275"/>
            <a:chExt cx="4205288" cy="2041525"/>
          </a:xfrm>
        </p:grpSpPr>
        <p:sp>
          <p:nvSpPr>
            <p:cNvPr id="5" name="Text Box 27"/>
            <p:cNvSpPr txBox="1">
              <a:spLocks noChangeArrowheads="1"/>
            </p:cNvSpPr>
            <p:nvPr/>
          </p:nvSpPr>
          <p:spPr bwMode="auto">
            <a:xfrm>
              <a:off x="8037513" y="5195888"/>
              <a:ext cx="914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  <a:sym typeface="Symbol" charset="0"/>
                </a:rPr>
                <a:t></a:t>
              </a:r>
              <a:r>
                <a:rPr lang="fr-FR" sz="1800">
                  <a:solidFill>
                    <a:srgbClr val="0000FF"/>
                  </a:solidFill>
                  <a:sym typeface="Symbol" charset="0"/>
                </a:rPr>
                <a:t>30</a:t>
              </a:r>
              <a:endParaRPr lang="en-US" sz="1800">
                <a:solidFill>
                  <a:srgbClr val="0000FF"/>
                </a:solidFill>
              </a:endParaRPr>
            </a:p>
          </p:txBody>
        </p:sp>
        <p:sp>
          <p:nvSpPr>
            <p:cNvPr id="6" name="Text Box 28"/>
            <p:cNvSpPr txBox="1">
              <a:spLocks noChangeArrowheads="1"/>
            </p:cNvSpPr>
            <p:nvPr/>
          </p:nvSpPr>
          <p:spPr bwMode="auto">
            <a:xfrm>
              <a:off x="8037513" y="5410200"/>
              <a:ext cx="914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  <a:sym typeface="Symbol" charset="0"/>
                </a:rPr>
                <a:t></a:t>
              </a:r>
              <a:r>
                <a:rPr lang="fr-FR" sz="1800">
                  <a:solidFill>
                    <a:srgbClr val="0000FF"/>
                  </a:solidFill>
                  <a:sym typeface="Symbol" charset="0"/>
                </a:rPr>
                <a:t>100</a:t>
              </a:r>
              <a:endParaRPr lang="en-US" sz="1800">
                <a:solidFill>
                  <a:srgbClr val="0000FF"/>
                </a:solidFill>
              </a:endParaRPr>
            </a:p>
          </p:txBody>
        </p:sp>
        <p:sp>
          <p:nvSpPr>
            <p:cNvPr id="7" name="Text Box 29"/>
            <p:cNvSpPr txBox="1">
              <a:spLocks noChangeArrowheads="1"/>
            </p:cNvSpPr>
            <p:nvPr/>
          </p:nvSpPr>
          <p:spPr bwMode="auto">
            <a:xfrm>
              <a:off x="8037513" y="5638800"/>
              <a:ext cx="914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  <a:sym typeface="Symbol" charset="0"/>
                </a:rPr>
                <a:t></a:t>
              </a:r>
              <a:r>
                <a:rPr lang="fr-FR" sz="1800">
                  <a:solidFill>
                    <a:srgbClr val="0000FF"/>
                  </a:solidFill>
                  <a:sym typeface="Symbol" charset="0"/>
                </a:rPr>
                <a:t>300</a:t>
              </a:r>
              <a:endParaRPr lang="en-US" sz="1800">
                <a:solidFill>
                  <a:srgbClr val="0000FF"/>
                </a:solidFill>
              </a:endParaRPr>
            </a:p>
          </p:txBody>
        </p:sp>
        <p:sp>
          <p:nvSpPr>
            <p:cNvPr id="8" name="Text Box 30"/>
            <p:cNvSpPr txBox="1">
              <a:spLocks noChangeArrowheads="1"/>
            </p:cNvSpPr>
            <p:nvPr/>
          </p:nvSpPr>
          <p:spPr bwMode="auto">
            <a:xfrm>
              <a:off x="8037513" y="5943600"/>
              <a:ext cx="1066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  <a:sym typeface="Symbol" charset="0"/>
                </a:rPr>
                <a:t></a:t>
              </a:r>
              <a:r>
                <a:rPr lang="fr-FR" sz="1800">
                  <a:solidFill>
                    <a:srgbClr val="0000FF"/>
                  </a:solidFill>
                  <a:sym typeface="Symbol" charset="0"/>
                </a:rPr>
                <a:t>1000</a:t>
              </a:r>
              <a:endParaRPr lang="en-US" sz="1800">
                <a:solidFill>
                  <a:srgbClr val="0000FF"/>
                </a:solidFill>
              </a:endParaRPr>
            </a:p>
          </p:txBody>
        </p:sp>
        <p:pic>
          <p:nvPicPr>
            <p:cNvPr id="9" name="Picture 31" descr="be7dp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9025" y="4740275"/>
              <a:ext cx="3178175" cy="204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9628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Text Box 2" descr="Marbre blanc"/>
          <p:cNvSpPr txBox="1">
            <a:spLocks noChangeArrowheads="1"/>
          </p:cNvSpPr>
          <p:nvPr/>
        </p:nvSpPr>
        <p:spPr bwMode="auto">
          <a:xfrm>
            <a:off x="533400" y="214313"/>
            <a:ext cx="8077200" cy="52322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Other resonances </a:t>
            </a:r>
            <a:r>
              <a:rPr lang="en-US" sz="2800" dirty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sym typeface="Symbol" charset="0"/>
              </a:rPr>
              <a:t>?</a:t>
            </a: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 </a:t>
            </a:r>
            <a:endParaRPr lang="en-US" dirty="0">
              <a:solidFill>
                <a:srgbClr val="0000FF"/>
              </a:solidFill>
              <a:sym typeface="Symbol" charset="0"/>
            </a:endParaRPr>
          </a:p>
        </p:txBody>
      </p:sp>
      <p:sp>
        <p:nvSpPr>
          <p:cNvPr id="1038340" name="Text Box 4"/>
          <p:cNvSpPr txBox="1">
            <a:spLocks noChangeArrowheads="1"/>
          </p:cNvSpPr>
          <p:nvPr/>
        </p:nvSpPr>
        <p:spPr bwMode="auto">
          <a:xfrm>
            <a:off x="-228600" y="2667000"/>
            <a:ext cx="586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8341" name="Text Box 5"/>
          <p:cNvSpPr txBox="1">
            <a:spLocks noChangeArrowheads="1"/>
          </p:cNvSpPr>
          <p:nvPr/>
        </p:nvSpPr>
        <p:spPr bwMode="auto">
          <a:xfrm>
            <a:off x="590128" y="1560017"/>
            <a:ext cx="6934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Unknown Resonances in</a:t>
            </a:r>
            <a:r>
              <a:rPr lang="en-US" sz="2400" dirty="0"/>
              <a:t> </a:t>
            </a:r>
            <a:r>
              <a:rPr lang="en-US" sz="2400" baseline="30000" dirty="0"/>
              <a:t>7</a:t>
            </a:r>
            <a:r>
              <a:rPr lang="en-US" sz="2400" dirty="0"/>
              <a:t>Be + n, p, d, t, </a:t>
            </a:r>
            <a:r>
              <a:rPr lang="en-US" sz="2400" baseline="30000" dirty="0"/>
              <a:t>3</a:t>
            </a:r>
            <a:r>
              <a:rPr lang="en-US" sz="2400" dirty="0"/>
              <a:t>He </a:t>
            </a:r>
            <a:r>
              <a:rPr lang="en-US" sz="2400" dirty="0">
                <a:solidFill>
                  <a:srgbClr val="0000FF"/>
                </a:solidFill>
              </a:rPr>
              <a:t>and </a:t>
            </a:r>
            <a:r>
              <a:rPr lang="en-US" sz="2400" dirty="0"/>
              <a:t> </a:t>
            </a:r>
            <a:r>
              <a:rPr lang="en-US" sz="2400" dirty="0">
                <a:sym typeface="Symbol" charset="0"/>
              </a:rPr>
              <a:t> </a:t>
            </a:r>
            <a:r>
              <a:rPr lang="en-US" sz="2400" dirty="0">
                <a:solidFill>
                  <a:srgbClr val="0000FF"/>
                </a:solidFill>
                <a:sym typeface="Symbol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400" baseline="30000" dirty="0"/>
              <a:t>8</a:t>
            </a:r>
            <a:r>
              <a:rPr lang="en-US" sz="2400" dirty="0"/>
              <a:t>Be, </a:t>
            </a:r>
            <a:r>
              <a:rPr lang="en-US" sz="2400" baseline="30000" dirty="0"/>
              <a:t>9,10,11</a:t>
            </a:r>
            <a:r>
              <a:rPr lang="en-US" sz="2400" dirty="0"/>
              <a:t>B, </a:t>
            </a:r>
            <a:r>
              <a:rPr lang="en-US" sz="2400" baseline="30000" dirty="0"/>
              <a:t>10,11</a:t>
            </a:r>
            <a:r>
              <a:rPr lang="en-US" sz="2400" dirty="0"/>
              <a:t>C </a:t>
            </a:r>
            <a:r>
              <a:rPr lang="en-US" sz="2400" dirty="0" smtClean="0">
                <a:solidFill>
                  <a:srgbClr val="0000FF"/>
                </a:solidFill>
              </a:rPr>
              <a:t>compound nuclei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38342" name="Text Box 6"/>
          <p:cNvSpPr txBox="1">
            <a:spLocks noChangeArrowheads="1"/>
          </p:cNvSpPr>
          <p:nvPr/>
        </p:nvSpPr>
        <p:spPr bwMode="auto">
          <a:xfrm>
            <a:off x="251520" y="2708920"/>
            <a:ext cx="43204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Unknown level properties in</a:t>
            </a:r>
            <a:r>
              <a:rPr lang="en-US" sz="2400" dirty="0"/>
              <a:t> </a:t>
            </a:r>
            <a:r>
              <a:rPr lang="en-US" sz="2400" baseline="30000" dirty="0"/>
              <a:t>9,11</a:t>
            </a:r>
            <a:r>
              <a:rPr lang="en-US" sz="2400" dirty="0"/>
              <a:t>B </a:t>
            </a:r>
            <a:r>
              <a:rPr lang="en-US" sz="2400" dirty="0">
                <a:solidFill>
                  <a:srgbClr val="0000FF"/>
                </a:solidFill>
              </a:rPr>
              <a:t>and unknown levels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in</a:t>
            </a:r>
            <a:r>
              <a:rPr lang="en-US" sz="2400" dirty="0"/>
              <a:t> </a:t>
            </a:r>
            <a:r>
              <a:rPr lang="en-US" sz="2400" baseline="30000" dirty="0"/>
              <a:t>10</a:t>
            </a:r>
            <a:r>
              <a:rPr lang="en-US" sz="2400" dirty="0"/>
              <a:t>C </a:t>
            </a:r>
          </a:p>
        </p:txBody>
      </p:sp>
      <p:sp>
        <p:nvSpPr>
          <p:cNvPr id="1038343" name="Text Box 7"/>
          <p:cNvSpPr txBox="1">
            <a:spLocks noChangeArrowheads="1"/>
          </p:cNvSpPr>
          <p:nvPr/>
        </p:nvSpPr>
        <p:spPr bwMode="auto">
          <a:xfrm>
            <a:off x="533400" y="4082296"/>
            <a:ext cx="4038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aseline="30000" dirty="0" smtClean="0"/>
              <a:t>7</a:t>
            </a:r>
            <a:r>
              <a:rPr lang="en-US" sz="2400" dirty="0" smtClean="0"/>
              <a:t>Be+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He→</a:t>
            </a:r>
            <a:r>
              <a:rPr lang="en-US" sz="2400" baseline="30000" dirty="0">
                <a:solidFill>
                  <a:srgbClr val="FF3300"/>
                </a:solidFill>
              </a:rPr>
              <a:t>10</a:t>
            </a:r>
            <a:r>
              <a:rPr lang="en-US" sz="2400" dirty="0">
                <a:solidFill>
                  <a:srgbClr val="FF3300"/>
                </a:solidFill>
              </a:rPr>
              <a:t>C</a:t>
            </a:r>
            <a:r>
              <a:rPr lang="en-US" sz="2400" dirty="0" smtClean="0"/>
              <a:t>→2p+2</a:t>
            </a:r>
            <a:r>
              <a:rPr lang="en-US" sz="2400" dirty="0" smtClean="0">
                <a:sym typeface="Symbol" charset="0"/>
              </a:rPr>
              <a:t></a:t>
            </a:r>
          </a:p>
          <a:p>
            <a:pPr algn="ctr">
              <a:spcBef>
                <a:spcPct val="50000"/>
              </a:spcBef>
            </a:pPr>
            <a:r>
              <a:rPr lang="en-US" sz="2400" baseline="30000" dirty="0" smtClean="0"/>
              <a:t>10</a:t>
            </a:r>
            <a:r>
              <a:rPr lang="en-US" sz="2400" dirty="0" smtClean="0"/>
              <a:t>C level structure investigated trough other reactions e.g. </a:t>
            </a:r>
          </a:p>
          <a:p>
            <a:pPr algn="ctr">
              <a:spcBef>
                <a:spcPct val="50000"/>
              </a:spcBef>
            </a:pPr>
            <a:r>
              <a:rPr lang="en-US" sz="2400" baseline="30000" dirty="0" smtClean="0"/>
              <a:t>9</a:t>
            </a:r>
            <a:r>
              <a:rPr lang="en-US" sz="2400" dirty="0" smtClean="0"/>
              <a:t>Be</a:t>
            </a:r>
            <a:r>
              <a:rPr lang="en-US" sz="2400" dirty="0"/>
              <a:t>+</a:t>
            </a:r>
            <a:r>
              <a:rPr lang="en-US" sz="2400" baseline="30000" dirty="0"/>
              <a:t>3</a:t>
            </a:r>
            <a:r>
              <a:rPr lang="en-US" sz="2400" dirty="0"/>
              <a:t>He→</a:t>
            </a:r>
            <a:r>
              <a:rPr lang="en-US" sz="2400" baseline="30000" dirty="0" smtClean="0">
                <a:solidFill>
                  <a:srgbClr val="FF3300"/>
                </a:solidFill>
              </a:rPr>
              <a:t>10</a:t>
            </a:r>
            <a:r>
              <a:rPr lang="en-US" sz="2400" dirty="0" smtClean="0">
                <a:solidFill>
                  <a:srgbClr val="FF3300"/>
                </a:solidFill>
              </a:rPr>
              <a:t>C</a:t>
            </a:r>
            <a:r>
              <a:rPr lang="en-US" sz="2400" dirty="0" smtClean="0"/>
              <a:t>+d</a:t>
            </a:r>
            <a:endParaRPr lang="en-US" sz="2400" dirty="0">
              <a:sym typeface="Symbo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339752" y="98072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hlink"/>
                </a:solidFill>
              </a:rPr>
              <a:t>[</a:t>
            </a:r>
            <a:r>
              <a:rPr lang="en-US" sz="2400" i="1" dirty="0" err="1">
                <a:solidFill>
                  <a:schemeClr val="hlink"/>
                </a:solidFill>
              </a:rPr>
              <a:t>Chakraborty</a:t>
            </a:r>
            <a:r>
              <a:rPr lang="en-US" sz="2400" i="1" dirty="0">
                <a:solidFill>
                  <a:schemeClr val="hlink"/>
                </a:solidFill>
              </a:rPr>
              <a:t>, Fields &amp; Olive </a:t>
            </a:r>
            <a:r>
              <a:rPr lang="en-US" sz="2400" i="1" dirty="0" smtClean="0">
                <a:solidFill>
                  <a:schemeClr val="hlink"/>
                </a:solidFill>
              </a:rPr>
              <a:t>(2011)]</a:t>
            </a:r>
            <a:endParaRPr lang="fr-FR" dirty="0"/>
          </a:p>
        </p:txBody>
      </p:sp>
      <p:grpSp>
        <p:nvGrpSpPr>
          <p:cNvPr id="9" name="Groupe 69"/>
          <p:cNvGrpSpPr>
            <a:grpSpLocks/>
          </p:cNvGrpSpPr>
          <p:nvPr/>
        </p:nvGrpSpPr>
        <p:grpSpPr bwMode="auto">
          <a:xfrm>
            <a:off x="4538438" y="2708920"/>
            <a:ext cx="4426050" cy="3617913"/>
            <a:chOff x="1064904" y="1662859"/>
            <a:chExt cx="4426098" cy="3617913"/>
          </a:xfrm>
        </p:grpSpPr>
        <p:grpSp>
          <p:nvGrpSpPr>
            <p:cNvPr id="10" name="Groupe 68"/>
            <p:cNvGrpSpPr>
              <a:grpSpLocks/>
            </p:cNvGrpSpPr>
            <p:nvPr/>
          </p:nvGrpSpPr>
          <p:grpSpPr bwMode="auto">
            <a:xfrm>
              <a:off x="1064904" y="1662859"/>
              <a:ext cx="4426098" cy="3617913"/>
              <a:chOff x="1112405" y="1710359"/>
              <a:chExt cx="4426101" cy="3617913"/>
            </a:xfrm>
          </p:grpSpPr>
          <p:grpSp>
            <p:nvGrpSpPr>
              <p:cNvPr id="13" name="Groupe 67"/>
              <p:cNvGrpSpPr>
                <a:grpSpLocks/>
              </p:cNvGrpSpPr>
              <p:nvPr/>
            </p:nvGrpSpPr>
            <p:grpSpPr bwMode="auto">
              <a:xfrm>
                <a:off x="1112405" y="1710359"/>
                <a:ext cx="4426101" cy="3617913"/>
                <a:chOff x="1112405" y="1710361"/>
                <a:chExt cx="4426100" cy="3617917"/>
              </a:xfrm>
            </p:grpSpPr>
            <p:sp>
              <p:nvSpPr>
                <p:cNvPr id="16" name="Line 18"/>
                <p:cNvSpPr>
                  <a:spLocks noChangeShapeType="1"/>
                </p:cNvSpPr>
                <p:nvPr/>
              </p:nvSpPr>
              <p:spPr bwMode="auto">
                <a:xfrm>
                  <a:off x="2387605" y="2446931"/>
                  <a:ext cx="131040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7" name="Groupe 66"/>
                <p:cNvGrpSpPr>
                  <a:grpSpLocks/>
                </p:cNvGrpSpPr>
                <p:nvPr/>
              </p:nvGrpSpPr>
              <p:grpSpPr bwMode="auto">
                <a:xfrm>
                  <a:off x="1112405" y="1710361"/>
                  <a:ext cx="4426100" cy="3617917"/>
                  <a:chOff x="1112405" y="1698486"/>
                  <a:chExt cx="4426100" cy="3617917"/>
                </a:xfrm>
              </p:grpSpPr>
              <p:sp>
                <p:nvSpPr>
                  <p:cNvPr id="18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55030" y="2789844"/>
                    <a:ext cx="845103" cy="3385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GB" sz="1400"/>
                      <a:t>10.00</a:t>
                    </a:r>
                    <a:r>
                      <a:rPr lang="en-GB" sz="1600"/>
                      <a:t>     </a:t>
                    </a:r>
                  </a:p>
                </p:txBody>
              </p:sp>
              <p:grpSp>
                <p:nvGrpSpPr>
                  <p:cNvPr id="19" name="Groupe 65"/>
                  <p:cNvGrpSpPr>
                    <a:grpSpLocks/>
                  </p:cNvGrpSpPr>
                  <p:nvPr/>
                </p:nvGrpSpPr>
                <p:grpSpPr bwMode="auto">
                  <a:xfrm>
                    <a:off x="1112405" y="1698486"/>
                    <a:ext cx="4426100" cy="3617917"/>
                    <a:chOff x="1112405" y="1698486"/>
                    <a:chExt cx="4426100" cy="3617917"/>
                  </a:xfrm>
                </p:grpSpPr>
                <p:sp>
                  <p:nvSpPr>
                    <p:cNvPr id="20" name="Text Box 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72356" y="2138864"/>
                      <a:ext cx="1332745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 cap="sq">
                          <a:solidFill>
                            <a:srgbClr val="000000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r>
                        <a:rPr lang="fr-FR" sz="1400" b="1">
                          <a:solidFill>
                            <a:srgbClr val="FF0000"/>
                          </a:solidFill>
                        </a:rPr>
                        <a:t>15.04  (2</a:t>
                      </a:r>
                      <a:r>
                        <a:rPr lang="fr-FR" sz="1400" b="1" baseline="3000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fr-FR" sz="1400" b="1">
                          <a:solidFill>
                            <a:srgbClr val="FF0000"/>
                          </a:solidFill>
                        </a:rPr>
                        <a:t>, 1</a:t>
                      </a:r>
                      <a:r>
                        <a:rPr lang="fr-FR" sz="1400" b="1" baseline="3000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fr-FR" sz="1400" b="1">
                          <a:solidFill>
                            <a:srgbClr val="FF0000"/>
                          </a:solidFill>
                        </a:rPr>
                        <a:t>) ?</a:t>
                      </a:r>
                      <a:endParaRPr lang="en-GB" sz="1600" b="1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1" name="Text Box 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82256" y="2505014"/>
                      <a:ext cx="1489100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 cap="sq">
                          <a:solidFill>
                            <a:srgbClr val="000000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r>
                        <a:rPr lang="fr-FR" sz="1400" b="1">
                          <a:solidFill>
                            <a:srgbClr val="FF0000"/>
                          </a:solidFill>
                        </a:rPr>
                        <a:t>14.99   (2</a:t>
                      </a:r>
                      <a:r>
                        <a:rPr lang="fr-FR" sz="1400" b="1" baseline="3000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fr-FR" sz="1400" b="1">
                          <a:solidFill>
                            <a:srgbClr val="FF0000"/>
                          </a:solidFill>
                        </a:rPr>
                        <a:t>, 1</a:t>
                      </a:r>
                      <a:r>
                        <a:rPr lang="fr-FR" sz="1400" b="1" baseline="3000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fr-FR" sz="1400" b="1">
                          <a:solidFill>
                            <a:srgbClr val="FF0000"/>
                          </a:solidFill>
                        </a:rPr>
                        <a:t>) ?</a:t>
                      </a:r>
                      <a:endParaRPr lang="en-GB" sz="1600" b="1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2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81351" y="2576945"/>
                      <a:ext cx="1102425" cy="1458686"/>
                    </a:xfrm>
                    <a:prstGeom prst="line">
                      <a:avLst/>
                    </a:prstGeom>
                    <a:noFill/>
                    <a:ln w="19050" cap="sq">
                      <a:solidFill>
                        <a:schemeClr val="tx1"/>
                      </a:solidFill>
                      <a:prstDash val="dash"/>
                      <a:round/>
                      <a:headEnd type="none" w="sm" len="sm"/>
                      <a:tailEnd type="triangl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grpSp>
                  <p:nvGrpSpPr>
                    <p:cNvPr id="23" name="Groupe 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12405" y="1698486"/>
                      <a:ext cx="4426100" cy="3617917"/>
                      <a:chOff x="1112405" y="1662861"/>
                      <a:chExt cx="4426100" cy="3617917"/>
                    </a:xfrm>
                  </p:grpSpPr>
                  <p:grpSp>
                    <p:nvGrpSpPr>
                      <p:cNvPr id="24" name="Group 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12405" y="1662861"/>
                        <a:ext cx="3727450" cy="3617917"/>
                        <a:chOff x="124" y="2043"/>
                        <a:chExt cx="2348" cy="2279"/>
                      </a:xfrm>
                    </p:grpSpPr>
                    <p:sp>
                      <p:nvSpPr>
                        <p:cNvPr id="28" name="Text Box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4" y="2052"/>
                          <a:ext cx="1344" cy="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 cap="sq">
                              <a:solidFill>
                                <a:srgbClr val="00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1pPr>
                          <a:lvl2pPr marL="742950" indent="-285750"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2pPr>
                          <a:lvl3pPr marL="1143000" indent="-228600"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3pPr>
                          <a:lvl4pPr marL="1600200" indent="-228600"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4pPr>
                          <a:lvl5pPr marL="2057400" indent="-228600"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9pPr>
                        </a:lstStyle>
                        <a:p>
                          <a:r>
                            <a:rPr lang="en-GB" sz="2000"/>
                            <a:t>            </a:t>
                          </a:r>
                        </a:p>
                      </p:txBody>
                    </p:sp>
                    <p:grpSp>
                      <p:nvGrpSpPr>
                        <p:cNvPr id="29" name="Group 5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4" y="2043"/>
                          <a:ext cx="2348" cy="2279"/>
                          <a:chOff x="124" y="2043"/>
                          <a:chExt cx="2348" cy="2279"/>
                        </a:xfrm>
                      </p:grpSpPr>
                      <p:sp>
                        <p:nvSpPr>
                          <p:cNvPr id="30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924" y="4092"/>
                            <a:ext cx="826" cy="4"/>
                          </a:xfrm>
                          <a:prstGeom prst="line">
                            <a:avLst/>
                          </a:prstGeom>
                          <a:noFill/>
                          <a:ln w="38100" cap="sq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grpSp>
                        <p:nvGrpSpPr>
                          <p:cNvPr id="31" name="Group 1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24" y="2043"/>
                            <a:ext cx="2348" cy="2279"/>
                            <a:chOff x="124" y="2043"/>
                            <a:chExt cx="2348" cy="2279"/>
                          </a:xfrm>
                        </p:grpSpPr>
                        <p:sp>
                          <p:nvSpPr>
                            <p:cNvPr id="32" name="Line 1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1750" y="2043"/>
                              <a:ext cx="10" cy="2049"/>
                            </a:xfrm>
                            <a:prstGeom prst="line">
                              <a:avLst/>
                            </a:prstGeom>
                            <a:noFill/>
                            <a:ln w="28575" cap="sq">
                              <a:solidFill>
                                <a:schemeClr val="tx1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fr-FR"/>
                            </a:p>
                          </p:txBody>
                        </p:sp>
                        <p:sp>
                          <p:nvSpPr>
                            <p:cNvPr id="33" name="Line 1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920" y="2043"/>
                              <a:ext cx="0" cy="2050"/>
                            </a:xfrm>
                            <a:prstGeom prst="line">
                              <a:avLst/>
                            </a:prstGeom>
                            <a:noFill/>
                            <a:ln w="28575" cap="sq">
                              <a:solidFill>
                                <a:schemeClr val="tx1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fr-FR"/>
                            </a:p>
                          </p:txBody>
                        </p:sp>
                        <p:sp>
                          <p:nvSpPr>
                            <p:cNvPr id="34" name="Line 1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930" y="3436"/>
                              <a:ext cx="825" cy="0"/>
                            </a:xfrm>
                            <a:prstGeom prst="line">
                              <a:avLst/>
                            </a:prstGeom>
                            <a:noFill/>
                            <a:ln w="28575" cap="sq">
                              <a:solidFill>
                                <a:schemeClr val="tx1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fr-FR"/>
                            </a:p>
                          </p:txBody>
                        </p:sp>
                        <p:sp>
                          <p:nvSpPr>
                            <p:cNvPr id="35" name="Line 1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924" y="3109"/>
                              <a:ext cx="825" cy="0"/>
                            </a:xfrm>
                            <a:prstGeom prst="line">
                              <a:avLst/>
                            </a:prstGeom>
                            <a:noFill/>
                            <a:ln w="28575" cap="sq">
                              <a:solidFill>
                                <a:srgbClr val="FF0000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fr-FR"/>
                            </a:p>
                          </p:txBody>
                        </p:sp>
                        <p:sp>
                          <p:nvSpPr>
                            <p:cNvPr id="36" name="Line 1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26" y="2584"/>
                              <a:ext cx="672" cy="0"/>
                            </a:xfrm>
                            <a:prstGeom prst="line">
                              <a:avLst/>
                            </a:prstGeom>
                            <a:noFill/>
                            <a:ln w="28575" cap="sq">
                              <a:solidFill>
                                <a:schemeClr val="tx1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fr-FR"/>
                            </a:p>
                          </p:txBody>
                        </p:sp>
                        <p:sp>
                          <p:nvSpPr>
                            <p:cNvPr id="37" name="Line 1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936" y="2942"/>
                              <a:ext cx="825" cy="0"/>
                            </a:xfrm>
                            <a:prstGeom prst="line">
                              <a:avLst/>
                            </a:prstGeom>
                            <a:noFill/>
                            <a:ln w="28575">
                              <a:solidFill>
                                <a:schemeClr val="tx1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fr-FR"/>
                            </a:p>
                          </p:txBody>
                        </p:sp>
                        <p:sp>
                          <p:nvSpPr>
                            <p:cNvPr id="38" name="Line 2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937" y="2267"/>
                              <a:ext cx="825" cy="0"/>
                            </a:xfrm>
                            <a:prstGeom prst="line">
                              <a:avLst/>
                            </a:prstGeom>
                            <a:noFill/>
                            <a:ln w="28575" cap="sq">
                              <a:solidFill>
                                <a:schemeClr val="tx1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fr-FR"/>
                            </a:p>
                          </p:txBody>
                        </p:sp>
                        <p:sp>
                          <p:nvSpPr>
                            <p:cNvPr id="39" name="Text Box 21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4" y="2552"/>
                              <a:ext cx="650" cy="23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rgbClr val="000000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</a:extLst>
                          </p:spPr>
                          <p:txBody>
                            <a:bodyPr wrap="none">
                              <a:spAutoFit/>
                            </a:bodyPr>
                            <a:lstStyle>
                              <a:lvl1pPr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1pPr>
                              <a:lvl2pPr marL="742950" indent="-285750"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2pPr>
                              <a:lvl3pPr marL="1143000" indent="-228600"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3pPr>
                              <a:lvl4pPr marL="1600200" indent="-228600"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4pPr>
                              <a:lvl5pPr marL="2057400" indent="-228600"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9pPr>
                            </a:lstStyle>
                            <a:p>
                              <a:r>
                                <a:rPr lang="en-GB" sz="1800" baseline="30000">
                                  <a:solidFill>
                                    <a:srgbClr val="FF0000"/>
                                  </a:solidFill>
                                </a:rPr>
                                <a:t>7</a:t>
                              </a:r>
                              <a:r>
                                <a:rPr lang="en-GB" sz="1800">
                                  <a:solidFill>
                                    <a:srgbClr val="FF0000"/>
                                  </a:solidFill>
                                </a:rPr>
                                <a:t>Be+</a:t>
                              </a:r>
                              <a:r>
                                <a:rPr lang="en-GB" sz="1800" baseline="30000">
                                  <a:solidFill>
                                    <a:srgbClr val="FF0000"/>
                                  </a:solidFill>
                                  <a:sym typeface="Symbol" charset="0"/>
                                </a:rPr>
                                <a:t>3</a:t>
                              </a:r>
                              <a:r>
                                <a:rPr lang="en-GB" sz="1800">
                                  <a:solidFill>
                                    <a:srgbClr val="FF0000"/>
                                  </a:solidFill>
                                  <a:sym typeface="Symbol" charset="0"/>
                                </a:rPr>
                                <a:t>He</a:t>
                              </a:r>
                              <a:endParaRPr lang="en-GB" sz="1800">
                                <a:solidFill>
                                  <a:srgbClr val="FF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40" name="Text Box 2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4" y="2417"/>
                              <a:ext cx="371" cy="19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rgbClr val="000000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</a:extLst>
                          </p:spPr>
                          <p:txBody>
                            <a:bodyPr wrap="none">
                              <a:spAutoFit/>
                            </a:bodyPr>
                            <a:lstStyle>
                              <a:lvl1pPr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1pPr>
                              <a:lvl2pPr marL="742950" indent="-285750"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2pPr>
                              <a:lvl3pPr marL="1143000" indent="-228600"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3pPr>
                              <a:lvl4pPr marL="1600200" indent="-228600"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4pPr>
                              <a:lvl5pPr marL="2057400" indent="-228600"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9pPr>
                            </a:lstStyle>
                            <a:p>
                              <a:r>
                                <a:rPr lang="en-GB" sz="1400" b="1"/>
                                <a:t>15.00</a:t>
                              </a:r>
                            </a:p>
                          </p:txBody>
                        </p:sp>
                        <p:sp>
                          <p:nvSpPr>
                            <p:cNvPr id="41" name="Text Box 2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08" y="2911"/>
                              <a:ext cx="532" cy="2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rgbClr val="000000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</a:extLst>
                          </p:spPr>
                          <p:txBody>
                            <a:bodyPr wrap="none">
                              <a:spAutoFit/>
                            </a:bodyPr>
                            <a:lstStyle>
                              <a:lvl1pPr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1pPr>
                              <a:lvl2pPr marL="742950" indent="-285750"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2pPr>
                              <a:lvl3pPr marL="1143000" indent="-228600"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3pPr>
                              <a:lvl4pPr marL="1600200" indent="-228600"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4pPr>
                              <a:lvl5pPr marL="2057400" indent="-228600"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9pPr>
                            </a:lstStyle>
                            <a:p>
                              <a:r>
                                <a:rPr lang="en-GB" sz="1400"/>
                                <a:t>9.000</a:t>
                              </a:r>
                              <a:r>
                                <a:rPr lang="en-GB" sz="1600"/>
                                <a:t>     </a:t>
                              </a:r>
                            </a:p>
                          </p:txBody>
                        </p:sp>
                        <p:sp>
                          <p:nvSpPr>
                            <p:cNvPr id="42" name="Text Box 24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23" y="3250"/>
                              <a:ext cx="736" cy="2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rgbClr val="000000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</a:extLst>
                          </p:spPr>
                          <p:txBody>
                            <a:bodyPr wrap="none">
                              <a:spAutoFit/>
                            </a:bodyPr>
                            <a:lstStyle>
                              <a:lvl1pPr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1pPr>
                              <a:lvl2pPr marL="742950" indent="-285750"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2pPr>
                              <a:lvl3pPr marL="1143000" indent="-228600"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3pPr>
                              <a:lvl4pPr marL="1600200" indent="-228600"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4pPr>
                              <a:lvl5pPr marL="2057400" indent="-228600"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9pPr>
                            </a:lstStyle>
                            <a:p>
                              <a:r>
                                <a:rPr lang="en-GB" sz="1400"/>
                                <a:t>6.580</a:t>
                              </a:r>
                              <a:r>
                                <a:rPr lang="en-GB" sz="1600"/>
                                <a:t>    (</a:t>
                              </a:r>
                              <a:r>
                                <a:rPr lang="en-GB" sz="1400"/>
                                <a:t>2</a:t>
                              </a:r>
                              <a:r>
                                <a:rPr lang="en-GB" sz="1400" baseline="30000"/>
                                <a:t>+</a:t>
                              </a:r>
                              <a:r>
                                <a:rPr lang="en-GB" sz="1400"/>
                                <a:t>)  </a:t>
                              </a:r>
                            </a:p>
                          </p:txBody>
                        </p:sp>
                        <p:sp>
                          <p:nvSpPr>
                            <p:cNvPr id="43" name="Line 2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800" y="3729"/>
                              <a:ext cx="672" cy="0"/>
                            </a:xfrm>
                            <a:prstGeom prst="line">
                              <a:avLst/>
                            </a:prstGeom>
                            <a:noFill/>
                            <a:ln w="28575" cap="sq">
                              <a:solidFill>
                                <a:schemeClr val="tx1"/>
                              </a:solidFill>
                              <a:prstDash val="dash"/>
                              <a:round/>
                              <a:headEnd type="none" w="sm" len="sm"/>
                              <a:tailEnd type="none" w="sm" len="sm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fr-FR"/>
                            </a:p>
                          </p:txBody>
                        </p:sp>
                        <p:sp>
                          <p:nvSpPr>
                            <p:cNvPr id="44" name="Line 2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936" y="3584"/>
                              <a:ext cx="825" cy="0"/>
                            </a:xfrm>
                            <a:prstGeom prst="line">
                              <a:avLst/>
                            </a:prstGeom>
                            <a:noFill/>
                            <a:ln w="28575" cap="sq">
                              <a:solidFill>
                                <a:schemeClr val="tx1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fr-FR"/>
                            </a:p>
                          </p:txBody>
                        </p:sp>
                        <p:sp>
                          <p:nvSpPr>
                            <p:cNvPr id="45" name="Text Box 28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14" y="3408"/>
                              <a:ext cx="565" cy="2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rgbClr val="000000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</a:extLst>
                          </p:spPr>
                          <p:txBody>
                            <a:bodyPr wrap="none">
                              <a:spAutoFit/>
                            </a:bodyPr>
                            <a:lstStyle>
                              <a:lvl1pPr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1pPr>
                              <a:lvl2pPr marL="742950" indent="-285750"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2pPr>
                              <a:lvl3pPr marL="1143000" indent="-228600"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3pPr>
                              <a:lvl4pPr marL="1600200" indent="-228600"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4pPr>
                              <a:lvl5pPr marL="2057400" indent="-228600"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9pPr>
                            </a:lstStyle>
                            <a:p>
                              <a:r>
                                <a:rPr lang="en-GB" sz="1400"/>
                                <a:t>5.220</a:t>
                              </a:r>
                              <a:r>
                                <a:rPr lang="en-GB" sz="1600"/>
                                <a:t>      </a:t>
                              </a:r>
                            </a:p>
                          </p:txBody>
                        </p:sp>
                        <p:sp>
                          <p:nvSpPr>
                            <p:cNvPr id="46" name="Line 3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936" y="3784"/>
                              <a:ext cx="825" cy="0"/>
                            </a:xfrm>
                            <a:prstGeom prst="line">
                              <a:avLst/>
                            </a:prstGeom>
                            <a:noFill/>
                            <a:ln w="28575" cap="sq">
                              <a:solidFill>
                                <a:schemeClr val="tx1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fr-FR"/>
                            </a:p>
                          </p:txBody>
                        </p:sp>
                        <p:sp>
                          <p:nvSpPr>
                            <p:cNvPr id="47" name="Text Box 31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35" y="3600"/>
                              <a:ext cx="645" cy="2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rgbClr val="000000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</a:extLst>
                          </p:spPr>
                          <p:txBody>
                            <a:bodyPr wrap="none">
                              <a:spAutoFit/>
                            </a:bodyPr>
                            <a:lstStyle>
                              <a:lvl1pPr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1pPr>
                              <a:lvl2pPr marL="742950" indent="-285750"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2pPr>
                              <a:lvl3pPr marL="1143000" indent="-228600"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3pPr>
                              <a:lvl4pPr marL="1600200" indent="-228600"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4pPr>
                              <a:lvl5pPr marL="2057400" indent="-228600"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9pPr>
                            </a:lstStyle>
                            <a:p>
                              <a:r>
                                <a:rPr lang="en-GB" sz="1400"/>
                                <a:t>3.353</a:t>
                              </a:r>
                              <a:r>
                                <a:rPr lang="en-GB" sz="1600"/>
                                <a:t>     2</a:t>
                              </a:r>
                              <a:r>
                                <a:rPr lang="en-GB" sz="1600" baseline="30000"/>
                                <a:t>+</a:t>
                              </a:r>
                              <a:endParaRPr lang="en-GB" sz="1600"/>
                            </a:p>
                          </p:txBody>
                        </p:sp>
                        <p:sp>
                          <p:nvSpPr>
                            <p:cNvPr id="48" name="Text Box 3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60" y="4089"/>
                              <a:ext cx="316" cy="23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rgbClr val="000000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</a:extLst>
                          </p:spPr>
                          <p:txBody>
                            <a:bodyPr>
                              <a:spAutoFit/>
                            </a:bodyPr>
                            <a:lstStyle>
                              <a:lvl1pPr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1pPr>
                              <a:lvl2pPr marL="742950" indent="-285750"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2pPr>
                              <a:lvl3pPr marL="1143000" indent="-228600"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3pPr>
                              <a:lvl4pPr marL="1600200" indent="-228600"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4pPr>
                              <a:lvl5pPr marL="2057400" indent="-228600"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9pPr>
                            </a:lstStyle>
                            <a:p>
                              <a:r>
                                <a:rPr lang="en-GB" sz="1800" baseline="30000">
                                  <a:solidFill>
                                    <a:srgbClr val="0000FF"/>
                                  </a:solidFill>
                                </a:rPr>
                                <a:t>10</a:t>
                              </a:r>
                              <a:r>
                                <a:rPr lang="en-GB" sz="1800">
                                  <a:solidFill>
                                    <a:srgbClr val="0000FF"/>
                                  </a:solidFill>
                                </a:rPr>
                                <a:t>C</a:t>
                              </a:r>
                            </a:p>
                          </p:txBody>
                        </p:sp>
                        <p:sp>
                          <p:nvSpPr>
                            <p:cNvPr id="49" name="Text Box 34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04" y="2075"/>
                              <a:ext cx="681" cy="2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rgbClr val="000000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</a:extLst>
                          </p:spPr>
                          <p:txBody>
                            <a:bodyPr>
                              <a:spAutoFit/>
                            </a:bodyPr>
                            <a:lstStyle>
                              <a:lvl1pPr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1pPr>
                              <a:lvl2pPr marL="742950" indent="-285750"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2pPr>
                              <a:lvl3pPr marL="1143000" indent="-228600"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3pPr>
                              <a:lvl4pPr marL="1600200" indent="-228600"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4pPr>
                              <a:lvl5pPr marL="2057400" indent="-228600"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4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0"/>
                                </a:defRPr>
                              </a:lvl9pPr>
                            </a:lstStyle>
                            <a:p>
                              <a:r>
                                <a:rPr lang="fr-FR" sz="1400"/>
                                <a:t>16.50    (2+)</a:t>
                              </a:r>
                              <a:r>
                                <a:rPr lang="en-GB" sz="1600"/>
                                <a:t>  </a:t>
                              </a:r>
                            </a:p>
                          </p:txBody>
                        </p:sp>
                        <p:sp>
                          <p:nvSpPr>
                            <p:cNvPr id="50" name="Line 3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732" y="2529"/>
                              <a:ext cx="194" cy="45"/>
                            </a:xfrm>
                            <a:prstGeom prst="line">
                              <a:avLst/>
                            </a:prstGeom>
                            <a:noFill/>
                            <a:ln w="19050" cap="sq">
                              <a:solidFill>
                                <a:schemeClr val="tx1"/>
                              </a:solidFill>
                              <a:round/>
                              <a:headEnd type="none" w="sm" len="sm"/>
                              <a:tailEnd type="triangle" w="sm" len="sm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fr-FR"/>
                            </a:p>
                          </p:txBody>
                        </p:sp>
                        <p:sp>
                          <p:nvSpPr>
                            <p:cNvPr id="51" name="Line 3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757" y="2574"/>
                              <a:ext cx="165" cy="1100"/>
                            </a:xfrm>
                            <a:prstGeom prst="line">
                              <a:avLst/>
                            </a:prstGeom>
                            <a:noFill/>
                            <a:ln w="19050" cap="sq">
                              <a:solidFill>
                                <a:schemeClr val="tx1"/>
                              </a:solidFill>
                              <a:prstDash val="dash"/>
                              <a:round/>
                              <a:headEnd type="none" w="sm" len="sm"/>
                              <a:tailEnd type="triangle" w="sm" len="sm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fr-FR"/>
                            </a:p>
                          </p:txBody>
                        </p:sp>
                      </p:grpSp>
                    </p:grpSp>
                  </p:grpSp>
                  <p:sp>
                    <p:nvSpPr>
                      <p:cNvPr id="25" name="ZoneTexte 5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895109" y="3431978"/>
                        <a:ext cx="537333" cy="4001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9pPr>
                      </a:lstStyle>
                      <a:p>
                        <a:r>
                          <a:rPr lang="en-US" sz="2000">
                            <a:solidFill>
                              <a:srgbClr val="FF0000"/>
                            </a:solidFill>
                            <a:sym typeface="Symbol" charset="0"/>
                          </a:rPr>
                          <a:t></a:t>
                        </a:r>
                        <a:r>
                          <a:rPr lang="en-US" sz="2000" baseline="-25000">
                            <a:solidFill>
                              <a:srgbClr val="FF0000"/>
                            </a:solidFill>
                            <a:sym typeface="Symbol" charset="0"/>
                          </a:rPr>
                          <a:t>p</a:t>
                        </a:r>
                        <a:r>
                          <a:rPr lang="en-US" sz="2000">
                            <a:solidFill>
                              <a:srgbClr val="FF0000"/>
                            </a:solidFill>
                          </a:rPr>
                          <a:t>?</a:t>
                        </a:r>
                      </a:p>
                    </p:txBody>
                  </p:sp>
                  <p:sp>
                    <p:nvSpPr>
                      <p:cNvPr id="26" name="Line 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71705" y="4099727"/>
                        <a:ext cx="1066800" cy="0"/>
                      </a:xfrm>
                      <a:prstGeom prst="line">
                        <a:avLst/>
                      </a:prstGeom>
                      <a:noFill/>
                      <a:ln w="28575" cap="sq">
                        <a:solidFill>
                          <a:schemeClr val="tx1"/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7" name="Text Box 2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659149" y="4022618"/>
                        <a:ext cx="793807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rgbClr val="00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9pPr>
                      </a:lstStyle>
                      <a:p>
                        <a:r>
                          <a:rPr lang="en-GB" sz="1800" baseline="30000">
                            <a:solidFill>
                              <a:srgbClr val="FF0000"/>
                            </a:solidFill>
                          </a:rPr>
                          <a:t>6</a:t>
                        </a:r>
                        <a:r>
                          <a:rPr lang="en-GB" sz="1800">
                            <a:solidFill>
                              <a:srgbClr val="FF0000"/>
                            </a:solidFill>
                          </a:rPr>
                          <a:t>Be+</a:t>
                        </a:r>
                        <a:r>
                          <a:rPr lang="en-GB" sz="1800">
                            <a:solidFill>
                              <a:srgbClr val="FF0000"/>
                            </a:solidFill>
                            <a:sym typeface="Symbol" charset="0"/>
                          </a:rPr>
                          <a:t></a:t>
                        </a:r>
                        <a:endParaRPr lang="en-GB" sz="180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14" name="Line 18"/>
              <p:cNvSpPr>
                <a:spLocks noChangeShapeType="1"/>
              </p:cNvSpPr>
              <p:nvPr/>
            </p:nvSpPr>
            <p:spPr bwMode="auto">
              <a:xfrm>
                <a:off x="2385631" y="2504328"/>
                <a:ext cx="131040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Line 18"/>
              <p:cNvSpPr>
                <a:spLocks noChangeShapeType="1"/>
              </p:cNvSpPr>
              <p:nvPr/>
            </p:nvSpPr>
            <p:spPr bwMode="auto">
              <a:xfrm>
                <a:off x="2385630" y="2563706"/>
                <a:ext cx="131040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3984246" y="4262088"/>
              <a:ext cx="660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GB" sz="1800" baseline="30000">
                  <a:solidFill>
                    <a:srgbClr val="FF0000"/>
                  </a:solidFill>
                </a:rPr>
                <a:t>9</a:t>
              </a:r>
              <a:r>
                <a:rPr lang="en-GB" sz="1800">
                  <a:solidFill>
                    <a:srgbClr val="FF0000"/>
                  </a:solidFill>
                </a:rPr>
                <a:t>B+</a:t>
              </a:r>
              <a:r>
                <a:rPr lang="en-GB" sz="1800">
                  <a:solidFill>
                    <a:srgbClr val="FF0000"/>
                  </a:solidFill>
                  <a:sym typeface="Symbol" charset="0"/>
                </a:rPr>
                <a:t>p</a:t>
              </a:r>
              <a:endParaRPr lang="en-GB" sz="1800">
                <a:solidFill>
                  <a:srgbClr val="FF0000"/>
                </a:solidFill>
              </a:endParaRPr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auto">
            <a:xfrm>
              <a:off x="4746774" y="3843928"/>
              <a:ext cx="4988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GB" sz="1400"/>
                <a:t>5.10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476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88975" y="809625"/>
            <a:ext cx="8015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2000" dirty="0"/>
              <a:t>Indirect study of </a:t>
            </a:r>
            <a:r>
              <a:rPr lang="en-GB" sz="2000" b="1" baseline="30000" dirty="0">
                <a:solidFill>
                  <a:srgbClr val="FF0000"/>
                </a:solidFill>
              </a:rPr>
              <a:t>10</a:t>
            </a:r>
            <a:r>
              <a:rPr lang="en-GB" sz="2000" b="1" dirty="0">
                <a:solidFill>
                  <a:srgbClr val="FF0000"/>
                </a:solidFill>
              </a:rPr>
              <a:t>C</a:t>
            </a:r>
            <a:r>
              <a:rPr lang="en-GB" sz="2000" dirty="0"/>
              <a:t>, </a:t>
            </a:r>
            <a:r>
              <a:rPr lang="en-GB" sz="2000" b="1" baseline="30000" dirty="0">
                <a:solidFill>
                  <a:srgbClr val="0000FF"/>
                </a:solidFill>
              </a:rPr>
              <a:t>9</a:t>
            </a:r>
            <a:r>
              <a:rPr lang="en-GB" sz="2000" b="1" dirty="0">
                <a:solidFill>
                  <a:srgbClr val="0000FF"/>
                </a:solidFill>
              </a:rPr>
              <a:t>B</a:t>
            </a:r>
            <a:r>
              <a:rPr lang="en-GB" sz="2000" dirty="0"/>
              <a:t> &amp; </a:t>
            </a:r>
            <a:r>
              <a:rPr lang="en-GB" sz="2000" b="1" baseline="30000" dirty="0">
                <a:solidFill>
                  <a:srgbClr val="0000FF"/>
                </a:solidFill>
              </a:rPr>
              <a:t>10</a:t>
            </a:r>
            <a:r>
              <a:rPr lang="en-GB" sz="2000" b="1" dirty="0">
                <a:solidFill>
                  <a:srgbClr val="0000FF"/>
                </a:solidFill>
              </a:rPr>
              <a:t>B</a:t>
            </a:r>
            <a:r>
              <a:rPr lang="en-GB" sz="2000" dirty="0"/>
              <a:t> states via (</a:t>
            </a:r>
            <a:r>
              <a:rPr lang="en-GB" sz="2000" baseline="30000" dirty="0"/>
              <a:t>3</a:t>
            </a:r>
            <a:r>
              <a:rPr lang="en-GB" sz="2000" dirty="0"/>
              <a:t>He,t), (</a:t>
            </a:r>
            <a:r>
              <a:rPr lang="en-GB" sz="2000" baseline="30000" dirty="0"/>
              <a:t>3</a:t>
            </a:r>
            <a:r>
              <a:rPr lang="en-GB" sz="2000" dirty="0"/>
              <a:t>He,d) reactions </a:t>
            </a:r>
          </a:p>
          <a:p>
            <a:pPr algn="ctr"/>
            <a:r>
              <a:rPr lang="en-GB" sz="2000" dirty="0"/>
              <a:t>on </a:t>
            </a:r>
            <a:r>
              <a:rPr lang="en-GB" sz="2000" baseline="30000" dirty="0">
                <a:solidFill>
                  <a:srgbClr val="FF0000"/>
                </a:solidFill>
              </a:rPr>
              <a:t>10</a:t>
            </a:r>
            <a:r>
              <a:rPr lang="en-GB" sz="2000" dirty="0">
                <a:solidFill>
                  <a:srgbClr val="FF0000"/>
                </a:solidFill>
              </a:rPr>
              <a:t>B </a:t>
            </a:r>
            <a:r>
              <a:rPr lang="en-GB" sz="2000" dirty="0"/>
              <a:t>and </a:t>
            </a:r>
            <a:r>
              <a:rPr lang="en-GB" sz="2000" baseline="30000" dirty="0">
                <a:solidFill>
                  <a:srgbClr val="0000FF"/>
                </a:solidFill>
              </a:rPr>
              <a:t>9</a:t>
            </a:r>
            <a:r>
              <a:rPr lang="en-GB" sz="2000" dirty="0">
                <a:solidFill>
                  <a:srgbClr val="0000FF"/>
                </a:solidFill>
              </a:rPr>
              <a:t>Be</a:t>
            </a:r>
            <a:r>
              <a:rPr lang="en-GB" sz="2000" dirty="0"/>
              <a:t> targets</a:t>
            </a: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177800" y="177800"/>
            <a:ext cx="8775700" cy="49847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dist="107763" dir="2700000" algn="ctr" rotWithShape="0">
              <a:srgbClr val="FFCC00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GB" sz="2200" b="1" dirty="0">
                <a:latin typeface="+mj-lt"/>
                <a:ea typeface="+mn-ea"/>
                <a:cs typeface="Arial" pitchFamily="34" charset="0"/>
              </a:rPr>
              <a:t>Proposed Tandem Experiment</a:t>
            </a:r>
            <a:endParaRPr lang="en-GB" sz="2200" b="1" dirty="0">
              <a:solidFill>
                <a:srgbClr val="0000FF"/>
              </a:solidFill>
              <a:latin typeface="+mj-lt"/>
              <a:ea typeface="+mn-ea"/>
              <a:cs typeface="Arial" pitchFamily="34" charset="0"/>
            </a:endParaRPr>
          </a:p>
        </p:txBody>
      </p:sp>
      <p:grpSp>
        <p:nvGrpSpPr>
          <p:cNvPr id="4" name="Groupe 70"/>
          <p:cNvGrpSpPr>
            <a:grpSpLocks/>
          </p:cNvGrpSpPr>
          <p:nvPr/>
        </p:nvGrpSpPr>
        <p:grpSpPr bwMode="auto">
          <a:xfrm>
            <a:off x="395536" y="1844824"/>
            <a:ext cx="8568952" cy="4752528"/>
            <a:chOff x="201897" y="661351"/>
            <a:chExt cx="5842643" cy="3293134"/>
          </a:xfrm>
        </p:grpSpPr>
        <p:grpSp>
          <p:nvGrpSpPr>
            <p:cNvPr id="5" name="Groupe 63"/>
            <p:cNvGrpSpPr>
              <a:grpSpLocks/>
            </p:cNvGrpSpPr>
            <p:nvPr/>
          </p:nvGrpSpPr>
          <p:grpSpPr bwMode="auto">
            <a:xfrm>
              <a:off x="201897" y="661351"/>
              <a:ext cx="5842643" cy="3293134"/>
              <a:chOff x="296897" y="744476"/>
              <a:chExt cx="6009254" cy="3293134"/>
            </a:xfrm>
          </p:grpSpPr>
          <p:grpSp>
            <p:nvGrpSpPr>
              <p:cNvPr id="10" name="Groupe 61"/>
              <p:cNvGrpSpPr>
                <a:grpSpLocks/>
              </p:cNvGrpSpPr>
              <p:nvPr/>
            </p:nvGrpSpPr>
            <p:grpSpPr bwMode="auto">
              <a:xfrm>
                <a:off x="296897" y="744476"/>
                <a:ext cx="6009254" cy="3293134"/>
                <a:chOff x="771897" y="744476"/>
                <a:chExt cx="6009257" cy="3293134"/>
              </a:xfrm>
            </p:grpSpPr>
            <p:sp>
              <p:nvSpPr>
                <p:cNvPr id="14" name="Rectangle 74"/>
                <p:cNvSpPr>
                  <a:spLocks noChangeArrowheads="1"/>
                </p:cNvSpPr>
                <p:nvPr/>
              </p:nvSpPr>
              <p:spPr bwMode="auto">
                <a:xfrm>
                  <a:off x="771897" y="744476"/>
                  <a:ext cx="5997829" cy="329313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FFCC66"/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GB" dirty="0">
                    <a:solidFill>
                      <a:srgbClr val="FF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grpSp>
              <p:nvGrpSpPr>
                <p:cNvPr id="15" name="Groupe 59"/>
                <p:cNvGrpSpPr>
                  <a:grpSpLocks/>
                </p:cNvGrpSpPr>
                <p:nvPr/>
              </p:nvGrpSpPr>
              <p:grpSpPr bwMode="auto">
                <a:xfrm>
                  <a:off x="807260" y="1448791"/>
                  <a:ext cx="5973894" cy="2533364"/>
                  <a:chOff x="1092260" y="1448791"/>
                  <a:chExt cx="5973894" cy="2533364"/>
                </a:xfrm>
              </p:grpSpPr>
              <p:grpSp>
                <p:nvGrpSpPr>
                  <p:cNvPr id="16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1092260" y="1448791"/>
                    <a:ext cx="5973894" cy="2533364"/>
                    <a:chOff x="926" y="930"/>
                    <a:chExt cx="4167" cy="1594"/>
                  </a:xfrm>
                </p:grpSpPr>
                <p:sp>
                  <p:nvSpPr>
                    <p:cNvPr id="20" name="Line 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24" y="1728"/>
                      <a:ext cx="320" cy="2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CC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fr-FR"/>
                    </a:p>
                  </p:txBody>
                </p:sp>
                <p:grpSp>
                  <p:nvGrpSpPr>
                    <p:cNvPr id="21" name="Group 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26" y="930"/>
                      <a:ext cx="4167" cy="1594"/>
                      <a:chOff x="1226" y="846"/>
                      <a:chExt cx="4167" cy="1594"/>
                    </a:xfrm>
                  </p:grpSpPr>
                  <p:sp>
                    <p:nvSpPr>
                      <p:cNvPr id="22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54" y="1481"/>
                        <a:ext cx="163" cy="46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3" name="Line 4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96" y="1825"/>
                        <a:ext cx="262" cy="17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4" name="Line 5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008" y="2064"/>
                        <a:ext cx="222" cy="1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fr-FR"/>
                      </a:p>
                    </p:txBody>
                  </p:sp>
                  <p:grpSp>
                    <p:nvGrpSpPr>
                      <p:cNvPr id="25" name="Group 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26" y="846"/>
                        <a:ext cx="4167" cy="1594"/>
                        <a:chOff x="1226" y="846"/>
                        <a:chExt cx="4167" cy="1594"/>
                      </a:xfrm>
                    </p:grpSpPr>
                    <p:sp>
                      <p:nvSpPr>
                        <p:cNvPr id="26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100" y="1656"/>
                          <a:ext cx="1884" cy="24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FF9933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27" name="Oval 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758" y="1752"/>
                          <a:ext cx="300" cy="288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28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92" y="1740"/>
                          <a:ext cx="108" cy="15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9933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29" name="Line 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98" y="1176"/>
                          <a:ext cx="456" cy="426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FF9933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30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448" y="852"/>
                          <a:ext cx="1110" cy="324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FF9933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31" name="Line 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46" y="846"/>
                          <a:ext cx="360" cy="318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FF9933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32" name="Line 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06" y="1170"/>
                          <a:ext cx="84" cy="492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FF9933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33" name="Line 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98" y="160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FF9933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34" name="Line 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90" y="1656"/>
                          <a:ext cx="246" cy="27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35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200" y="1932"/>
                          <a:ext cx="42" cy="234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36" name="Line 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2688" y="1992"/>
                          <a:ext cx="1506" cy="174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37" name="Line 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688" y="1818"/>
                          <a:ext cx="0" cy="168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38" name="Line 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08" y="1848"/>
                          <a:ext cx="0" cy="108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39" name="Line 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56" y="1896"/>
                          <a:ext cx="55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40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360000">
                          <a:off x="2912" y="1890"/>
                          <a:ext cx="1092" cy="27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41" name="Rectangle 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360000">
                          <a:off x="2912" y="1920"/>
                          <a:ext cx="1092" cy="27"/>
                        </a:xfrm>
                        <a:prstGeom prst="rect">
                          <a:avLst/>
                        </a:prstGeom>
                        <a:solidFill>
                          <a:srgbClr val="00CC66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42" name="Rectangle 3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360000">
                          <a:off x="2924" y="1980"/>
                          <a:ext cx="1092" cy="27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43" name="Text Box 4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26" y="1733"/>
                          <a:ext cx="600" cy="3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1pPr>
                          <a:lvl2pPr marL="742950" indent="-285750"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2pPr>
                          <a:lvl3pPr marL="1143000" indent="-228600"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3pPr>
                          <a:lvl4pPr marL="1600200" indent="-228600"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4pPr>
                          <a:lvl5pPr marL="2057400" indent="-228600"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9pPr>
                        </a:lstStyle>
                        <a:p>
                          <a:r>
                            <a:rPr lang="fr-FR" sz="1800" baseline="30000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r>
                            <a:rPr lang="fr-FR" sz="1800" dirty="0">
                              <a:solidFill>
                                <a:srgbClr val="FF0000"/>
                              </a:solidFill>
                            </a:rPr>
                            <a:t>He</a:t>
                          </a:r>
                          <a:r>
                            <a:rPr lang="fr-FR" sz="1800" dirty="0"/>
                            <a:t> @ </a:t>
                          </a:r>
                        </a:p>
                        <a:p>
                          <a:r>
                            <a:rPr lang="fr-FR" sz="1700" dirty="0">
                              <a:solidFill>
                                <a:srgbClr val="FF0000"/>
                              </a:solidFill>
                            </a:rPr>
                            <a:t>35MeV</a:t>
                          </a:r>
                          <a:endParaRPr lang="en-GB" sz="1700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4" name="Text Box 4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42" y="1071"/>
                          <a:ext cx="457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1pPr>
                          <a:lvl2pPr marL="742950" indent="-285750"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2pPr>
                          <a:lvl3pPr marL="1143000" indent="-228600"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3pPr>
                          <a:lvl4pPr marL="1600200" indent="-228600"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4pPr>
                          <a:lvl5pPr marL="2057400" indent="-228600"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9pPr>
                        </a:lstStyle>
                        <a:p>
                          <a:r>
                            <a:rPr lang="fr-FR" sz="2000" dirty="0" err="1">
                              <a:solidFill>
                                <a:srgbClr val="00CC66"/>
                              </a:solidFill>
                            </a:rPr>
                            <a:t>t</a:t>
                          </a:r>
                          <a:r>
                            <a:rPr lang="fr-FR" sz="2000" dirty="0">
                              <a:solidFill>
                                <a:srgbClr val="00CC66"/>
                              </a:solidFill>
                            </a:rPr>
                            <a:t> or d</a:t>
                          </a:r>
                          <a:endParaRPr lang="en-GB" sz="2000" dirty="0">
                            <a:solidFill>
                              <a:srgbClr val="00CC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" name="Text Box 4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63" y="1256"/>
                          <a:ext cx="938" cy="4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1pPr>
                          <a:lvl2pPr marL="742950" indent="-285750"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2pPr>
                          <a:lvl3pPr marL="1143000" indent="-228600"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3pPr>
                          <a:lvl4pPr marL="1600200" indent="-228600"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4pPr>
                          <a:lvl5pPr marL="2057400" indent="-228600"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9pPr>
                        </a:lstStyle>
                        <a:p>
                          <a:r>
                            <a:rPr lang="fr-FR" sz="1800">
                              <a:solidFill>
                                <a:srgbClr val="FF0000"/>
                              </a:solidFill>
                            </a:rPr>
                            <a:t>Position </a:t>
                          </a:r>
                        </a:p>
                        <a:p>
                          <a:r>
                            <a:rPr lang="fr-FR" sz="1800"/>
                            <a:t>gas chamber</a:t>
                          </a:r>
                          <a:endParaRPr lang="en-GB" sz="180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" name="Text Box 4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91" y="1614"/>
                          <a:ext cx="1202" cy="4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1pPr>
                          <a:lvl2pPr marL="742950" indent="-285750"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2pPr>
                          <a:lvl3pPr marL="1143000" indent="-228600"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3pPr>
                          <a:lvl4pPr marL="1600200" indent="-228600"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4pPr>
                          <a:lvl5pPr marL="2057400" indent="-228600"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800">
                              <a:solidFill>
                                <a:srgbClr val="00CC00"/>
                              </a:solidFill>
                              <a:sym typeface="Symbol" charset="0"/>
                            </a:rPr>
                            <a:t></a:t>
                          </a:r>
                          <a:r>
                            <a:rPr lang="fr-FR" sz="1800">
                              <a:solidFill>
                                <a:srgbClr val="00CC00"/>
                              </a:solidFill>
                              <a:sym typeface="Symbol" charset="0"/>
                            </a:rPr>
                            <a:t>E</a:t>
                          </a:r>
                          <a:r>
                            <a:rPr lang="fr-FR" sz="1800">
                              <a:sym typeface="Symbol" charset="0"/>
                            </a:rPr>
                            <a:t> proportional </a:t>
                          </a:r>
                        </a:p>
                        <a:p>
                          <a:pPr algn="ctr"/>
                          <a:r>
                            <a:rPr lang="fr-FR" sz="1800">
                              <a:sym typeface="Symbol" charset="0"/>
                            </a:rPr>
                            <a:t>counter</a:t>
                          </a:r>
                          <a:endParaRPr lang="en-GB" sz="1800"/>
                        </a:p>
                      </p:txBody>
                    </p:sp>
                    <p:sp>
                      <p:nvSpPr>
                        <p:cNvPr id="47" name="Text Box 5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84" y="2209"/>
                          <a:ext cx="1408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1pPr>
                          <a:lvl2pPr marL="742950" indent="-285750"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2pPr>
                          <a:lvl3pPr marL="1143000" indent="-228600"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3pPr>
                          <a:lvl4pPr marL="1600200" indent="-228600"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4pPr>
                          <a:lvl5pPr marL="2057400" indent="-228600"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9pPr>
                        </a:lstStyle>
                        <a:p>
                          <a:r>
                            <a:rPr lang="fr-FR" sz="1800">
                              <a:solidFill>
                                <a:schemeClr val="accent2"/>
                              </a:solidFill>
                            </a:rPr>
                            <a:t> Plastic scintillator (E)</a:t>
                          </a:r>
                          <a:endParaRPr lang="en-GB" sz="1800">
                            <a:solidFill>
                              <a:schemeClr val="accent2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8" name="Text Box 5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97" y="2194"/>
                          <a:ext cx="169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1pPr>
                          <a:lvl2pPr marL="742950" indent="-285750"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2pPr>
                          <a:lvl3pPr marL="1143000" indent="-228600"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3pPr>
                          <a:lvl4pPr marL="1600200" indent="-228600"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4pPr>
                          <a:lvl5pPr marL="2057400" indent="-228600"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charset="0"/>
                              <a:ea typeface="ＭＳ Ｐゴシック" charset="0"/>
                            </a:defRPr>
                          </a:lvl9pPr>
                        </a:lstStyle>
                        <a:p>
                          <a:r>
                            <a:rPr lang="fr-FR" sz="1800" baseline="30000"/>
                            <a:t>10</a:t>
                          </a:r>
                          <a:r>
                            <a:rPr lang="fr-FR" sz="1800"/>
                            <a:t>B,</a:t>
                          </a:r>
                          <a:r>
                            <a:rPr lang="fr-FR" sz="1800" baseline="30000"/>
                            <a:t>9</a:t>
                          </a:r>
                          <a:r>
                            <a:rPr lang="fr-FR" sz="1800"/>
                            <a:t>Be targets 100 </a:t>
                          </a:r>
                          <a:r>
                            <a:rPr lang="fr-FR" sz="1800">
                              <a:sym typeface="Symbol" charset="0"/>
                            </a:rPr>
                            <a:t></a:t>
                          </a:r>
                          <a:r>
                            <a:rPr lang="fr-FR" sz="1800"/>
                            <a:t>g/cm</a:t>
                          </a:r>
                          <a:r>
                            <a:rPr lang="fr-FR" sz="1800" baseline="30000"/>
                            <a:t>2</a:t>
                          </a:r>
                          <a:endParaRPr lang="en-GB" sz="1800" baseline="30000"/>
                        </a:p>
                      </p:txBody>
                    </p:sp>
                    <p:sp>
                      <p:nvSpPr>
                        <p:cNvPr id="49" name="Line 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883" y="1932"/>
                          <a:ext cx="37" cy="31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50" name="Freeform 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28" y="1496"/>
                          <a:ext cx="240" cy="376"/>
                        </a:xfrm>
                        <a:custGeom>
                          <a:avLst/>
                          <a:gdLst>
                            <a:gd name="T0" fmla="*/ 0 w 240"/>
                            <a:gd name="T1" fmla="*/ 0 h 376"/>
                            <a:gd name="T2" fmla="*/ 152 w 240"/>
                            <a:gd name="T3" fmla="*/ 128 h 376"/>
                            <a:gd name="T4" fmla="*/ 240 w 240"/>
                            <a:gd name="T5" fmla="*/ 376 h 376"/>
                            <a:gd name="T6" fmla="*/ 0 60000 65536"/>
                            <a:gd name="T7" fmla="*/ 0 60000 65536"/>
                            <a:gd name="T8" fmla="*/ 0 60000 65536"/>
                            <a:gd name="T9" fmla="*/ 0 w 240"/>
                            <a:gd name="T10" fmla="*/ 0 h 376"/>
                            <a:gd name="T11" fmla="*/ 240 w 240"/>
                            <a:gd name="T12" fmla="*/ 376 h 37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40" h="376">
                              <a:moveTo>
                                <a:pt x="0" y="0"/>
                              </a:moveTo>
                              <a:cubicBezTo>
                                <a:pt x="56" y="32"/>
                                <a:pt x="112" y="65"/>
                                <a:pt x="152" y="128"/>
                              </a:cubicBezTo>
                              <a:cubicBezTo>
                                <a:pt x="192" y="191"/>
                                <a:pt x="216" y="283"/>
                                <a:pt x="240" y="376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FF9933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51" name="Line 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28" y="1128"/>
                          <a:ext cx="112" cy="6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FF9933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52" name="Line 6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528" y="1744"/>
                          <a:ext cx="120" cy="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FF9933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53" name="Line 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20" y="1688"/>
                          <a:ext cx="304" cy="20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54" name="Line 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12" y="1664"/>
                          <a:ext cx="280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55" name="Freeform 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32" y="1319"/>
                          <a:ext cx="1264" cy="681"/>
                        </a:xfrm>
                        <a:custGeom>
                          <a:avLst/>
                          <a:gdLst>
                            <a:gd name="T0" fmla="*/ 0 w 1264"/>
                            <a:gd name="T1" fmla="*/ 337 h 681"/>
                            <a:gd name="T2" fmla="*/ 920 w 1264"/>
                            <a:gd name="T3" fmla="*/ 57 h 681"/>
                            <a:gd name="T4" fmla="*/ 1264 w 1264"/>
                            <a:gd name="T5" fmla="*/ 681 h 681"/>
                            <a:gd name="T6" fmla="*/ 0 60000 65536"/>
                            <a:gd name="T7" fmla="*/ 0 60000 65536"/>
                            <a:gd name="T8" fmla="*/ 0 60000 65536"/>
                            <a:gd name="T9" fmla="*/ 0 w 1264"/>
                            <a:gd name="T10" fmla="*/ 0 h 681"/>
                            <a:gd name="T11" fmla="*/ 1264 w 1264"/>
                            <a:gd name="T12" fmla="*/ 681 h 681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1264" h="681">
                              <a:moveTo>
                                <a:pt x="0" y="337"/>
                              </a:moveTo>
                              <a:cubicBezTo>
                                <a:pt x="354" y="168"/>
                                <a:pt x="709" y="0"/>
                                <a:pt x="920" y="57"/>
                              </a:cubicBezTo>
                              <a:cubicBezTo>
                                <a:pt x="1131" y="114"/>
                                <a:pt x="1204" y="577"/>
                                <a:pt x="1264" y="681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CC00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56" name="Freeform 6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32" y="1473"/>
                          <a:ext cx="1264" cy="535"/>
                        </a:xfrm>
                        <a:custGeom>
                          <a:avLst/>
                          <a:gdLst>
                            <a:gd name="T0" fmla="*/ 0 w 1264"/>
                            <a:gd name="T1" fmla="*/ 207 h 535"/>
                            <a:gd name="T2" fmla="*/ 800 w 1264"/>
                            <a:gd name="T3" fmla="*/ 55 h 535"/>
                            <a:gd name="T4" fmla="*/ 1264 w 1264"/>
                            <a:gd name="T5" fmla="*/ 535 h 535"/>
                            <a:gd name="T6" fmla="*/ 0 60000 65536"/>
                            <a:gd name="T7" fmla="*/ 0 60000 65536"/>
                            <a:gd name="T8" fmla="*/ 0 60000 65536"/>
                            <a:gd name="T9" fmla="*/ 0 w 1264"/>
                            <a:gd name="T10" fmla="*/ 0 h 535"/>
                            <a:gd name="T11" fmla="*/ 1264 w 1264"/>
                            <a:gd name="T12" fmla="*/ 535 h 535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1264" h="535">
                              <a:moveTo>
                                <a:pt x="0" y="207"/>
                              </a:moveTo>
                              <a:cubicBezTo>
                                <a:pt x="294" y="103"/>
                                <a:pt x="589" y="0"/>
                                <a:pt x="800" y="55"/>
                              </a:cubicBezTo>
                              <a:cubicBezTo>
                                <a:pt x="1011" y="110"/>
                                <a:pt x="1137" y="322"/>
                                <a:pt x="1264" y="535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CC00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57" name="Freeform 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84" y="1113"/>
                          <a:ext cx="1312" cy="879"/>
                        </a:xfrm>
                        <a:custGeom>
                          <a:avLst/>
                          <a:gdLst>
                            <a:gd name="T0" fmla="*/ 0 w 1312"/>
                            <a:gd name="T1" fmla="*/ 551 h 879"/>
                            <a:gd name="T2" fmla="*/ 952 w 1312"/>
                            <a:gd name="T3" fmla="*/ 55 h 879"/>
                            <a:gd name="T4" fmla="*/ 1312 w 1312"/>
                            <a:gd name="T5" fmla="*/ 879 h 879"/>
                            <a:gd name="T6" fmla="*/ 0 60000 65536"/>
                            <a:gd name="T7" fmla="*/ 0 60000 65536"/>
                            <a:gd name="T8" fmla="*/ 0 60000 65536"/>
                            <a:gd name="T9" fmla="*/ 0 w 1312"/>
                            <a:gd name="T10" fmla="*/ 0 h 879"/>
                            <a:gd name="T11" fmla="*/ 1312 w 1312"/>
                            <a:gd name="T12" fmla="*/ 879 h 879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1312" h="879">
                              <a:moveTo>
                                <a:pt x="0" y="551"/>
                              </a:moveTo>
                              <a:cubicBezTo>
                                <a:pt x="366" y="275"/>
                                <a:pt x="733" y="0"/>
                                <a:pt x="952" y="55"/>
                              </a:cubicBezTo>
                              <a:cubicBezTo>
                                <a:pt x="1171" y="110"/>
                                <a:pt x="1251" y="742"/>
                                <a:pt x="1312" y="879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CC00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fr-FR"/>
                        </a:p>
                      </p:txBody>
                    </p:sp>
                  </p:grpSp>
                </p:grpSp>
              </p:grpSp>
              <p:grpSp>
                <p:nvGrpSpPr>
                  <p:cNvPr id="17" name="Groupe 53"/>
                  <p:cNvGrpSpPr>
                    <a:grpSpLocks/>
                  </p:cNvGrpSpPr>
                  <p:nvPr/>
                </p:nvGrpSpPr>
                <p:grpSpPr bwMode="auto">
                  <a:xfrm>
                    <a:off x="1911936" y="2921329"/>
                    <a:ext cx="95002" cy="401781"/>
                    <a:chOff x="7469580" y="5652655"/>
                    <a:chExt cx="81151" cy="425529"/>
                  </a:xfrm>
                </p:grpSpPr>
                <p:cxnSp>
                  <p:nvCxnSpPr>
                    <p:cNvPr id="18" name="Connecteur droit 50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7410204" y="5712031"/>
                      <a:ext cx="178129" cy="5937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B0F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9" name="Connecteur droit 51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H="1">
                      <a:off x="7433956" y="5961409"/>
                      <a:ext cx="152400" cy="8115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B0F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</p:grpSp>
          <p:grpSp>
            <p:nvGrpSpPr>
              <p:cNvPr id="11" name="Groupe 62"/>
              <p:cNvGrpSpPr>
                <a:grpSpLocks/>
              </p:cNvGrpSpPr>
              <p:nvPr/>
            </p:nvGrpSpPr>
            <p:grpSpPr bwMode="auto">
              <a:xfrm>
                <a:off x="392019" y="2271191"/>
                <a:ext cx="864339" cy="685763"/>
                <a:chOff x="1413269" y="2247441"/>
                <a:chExt cx="864339" cy="685763"/>
              </a:xfrm>
            </p:grpSpPr>
            <p:sp>
              <p:nvSpPr>
                <p:cNvPr id="12" name="ZoneTexte 54"/>
                <p:cNvSpPr txBox="1">
                  <a:spLocks noChangeArrowheads="1"/>
                </p:cNvSpPr>
                <p:nvPr/>
              </p:nvSpPr>
              <p:spPr bwMode="auto">
                <a:xfrm>
                  <a:off x="1413269" y="2247441"/>
                  <a:ext cx="86433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00B0F0"/>
                      </a:solidFill>
                    </a:rPr>
                    <a:t>DSSDs</a:t>
                  </a:r>
                </a:p>
              </p:txBody>
            </p:sp>
            <p:sp>
              <p:nvSpPr>
                <p:cNvPr id="13" name="Line 54"/>
                <p:cNvSpPr>
                  <a:spLocks noChangeShapeType="1"/>
                </p:cNvSpPr>
                <p:nvPr/>
              </p:nvSpPr>
              <p:spPr bwMode="auto">
                <a:xfrm>
                  <a:off x="1909946" y="2491835"/>
                  <a:ext cx="298863" cy="4413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</p:grpSp>
        </p:grpSp>
        <p:sp>
          <p:nvSpPr>
            <p:cNvPr id="6" name="Text Box 44"/>
            <p:cNvSpPr txBox="1">
              <a:spLocks noChangeArrowheads="1"/>
            </p:cNvSpPr>
            <p:nvPr/>
          </p:nvSpPr>
          <p:spPr bwMode="auto">
            <a:xfrm>
              <a:off x="294008" y="785364"/>
              <a:ext cx="2726794" cy="27724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fr-FR" sz="2000" b="1" i="1" dirty="0" smtClean="0"/>
                <a:t>ORSAY SPLIT</a:t>
              </a:r>
              <a:r>
                <a:rPr lang="fr-FR" sz="2000" b="1" i="1" dirty="0"/>
                <a:t>-POLE </a:t>
              </a:r>
              <a:r>
                <a:rPr lang="fr-FR" sz="2000" b="1" i="1" dirty="0" err="1"/>
                <a:t>spectrometer</a:t>
              </a:r>
              <a:endParaRPr lang="en-GB" sz="2000" b="1" i="1" dirty="0"/>
            </a:p>
          </p:txBody>
        </p:sp>
        <p:grpSp>
          <p:nvGrpSpPr>
            <p:cNvPr id="7" name="Groupe 50"/>
            <p:cNvGrpSpPr>
              <a:grpSpLocks/>
            </p:cNvGrpSpPr>
            <p:nvPr/>
          </p:nvGrpSpPr>
          <p:grpSpPr bwMode="auto">
            <a:xfrm>
              <a:off x="3719508" y="713224"/>
              <a:ext cx="1834053" cy="575816"/>
              <a:chOff x="5472056" y="986444"/>
              <a:chExt cx="1921595" cy="575445"/>
            </a:xfrm>
          </p:grpSpPr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5472056" y="986444"/>
                <a:ext cx="1921595" cy="57544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fr-FR" sz="1600" b="1" dirty="0">
                    <a:solidFill>
                      <a:srgbClr val="FF0000"/>
                    </a:solidFill>
                  </a:rPr>
                  <a:t>.</a:t>
                </a:r>
                <a:r>
                  <a:rPr lang="en-GB" sz="1600" b="1" dirty="0">
                    <a:solidFill>
                      <a:srgbClr val="FF0000"/>
                    </a:solidFill>
                  </a:rPr>
                  <a:t> </a:t>
                </a:r>
                <a:r>
                  <a:rPr lang="fr-FR" sz="1600" b="1" dirty="0">
                    <a:solidFill>
                      <a:srgbClr val="FF0000"/>
                    </a:solidFill>
                  </a:rPr>
                  <a:t>B</a:t>
                </a:r>
                <a:r>
                  <a:rPr lang="fr-FR" sz="1600" b="1" dirty="0">
                    <a:solidFill>
                      <a:srgbClr val="FF0000"/>
                    </a:solidFill>
                    <a:sym typeface="Symbol" charset="0"/>
                  </a:rPr>
                  <a:t>(pos)</a:t>
                </a:r>
                <a:r>
                  <a:rPr lang="en-GB" sz="1600" b="1" dirty="0">
                    <a:solidFill>
                      <a:srgbClr val="FF0000"/>
                    </a:solidFill>
                  </a:rPr>
                  <a:t>    </a:t>
                </a:r>
              </a:p>
              <a:p>
                <a:r>
                  <a:rPr lang="fr-FR" sz="1600" b="1" dirty="0">
                    <a:solidFill>
                      <a:srgbClr val="00FF00"/>
                    </a:solidFill>
                    <a:sym typeface="Symbol" charset="0"/>
                  </a:rPr>
                  <a:t>. </a:t>
                </a:r>
                <a:r>
                  <a:rPr lang="en-GB" sz="1600" b="1" dirty="0">
                    <a:solidFill>
                      <a:srgbClr val="00FF00"/>
                    </a:solidFill>
                    <a:sym typeface="Symbol" charset="0"/>
                  </a:rPr>
                  <a:t>E             </a:t>
                </a:r>
                <a:r>
                  <a:rPr lang="en-GB" sz="1600" b="1" dirty="0" smtClean="0">
                    <a:solidFill>
                      <a:srgbClr val="00FF00"/>
                    </a:solidFill>
                    <a:sym typeface="Symbol" charset="0"/>
                  </a:rPr>
                  <a:t>          </a:t>
                </a:r>
                <a:r>
                  <a:rPr lang="en-GB" sz="1600" dirty="0">
                    <a:sym typeface="Symbol" charset="0"/>
                  </a:rPr>
                  <a:t>particle </a:t>
                </a:r>
              </a:p>
              <a:p>
                <a:r>
                  <a:rPr lang="en-GB" sz="1600" b="1" dirty="0">
                    <a:solidFill>
                      <a:srgbClr val="0000FF"/>
                    </a:solidFill>
                    <a:sym typeface="Symbol" charset="0"/>
                  </a:rPr>
                  <a:t>. E             </a:t>
                </a:r>
                <a:r>
                  <a:rPr lang="en-GB" sz="1600" b="1" dirty="0" smtClean="0">
                    <a:solidFill>
                      <a:srgbClr val="0000FF"/>
                    </a:solidFill>
                    <a:sym typeface="Symbol" charset="0"/>
                  </a:rPr>
                  <a:t>        </a:t>
                </a:r>
                <a:r>
                  <a:rPr lang="en-GB" sz="1600" dirty="0">
                    <a:sym typeface="Symbol" charset="0"/>
                  </a:rPr>
                  <a:t>identification</a:t>
                </a:r>
              </a:p>
            </p:txBody>
          </p:sp>
          <p:sp>
            <p:nvSpPr>
              <p:cNvPr id="9" name="AutoShape 7"/>
              <p:cNvSpPr>
                <a:spLocks/>
              </p:cNvSpPr>
              <p:nvPr/>
            </p:nvSpPr>
            <p:spPr bwMode="auto">
              <a:xfrm>
                <a:off x="6159058" y="1033797"/>
                <a:ext cx="133349" cy="499172"/>
              </a:xfrm>
              <a:prstGeom prst="rightBrace">
                <a:avLst>
                  <a:gd name="adj1" fmla="val 54399"/>
                  <a:gd name="adj2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8" name="ZoneTexte 57"/>
          <p:cNvSpPr txBox="1"/>
          <p:nvPr/>
        </p:nvSpPr>
        <p:spPr>
          <a:xfrm>
            <a:off x="7020272" y="626925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9999"/>
                </a:solidFill>
              </a:rPr>
              <a:t>© F. </a:t>
            </a:r>
            <a:r>
              <a:rPr lang="fr-FR" dirty="0" err="1" smtClean="0">
                <a:solidFill>
                  <a:srgbClr val="009999"/>
                </a:solidFill>
              </a:rPr>
              <a:t>Hammache</a:t>
            </a:r>
            <a:endParaRPr lang="fr-FR" dirty="0">
              <a:solidFill>
                <a:srgbClr val="009999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 rot="20162039">
            <a:off x="998417" y="98753"/>
            <a:ext cx="1441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rgbClr val="FF3300"/>
                </a:solidFill>
              </a:rPr>
              <a:t>Ongoing</a:t>
            </a:r>
            <a:endParaRPr lang="fr-FR" sz="2800" dirty="0">
              <a:solidFill>
                <a:srgbClr val="FF3300"/>
              </a:solidFill>
            </a:endParaRPr>
          </a:p>
        </p:txBody>
      </p:sp>
      <p:cxnSp>
        <p:nvCxnSpPr>
          <p:cNvPr id="61" name="Connecteur droit 60"/>
          <p:cNvCxnSpPr/>
          <p:nvPr/>
        </p:nvCxnSpPr>
        <p:spPr bwMode="auto">
          <a:xfrm flipH="1">
            <a:off x="2483768" y="188640"/>
            <a:ext cx="1224136" cy="5760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Connecteur droit 62"/>
          <p:cNvCxnSpPr/>
          <p:nvPr/>
        </p:nvCxnSpPr>
        <p:spPr bwMode="auto">
          <a:xfrm flipH="1" flipV="1">
            <a:off x="2555776" y="332656"/>
            <a:ext cx="1224136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4744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 descr="Marbre blanc"/>
          <p:cNvSpPr txBox="1">
            <a:spLocks noChangeArrowheads="1"/>
          </p:cNvSpPr>
          <p:nvPr/>
        </p:nvSpPr>
        <p:spPr bwMode="auto">
          <a:xfrm>
            <a:off x="533400" y="188640"/>
            <a:ext cx="7672388" cy="584776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0000FF"/>
                </a:solidFill>
              </a:rPr>
              <a:t>First results from Tandem experiment</a:t>
            </a:r>
            <a:r>
              <a:rPr lang="en-US" sz="3200" dirty="0" smtClean="0">
                <a:solidFill>
                  <a:srgbClr val="0000FF"/>
                </a:solidFill>
                <a:sym typeface="Symbol" charset="0"/>
              </a:rPr>
              <a:t> </a:t>
            </a:r>
            <a:endParaRPr lang="en-US" sz="3200" dirty="0">
              <a:solidFill>
                <a:srgbClr val="0000FF"/>
              </a:solidFill>
              <a:sym typeface="Symbo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908720"/>
            <a:ext cx="5400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2800" dirty="0" smtClean="0">
                <a:solidFill>
                  <a:srgbClr val="0000FF"/>
                </a:solidFill>
                <a:sym typeface="Symbol" charset="0"/>
              </a:rPr>
              <a:t>New </a:t>
            </a:r>
            <a:r>
              <a:rPr lang="en-US" sz="2800" baseline="30000" dirty="0"/>
              <a:t>10</a:t>
            </a:r>
            <a:r>
              <a:rPr lang="en-US" sz="2800" dirty="0"/>
              <a:t>C</a:t>
            </a:r>
            <a:r>
              <a:rPr lang="en-029" sz="2800" dirty="0" smtClean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sym typeface="Symbol" charset="0"/>
              </a:rPr>
              <a:t>level: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 smtClean="0">
                <a:sym typeface="Symbol" charset="0"/>
              </a:rPr>
              <a:t>E</a:t>
            </a:r>
            <a:r>
              <a:rPr lang="en-US" sz="2400" i="1" baseline="-25000" dirty="0" smtClean="0">
                <a:sym typeface="Symbol" charset="0"/>
              </a:rPr>
              <a:t>x</a:t>
            </a:r>
            <a:r>
              <a:rPr lang="en-US" sz="2400" dirty="0" smtClean="0">
                <a:sym typeface="Symbol" charset="0"/>
              </a:rPr>
              <a:t>=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 err="1" smtClean="0"/>
              <a:t>Γ</a:t>
            </a:r>
            <a:r>
              <a:rPr lang="en-US" sz="2400" baseline="-25000" dirty="0" err="1" smtClean="0"/>
              <a:t>Tot</a:t>
            </a:r>
            <a:r>
              <a:rPr lang="en-US" sz="2400" dirty="0" smtClean="0"/>
              <a:t> =</a:t>
            </a:r>
            <a:endParaRPr lang="en-US" sz="2400" dirty="0" smtClean="0">
              <a:solidFill>
                <a:srgbClr val="0000FF"/>
              </a:solidFill>
              <a:sym typeface="Symbo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Spin-parity 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Partial widths 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Experiment in progress </a:t>
            </a:r>
            <a:endParaRPr lang="en-US" sz="2400" dirty="0"/>
          </a:p>
        </p:txBody>
      </p:sp>
      <p:cxnSp>
        <p:nvCxnSpPr>
          <p:cNvPr id="9" name="Connecteur droit avec flèche 8"/>
          <p:cNvCxnSpPr/>
          <p:nvPr/>
        </p:nvCxnSpPr>
        <p:spPr bwMode="auto">
          <a:xfrm>
            <a:off x="4139952" y="1772816"/>
            <a:ext cx="1368152" cy="20162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ZoneTexte 9"/>
          <p:cNvSpPr txBox="1"/>
          <p:nvPr/>
        </p:nvSpPr>
        <p:spPr>
          <a:xfrm>
            <a:off x="179512" y="5517232"/>
            <a:ext cx="46085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2800" dirty="0" smtClean="0">
                <a:solidFill>
                  <a:srgbClr val="0000FF"/>
                </a:solidFill>
                <a:sym typeface="Symbol" charset="0"/>
              </a:rPr>
              <a:t>But</a:t>
            </a:r>
            <a:r>
              <a:rPr lang="en-US" sz="2800" dirty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sym typeface="Symbol" charset="0"/>
              </a:rPr>
              <a:t>u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nlikely to contribute (Coulomb barrier) </a:t>
            </a:r>
            <a:r>
              <a:rPr lang="en-US" sz="2400" i="1" dirty="0">
                <a:solidFill>
                  <a:srgbClr val="009999"/>
                </a:solidFill>
                <a:sym typeface="Symbol" charset="0"/>
              </a:rPr>
              <a:t>[</a:t>
            </a:r>
            <a:r>
              <a:rPr lang="en-US" sz="2400" i="1" dirty="0" err="1">
                <a:solidFill>
                  <a:srgbClr val="009999"/>
                </a:solidFill>
                <a:sym typeface="Symbol" charset="0"/>
              </a:rPr>
              <a:t>Broggini</a:t>
            </a:r>
            <a:r>
              <a:rPr lang="en-US" sz="2400" i="1" dirty="0">
                <a:solidFill>
                  <a:srgbClr val="009999"/>
                </a:solidFill>
                <a:sym typeface="Symbol" charset="0"/>
              </a:rPr>
              <a:t> et al.   ArXiv:</a:t>
            </a:r>
            <a:r>
              <a:rPr lang="en-US" sz="2400" i="1" dirty="0" smtClean="0">
                <a:solidFill>
                  <a:srgbClr val="009999"/>
                </a:solidFill>
                <a:sym typeface="Symbol" charset="0"/>
              </a:rPr>
              <a:t>1202.5232 and Poster 5]</a:t>
            </a:r>
            <a:endParaRPr lang="en-US" sz="2400" dirty="0"/>
          </a:p>
        </p:txBody>
      </p:sp>
      <p:sp>
        <p:nvSpPr>
          <p:cNvPr id="3" name="ZoneTexte 2"/>
          <p:cNvSpPr txBox="1"/>
          <p:nvPr/>
        </p:nvSpPr>
        <p:spPr>
          <a:xfrm rot="1735541">
            <a:off x="85047" y="3842158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rgbClr val="FF3300"/>
                </a:solidFill>
              </a:rPr>
              <a:t>Provisional</a:t>
            </a:r>
            <a:r>
              <a:rPr lang="fr-FR" sz="3600" dirty="0" smtClean="0">
                <a:solidFill>
                  <a:srgbClr val="FF3300"/>
                </a:solidFill>
              </a:rPr>
              <a:t> !</a:t>
            </a:r>
          </a:p>
          <a:p>
            <a:pPr algn="ctr"/>
            <a:r>
              <a:rPr lang="fr-FR" sz="2800" i="1" dirty="0" smtClean="0">
                <a:solidFill>
                  <a:srgbClr val="009999"/>
                </a:solidFill>
              </a:rPr>
              <a:t>[F. </a:t>
            </a:r>
            <a:r>
              <a:rPr lang="fr-FR" sz="2800" i="1" dirty="0" err="1" smtClean="0">
                <a:solidFill>
                  <a:srgbClr val="009999"/>
                </a:solidFill>
              </a:rPr>
              <a:t>Hammache</a:t>
            </a:r>
            <a:r>
              <a:rPr lang="fr-FR" sz="2800" i="1" dirty="0" smtClean="0">
                <a:solidFill>
                  <a:srgbClr val="009999"/>
                </a:solidFill>
              </a:rPr>
              <a:t>, </a:t>
            </a:r>
            <a:r>
              <a:rPr lang="fr-FR" sz="2800" i="1" dirty="0" err="1" smtClean="0">
                <a:solidFill>
                  <a:srgbClr val="009999"/>
                </a:solidFill>
              </a:rPr>
              <a:t>priv</a:t>
            </a:r>
            <a:r>
              <a:rPr lang="fr-FR" sz="2800" i="1" dirty="0" smtClean="0">
                <a:solidFill>
                  <a:srgbClr val="009999"/>
                </a:solidFill>
              </a:rPr>
              <a:t>. </a:t>
            </a:r>
            <a:r>
              <a:rPr lang="fr-FR" sz="2800" i="1" dirty="0" err="1">
                <a:solidFill>
                  <a:srgbClr val="009999"/>
                </a:solidFill>
              </a:rPr>
              <a:t>c</a:t>
            </a:r>
            <a:r>
              <a:rPr lang="fr-FR" sz="2800" i="1" dirty="0" err="1" smtClean="0">
                <a:solidFill>
                  <a:srgbClr val="009999"/>
                </a:solidFill>
              </a:rPr>
              <a:t>omm</a:t>
            </a:r>
            <a:r>
              <a:rPr lang="fr-FR" sz="2800" i="1" dirty="0">
                <a:solidFill>
                  <a:srgbClr val="009999"/>
                </a:solidFill>
              </a:rPr>
              <a:t>.</a:t>
            </a:r>
            <a:r>
              <a:rPr lang="fr-FR" sz="2800" i="1" dirty="0" smtClean="0">
                <a:solidFill>
                  <a:srgbClr val="009999"/>
                </a:solidFill>
              </a:rPr>
              <a:t>]</a:t>
            </a:r>
            <a:endParaRPr lang="fr-FR" sz="2800" i="1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9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9382" name="Picture 6" descr="bbnet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" y="404664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9379" name="Text Box 3" descr="Marbre blanc"/>
          <p:cNvSpPr txBox="1">
            <a:spLocks noChangeArrowheads="1"/>
          </p:cNvSpPr>
          <p:nvPr/>
        </p:nvSpPr>
        <p:spPr bwMode="auto">
          <a:xfrm>
            <a:off x="2514600" y="152400"/>
            <a:ext cx="4572000" cy="557213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 </a:t>
            </a:r>
            <a:r>
              <a:rPr lang="en-US" sz="2800" baseline="30000">
                <a:solidFill>
                  <a:srgbClr val="FF3300"/>
                </a:solidFill>
              </a:rPr>
              <a:t>6</a:t>
            </a:r>
            <a:r>
              <a:rPr lang="en-US" sz="2800">
                <a:solidFill>
                  <a:srgbClr val="0000FF"/>
                </a:solidFill>
              </a:rPr>
              <a:t>Li nucleosynthesis </a:t>
            </a:r>
          </a:p>
        </p:txBody>
      </p:sp>
      <p:pic>
        <p:nvPicPr>
          <p:cNvPr id="7" name="Picture 12" descr="lithium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46085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788024" y="1199074"/>
            <a:ext cx="424847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baseline="30000" dirty="0">
                <a:solidFill>
                  <a:srgbClr val="0000FF"/>
                </a:solidFill>
              </a:rPr>
              <a:t>4</a:t>
            </a:r>
            <a:r>
              <a:rPr lang="en-US" dirty="0">
                <a:solidFill>
                  <a:srgbClr val="0000FF"/>
                </a:solidFill>
              </a:rPr>
              <a:t>He(</a:t>
            </a:r>
            <a:r>
              <a:rPr lang="en-US" dirty="0" err="1">
                <a:solidFill>
                  <a:srgbClr val="0000FF"/>
                </a:solidFill>
                <a:sym typeface="Symbol" charset="0"/>
              </a:rPr>
              <a:t>t,n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)</a:t>
            </a:r>
            <a:r>
              <a:rPr lang="en-US" baseline="30000" dirty="0">
                <a:solidFill>
                  <a:srgbClr val="0000FF"/>
                </a:solidFill>
                <a:sym typeface="Symbol" charset="0"/>
              </a:rPr>
              <a:t>6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Li, </a:t>
            </a:r>
            <a:r>
              <a:rPr lang="en-US" baseline="30000" dirty="0">
                <a:solidFill>
                  <a:srgbClr val="0000FF"/>
                </a:solidFill>
              </a:rPr>
              <a:t>7</a:t>
            </a:r>
            <a:r>
              <a:rPr lang="en-US" dirty="0">
                <a:solidFill>
                  <a:srgbClr val="0000FF"/>
                </a:solidFill>
              </a:rPr>
              <a:t>Li(</a:t>
            </a:r>
            <a:r>
              <a:rPr lang="en-US" dirty="0" err="1">
                <a:solidFill>
                  <a:srgbClr val="0000FF"/>
                </a:solidFill>
                <a:sym typeface="Symbol" charset="0"/>
              </a:rPr>
              <a:t>p,d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)</a:t>
            </a:r>
            <a:r>
              <a:rPr lang="en-US" baseline="30000" dirty="0">
                <a:solidFill>
                  <a:srgbClr val="0000FF"/>
                </a:solidFill>
                <a:sym typeface="Symbol" charset="0"/>
              </a:rPr>
              <a:t>6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Li : Q ≈ -5MeV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baseline="30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He(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t,)</a:t>
            </a:r>
            <a:r>
              <a:rPr lang="en-US" baseline="30000" dirty="0">
                <a:solidFill>
                  <a:srgbClr val="0000FF"/>
                </a:solidFill>
                <a:sym typeface="Symbol" charset="0"/>
              </a:rPr>
              <a:t>6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Li : too slow </a:t>
            </a:r>
            <a:r>
              <a:rPr lang="en-US" i="1" dirty="0">
                <a:solidFill>
                  <a:srgbClr val="009999"/>
                </a:solidFill>
                <a:sym typeface="Symbol" charset="0"/>
              </a:rPr>
              <a:t>[</a:t>
            </a:r>
            <a:r>
              <a:rPr lang="en-US" i="1" dirty="0" err="1">
                <a:solidFill>
                  <a:srgbClr val="009999"/>
                </a:solidFill>
                <a:sym typeface="Symbol" charset="0"/>
              </a:rPr>
              <a:t>Fukugita</a:t>
            </a:r>
            <a:r>
              <a:rPr lang="en-US" i="1" dirty="0">
                <a:solidFill>
                  <a:srgbClr val="009999"/>
                </a:solidFill>
                <a:sym typeface="Symbol" charset="0"/>
              </a:rPr>
              <a:t> &amp; Kajino</a:t>
            </a:r>
            <a:r>
              <a:rPr lang="en-US" i="1" dirty="0" smtClean="0">
                <a:solidFill>
                  <a:srgbClr val="009999"/>
                </a:solidFill>
                <a:sym typeface="Symbol" charset="0"/>
              </a:rPr>
              <a:t>,1990] </a:t>
            </a:r>
            <a:endParaRPr lang="en-US" sz="2400" i="1" dirty="0">
              <a:solidFill>
                <a:srgbClr val="009999"/>
              </a:solidFill>
              <a:sym typeface="Symbol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7504" y="6125234"/>
            <a:ext cx="47525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Uncertainty from 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H(</a:t>
            </a:r>
            <a:r>
              <a:rPr lang="en-US" dirty="0">
                <a:solidFill>
                  <a:srgbClr val="000000"/>
                </a:solidFill>
                <a:sym typeface="Symbol" charset="0"/>
              </a:rPr>
              <a:t>,)</a:t>
            </a:r>
            <a:r>
              <a:rPr lang="en-US" baseline="30000" dirty="0">
                <a:solidFill>
                  <a:srgbClr val="000000"/>
                </a:solidFill>
                <a:sym typeface="Symbol" charset="0"/>
              </a:rPr>
              <a:t>6</a:t>
            </a:r>
            <a:r>
              <a:rPr lang="en-US" dirty="0">
                <a:solidFill>
                  <a:srgbClr val="000000"/>
                </a:solidFill>
                <a:sym typeface="Symbol" charset="0"/>
              </a:rPr>
              <a:t>Li </a:t>
            </a:r>
            <a:r>
              <a:rPr lang="en-US" i="1" dirty="0">
                <a:solidFill>
                  <a:srgbClr val="009999"/>
                </a:solidFill>
                <a:sym typeface="Symbol" charset="0"/>
              </a:rPr>
              <a:t>[</a:t>
            </a:r>
            <a:r>
              <a:rPr lang="en-US" i="1" dirty="0" smtClean="0">
                <a:solidFill>
                  <a:srgbClr val="009999"/>
                </a:solidFill>
                <a:sym typeface="Symbol" charset="0"/>
              </a:rPr>
              <a:t>NACRE 1999]</a:t>
            </a:r>
            <a:endParaRPr lang="en-US" i="1" dirty="0">
              <a:solidFill>
                <a:srgbClr val="009999"/>
              </a:solidFill>
            </a:endParaRPr>
          </a:p>
        </p:txBody>
      </p:sp>
      <p:sp>
        <p:nvSpPr>
          <p:cNvPr id="10" name="AutoShape 10"/>
          <p:cNvSpPr>
            <a:spLocks/>
          </p:cNvSpPr>
          <p:nvPr/>
        </p:nvSpPr>
        <p:spPr bwMode="auto">
          <a:xfrm flipH="1" flipV="1">
            <a:off x="4788024" y="4653136"/>
            <a:ext cx="1524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1" name="AutoShape 10"/>
          <p:cNvSpPr>
            <a:spLocks/>
          </p:cNvSpPr>
          <p:nvPr/>
        </p:nvSpPr>
        <p:spPr bwMode="auto">
          <a:xfrm flipH="1" flipV="1">
            <a:off x="4779640" y="4077072"/>
            <a:ext cx="152400" cy="473968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cxnSp>
        <p:nvCxnSpPr>
          <p:cNvPr id="3" name="Connecteur droit avec flèche 2"/>
          <p:cNvCxnSpPr/>
          <p:nvPr/>
        </p:nvCxnSpPr>
        <p:spPr bwMode="auto">
          <a:xfrm flipV="1">
            <a:off x="3275856" y="4365104"/>
            <a:ext cx="144016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Connecteur droit avec flèche 13"/>
          <p:cNvCxnSpPr/>
          <p:nvPr/>
        </p:nvCxnSpPr>
        <p:spPr bwMode="auto">
          <a:xfrm flipV="1">
            <a:off x="2699792" y="5085184"/>
            <a:ext cx="2088232" cy="10081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51520" y="4437112"/>
            <a:ext cx="410445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Conservative range of </a:t>
            </a:r>
            <a:r>
              <a:rPr lang="en-US" baseline="30000" dirty="0" smtClean="0">
                <a:solidFill>
                  <a:srgbClr val="0000FF"/>
                </a:solidFill>
                <a:sym typeface="Symbol" charset="0"/>
              </a:rPr>
              <a:t>6</a:t>
            </a: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Li/H observations</a:t>
            </a:r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i="1" dirty="0" smtClean="0">
                <a:solidFill>
                  <a:srgbClr val="009999"/>
                </a:solidFill>
                <a:sym typeface="Symbol" charset="0"/>
              </a:rPr>
              <a:t>[</a:t>
            </a:r>
            <a:r>
              <a:rPr lang="en-US" i="1" dirty="0" err="1">
                <a:solidFill>
                  <a:srgbClr val="009999"/>
                </a:solidFill>
              </a:rPr>
              <a:t>Nissen</a:t>
            </a:r>
            <a:r>
              <a:rPr lang="en-US" i="1" dirty="0">
                <a:solidFill>
                  <a:srgbClr val="009999"/>
                </a:solidFill>
              </a:rPr>
              <a:t> et al. </a:t>
            </a:r>
            <a:r>
              <a:rPr lang="en-US" i="1" dirty="0" smtClean="0">
                <a:solidFill>
                  <a:srgbClr val="009999"/>
                </a:solidFill>
              </a:rPr>
              <a:t>1999; </a:t>
            </a:r>
            <a:r>
              <a:rPr lang="en-US" i="1" dirty="0" err="1">
                <a:solidFill>
                  <a:srgbClr val="009999"/>
                </a:solidFill>
              </a:rPr>
              <a:t>Cayrel</a:t>
            </a:r>
            <a:r>
              <a:rPr lang="en-US" i="1" dirty="0">
                <a:solidFill>
                  <a:srgbClr val="009999"/>
                </a:solidFill>
              </a:rPr>
              <a:t>, et al. </a:t>
            </a:r>
            <a:r>
              <a:rPr lang="en-US" i="1" dirty="0" smtClean="0">
                <a:solidFill>
                  <a:srgbClr val="009999"/>
                </a:solidFill>
              </a:rPr>
              <a:t>1999; </a:t>
            </a:r>
            <a:r>
              <a:rPr lang="en-US" i="1" dirty="0">
                <a:solidFill>
                  <a:srgbClr val="009999"/>
                </a:solidFill>
              </a:rPr>
              <a:t>Aoki et al. </a:t>
            </a:r>
            <a:r>
              <a:rPr lang="en-US" i="1" dirty="0" smtClean="0">
                <a:solidFill>
                  <a:srgbClr val="009999"/>
                </a:solidFill>
              </a:rPr>
              <a:t>2004; </a:t>
            </a:r>
            <a:r>
              <a:rPr lang="en-US" i="1" dirty="0" err="1">
                <a:solidFill>
                  <a:srgbClr val="009999"/>
                </a:solidFill>
              </a:rPr>
              <a:t>Asplund</a:t>
            </a:r>
            <a:r>
              <a:rPr lang="en-US" i="1" dirty="0">
                <a:solidFill>
                  <a:srgbClr val="009999"/>
                </a:solidFill>
              </a:rPr>
              <a:t> et al. </a:t>
            </a:r>
            <a:r>
              <a:rPr lang="en-US" i="1" dirty="0" smtClean="0">
                <a:solidFill>
                  <a:srgbClr val="009999"/>
                </a:solidFill>
              </a:rPr>
              <a:t>2006</a:t>
            </a:r>
            <a:r>
              <a:rPr lang="en-US" i="1" dirty="0" smtClean="0">
                <a:solidFill>
                  <a:srgbClr val="009999"/>
                </a:solidFill>
                <a:sym typeface="Symbol" charset="0"/>
              </a:rPr>
              <a:t>]</a:t>
            </a:r>
            <a:endParaRPr lang="en-US" i="1" dirty="0">
              <a:solidFill>
                <a:srgbClr val="00999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9794" name="Picture 2" descr="lithiu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53952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9797" name="Picture 5" descr="fig9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4767263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220072" y="1837273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HD 84937 </a:t>
            </a:r>
            <a:r>
              <a:rPr lang="en-US" dirty="0">
                <a:solidFill>
                  <a:srgbClr val="0000FF"/>
                </a:solidFill>
              </a:rPr>
              <a:t>: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9999"/>
                </a:solidFill>
              </a:rPr>
              <a:t>Cayrel</a:t>
            </a:r>
            <a:r>
              <a:rPr lang="en-US" i="1" dirty="0">
                <a:solidFill>
                  <a:srgbClr val="009999"/>
                </a:solidFill>
              </a:rPr>
              <a:t>, et al. 2008; Steffen et al. </a:t>
            </a:r>
            <a:r>
              <a:rPr lang="en-US" i="1" dirty="0" smtClean="0">
                <a:solidFill>
                  <a:srgbClr val="009999"/>
                </a:solidFill>
              </a:rPr>
              <a:t>2010</a:t>
            </a:r>
            <a:r>
              <a:rPr lang="en-US" dirty="0" smtClean="0">
                <a:solidFill>
                  <a:srgbClr val="009999"/>
                </a:solidFill>
              </a:rPr>
              <a:t> </a:t>
            </a:r>
            <a:endParaRPr lang="en-US" dirty="0">
              <a:solidFill>
                <a:srgbClr val="009999"/>
              </a:solidFill>
            </a:endParaRPr>
          </a:p>
          <a:p>
            <a:endParaRPr lang="en-US" dirty="0"/>
          </a:p>
        </p:txBody>
      </p:sp>
      <p:sp>
        <p:nvSpPr>
          <p:cNvPr id="6" name="Text Box 3" descr="Marbre blanc"/>
          <p:cNvSpPr txBox="1">
            <a:spLocks noChangeArrowheads="1"/>
          </p:cNvSpPr>
          <p:nvPr/>
        </p:nvSpPr>
        <p:spPr bwMode="auto">
          <a:xfrm>
            <a:off x="1619672" y="152400"/>
            <a:ext cx="6305872" cy="52322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baseline="30000" dirty="0">
                <a:solidFill>
                  <a:srgbClr val="0000FF"/>
                </a:solidFill>
              </a:rPr>
              <a:t>6</a:t>
            </a:r>
            <a:r>
              <a:rPr lang="en-US" sz="2800" dirty="0">
                <a:solidFill>
                  <a:srgbClr val="0000FF"/>
                </a:solidFill>
              </a:rPr>
              <a:t>Li </a:t>
            </a:r>
            <a:r>
              <a:rPr lang="en-US" sz="2800" dirty="0" err="1">
                <a:solidFill>
                  <a:srgbClr val="0000FF"/>
                </a:solidFill>
              </a:rPr>
              <a:t>nucleosynthesis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after GSI experiment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23528" y="836712"/>
            <a:ext cx="41764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Coulomb dissociation of </a:t>
            </a:r>
            <a:r>
              <a:rPr lang="en-US" baseline="30000" dirty="0" smtClean="0">
                <a:solidFill>
                  <a:srgbClr val="0000FF"/>
                </a:solidFill>
              </a:rPr>
              <a:t>6</a:t>
            </a:r>
            <a:r>
              <a:rPr lang="en-US" dirty="0" smtClean="0">
                <a:solidFill>
                  <a:srgbClr val="0000FF"/>
                </a:solidFill>
              </a:rPr>
              <a:t>Li at GSI</a:t>
            </a:r>
          </a:p>
          <a:p>
            <a:r>
              <a:rPr lang="en-US" i="1" dirty="0" smtClean="0">
                <a:solidFill>
                  <a:srgbClr val="009999"/>
                </a:solidFill>
              </a:rPr>
              <a:t>[</a:t>
            </a:r>
            <a:r>
              <a:rPr lang="en-US" i="1" dirty="0" err="1">
                <a:solidFill>
                  <a:srgbClr val="009999"/>
                </a:solidFill>
              </a:rPr>
              <a:t>Hammache</a:t>
            </a:r>
            <a:r>
              <a:rPr lang="en-US" i="1" dirty="0">
                <a:solidFill>
                  <a:srgbClr val="009999"/>
                </a:solidFill>
              </a:rPr>
              <a:t> et al. 2011</a:t>
            </a:r>
            <a:r>
              <a:rPr lang="en-US" i="1" dirty="0" smtClean="0">
                <a:solidFill>
                  <a:srgbClr val="339966"/>
                </a:solidFill>
              </a:rPr>
              <a:t>]                   </a:t>
            </a:r>
            <a:r>
              <a:rPr lang="en-US" baseline="30000" dirty="0" smtClean="0">
                <a:solidFill>
                  <a:srgbClr val="0000FF"/>
                </a:solidFill>
              </a:rPr>
              <a:t> </a:t>
            </a:r>
            <a:r>
              <a:rPr lang="en-US" baseline="30000" dirty="0"/>
              <a:t>6</a:t>
            </a:r>
            <a:r>
              <a:rPr lang="en-US" dirty="0"/>
              <a:t>Li + </a:t>
            </a:r>
            <a:r>
              <a:rPr lang="en-US" dirty="0" err="1"/>
              <a:t>γ</a:t>
            </a:r>
            <a:r>
              <a:rPr lang="en-US" dirty="0"/>
              <a:t>* → </a:t>
            </a:r>
            <a:r>
              <a:rPr lang="en-US" baseline="30000" dirty="0"/>
              <a:t>4</a:t>
            </a:r>
            <a:r>
              <a:rPr lang="en-US" dirty="0"/>
              <a:t>He + </a:t>
            </a:r>
            <a:r>
              <a:rPr lang="en-US" dirty="0" smtClean="0"/>
              <a:t>D</a:t>
            </a:r>
            <a:endParaRPr lang="en-US" i="1" dirty="0" smtClean="0">
              <a:solidFill>
                <a:srgbClr val="339966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dirty="0">
                <a:solidFill>
                  <a:srgbClr val="0000FF"/>
                </a:solidFill>
              </a:rPr>
              <a:t>nuclear </a:t>
            </a:r>
            <a:r>
              <a:rPr lang="en-US" dirty="0" smtClean="0">
                <a:solidFill>
                  <a:srgbClr val="0000FF"/>
                </a:solidFill>
              </a:rPr>
              <a:t>dissociation </a:t>
            </a:r>
            <a:r>
              <a:rPr lang="en-US" dirty="0">
                <a:solidFill>
                  <a:srgbClr val="0000FF"/>
                </a:solidFill>
              </a:rPr>
              <a:t>contribution is important </a:t>
            </a:r>
            <a:r>
              <a:rPr lang="en-US" dirty="0" smtClean="0">
                <a:solidFill>
                  <a:srgbClr val="0000FF"/>
                </a:solidFill>
              </a:rPr>
              <a:t>and was dominant in previous experiment!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504" y="634125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rgbClr val="0000FF"/>
                </a:solidFill>
              </a:rPr>
              <a:t>6</a:t>
            </a:r>
            <a:r>
              <a:rPr lang="en-US" dirty="0" smtClean="0">
                <a:solidFill>
                  <a:srgbClr val="0000FF"/>
                </a:solidFill>
              </a:rPr>
              <a:t>Li BBN production </a:t>
            </a:r>
            <a:r>
              <a:rPr lang="en-US" baseline="30000" dirty="0" smtClean="0">
                <a:solidFill>
                  <a:srgbClr val="000000"/>
                </a:solidFill>
              </a:rPr>
              <a:t>6</a:t>
            </a:r>
            <a:r>
              <a:rPr lang="en-US" dirty="0" smtClean="0">
                <a:solidFill>
                  <a:srgbClr val="000000"/>
                </a:solidFill>
              </a:rPr>
              <a:t>Li/H ≈ 1.3×10</a:t>
            </a:r>
            <a:r>
              <a:rPr lang="en-US" baseline="30000" dirty="0" smtClean="0">
                <a:solidFill>
                  <a:srgbClr val="000000"/>
                </a:solidFill>
              </a:rPr>
              <a:t>-14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9999"/>
                </a:solidFill>
              </a:rPr>
              <a:t>[</a:t>
            </a:r>
            <a:r>
              <a:rPr lang="en-US" i="1" dirty="0" err="1">
                <a:solidFill>
                  <a:srgbClr val="009999"/>
                </a:solidFill>
              </a:rPr>
              <a:t>Hammache</a:t>
            </a:r>
            <a:r>
              <a:rPr lang="en-US" i="1" dirty="0">
                <a:solidFill>
                  <a:srgbClr val="009999"/>
                </a:solidFill>
              </a:rPr>
              <a:t> et al. 2011</a:t>
            </a:r>
            <a:r>
              <a:rPr lang="en-US" i="1" dirty="0">
                <a:solidFill>
                  <a:srgbClr val="339966"/>
                </a:solidFill>
              </a:rPr>
              <a:t>] </a:t>
            </a:r>
            <a:endParaRPr lang="en-US" dirty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740352" y="5288632"/>
            <a:ext cx="228600" cy="228600"/>
          </a:xfrm>
          <a:prstGeom prst="ellips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 bwMode="auto">
          <a:xfrm flipV="1">
            <a:off x="3923928" y="5517232"/>
            <a:ext cx="3744416" cy="864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ZoneTexte 4"/>
          <p:cNvSpPr txBox="1"/>
          <p:nvPr/>
        </p:nvSpPr>
        <p:spPr>
          <a:xfrm>
            <a:off x="3347864" y="1136938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γ</a:t>
            </a:r>
            <a:r>
              <a:rPr lang="en-US" dirty="0"/>
              <a:t>* </a:t>
            </a:r>
            <a:r>
              <a:rPr lang="en-US" dirty="0" smtClean="0">
                <a:solidFill>
                  <a:srgbClr val="0000FF"/>
                </a:solidFill>
              </a:rPr>
              <a:t>: virtual photon in the vicinity of high </a:t>
            </a:r>
            <a:r>
              <a:rPr lang="en-US" i="1" dirty="0" smtClean="0"/>
              <a:t>Z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nucleus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940152" y="764704"/>
            <a:ext cx="2232248" cy="400110"/>
          </a:xfrm>
          <a:prstGeom prst="rect">
            <a:avLst/>
          </a:prstGeom>
          <a:noFill/>
          <a:ln w="19050" cmpd="sng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9999"/>
                </a:solidFill>
              </a:rPr>
              <a:t>[See also Poster 9]</a:t>
            </a:r>
            <a:endParaRPr lang="en-US" dirty="0">
              <a:solidFill>
                <a:srgbClr val="009999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 bwMode="auto">
          <a:xfrm>
            <a:off x="683568" y="5661248"/>
            <a:ext cx="86409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ZoneTexte 14"/>
          <p:cNvSpPr txBox="1"/>
          <p:nvPr/>
        </p:nvSpPr>
        <p:spPr>
          <a:xfrm>
            <a:off x="827584" y="5261138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3300"/>
                </a:solidFill>
              </a:rPr>
              <a:t>BBN</a:t>
            </a:r>
            <a:endParaRPr lang="fr-FR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2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 descr="Marbre blanc"/>
          <p:cNvSpPr txBox="1">
            <a:spLocks noChangeArrowheads="1"/>
          </p:cNvSpPr>
          <p:nvPr/>
        </p:nvSpPr>
        <p:spPr bwMode="auto">
          <a:xfrm>
            <a:off x="683568" y="188640"/>
            <a:ext cx="7920880" cy="52322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CNO </a:t>
            </a:r>
            <a:r>
              <a:rPr lang="en-US" sz="2800" dirty="0" err="1" smtClean="0">
                <a:solidFill>
                  <a:srgbClr val="0000FF"/>
                </a:solidFill>
              </a:rPr>
              <a:t>nucleosynthesis</a:t>
            </a:r>
            <a:r>
              <a:rPr lang="en-US" sz="2800" dirty="0" smtClean="0">
                <a:solidFill>
                  <a:srgbClr val="0000FF"/>
                </a:solidFill>
              </a:rPr>
              <a:t> with an extended BBN network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611560" y="1052736"/>
            <a:ext cx="7992888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q"/>
            </a:pPr>
            <a:r>
              <a:rPr lang="en-US" sz="2400" dirty="0">
                <a:solidFill>
                  <a:srgbClr val="0000FF"/>
                </a:solidFill>
                <a:sym typeface="Symbol" charset="0"/>
              </a:rPr>
              <a:t>Extended 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to CNO network </a:t>
            </a:r>
            <a:r>
              <a:rPr lang="en-US" sz="2400" dirty="0">
                <a:solidFill>
                  <a:srgbClr val="0000FF"/>
                </a:solidFill>
                <a:sym typeface="Symbol" charset="0"/>
              </a:rPr>
              <a:t>predictions : </a:t>
            </a:r>
            <a:r>
              <a:rPr lang="en-US" sz="2400" dirty="0">
                <a:sym typeface="Symbol" charset="0"/>
              </a:rPr>
              <a:t>CNO/H ≈ 10</a:t>
            </a:r>
            <a:r>
              <a:rPr lang="en-US" sz="2400" baseline="30000" dirty="0">
                <a:sym typeface="Symbol" charset="0"/>
              </a:rPr>
              <a:t>-</a:t>
            </a:r>
            <a:r>
              <a:rPr lang="en-US" sz="2400" baseline="30000" dirty="0" smtClean="0">
                <a:sym typeface="Symbol" charset="0"/>
              </a:rPr>
              <a:t>15</a:t>
            </a:r>
            <a:r>
              <a:rPr lang="en-US" sz="2400" dirty="0" smtClean="0">
                <a:sym typeface="Symbol" charset="0"/>
              </a:rPr>
              <a:t> </a:t>
            </a:r>
            <a:r>
              <a:rPr lang="en-US" sz="2400" i="1" dirty="0">
                <a:solidFill>
                  <a:srgbClr val="009999"/>
                </a:solidFill>
                <a:sym typeface="Symbol" charset="0"/>
              </a:rPr>
              <a:t>[</a:t>
            </a:r>
            <a:r>
              <a:rPr lang="en-US" sz="2400" i="1" dirty="0" err="1">
                <a:solidFill>
                  <a:srgbClr val="009999"/>
                </a:solidFill>
                <a:sym typeface="Symbol" charset="0"/>
              </a:rPr>
              <a:t>Iocco</a:t>
            </a:r>
            <a:r>
              <a:rPr lang="en-US" sz="2400" i="1" dirty="0">
                <a:solidFill>
                  <a:srgbClr val="009999"/>
                </a:solidFill>
                <a:sym typeface="Symbol" charset="0"/>
              </a:rPr>
              <a:t> et al. 2007</a:t>
            </a:r>
            <a:r>
              <a:rPr lang="en-US" sz="2400" i="1" dirty="0" smtClean="0">
                <a:solidFill>
                  <a:srgbClr val="009999"/>
                </a:solidFill>
                <a:sym typeface="Symbol" charset="0"/>
              </a:rPr>
              <a:t>]</a:t>
            </a:r>
            <a:endParaRPr lang="en-US" sz="2400" dirty="0" smtClean="0">
              <a:solidFill>
                <a:srgbClr val="0000FF"/>
              </a:solidFill>
              <a:sym typeface="Symbol" charset="0"/>
            </a:endParaRPr>
          </a:p>
          <a:p>
            <a:pPr marL="342900" indent="-342900">
              <a:spcBef>
                <a:spcPct val="50000"/>
              </a:spcBef>
              <a:buFont typeface="Wingdings" charset="2"/>
              <a:buChar char="q"/>
            </a:pP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Motivation for extended network:</a:t>
            </a:r>
            <a:endParaRPr lang="en-US" sz="2400" dirty="0">
              <a:solidFill>
                <a:srgbClr val="0000FF"/>
              </a:solidFill>
              <a:sym typeface="Symbol" charset="0"/>
            </a:endParaRPr>
          </a:p>
          <a:p>
            <a:pPr marL="800100" lvl="1" indent="-342900">
              <a:spcBef>
                <a:spcPct val="50000"/>
              </a:spcBef>
              <a:buFont typeface="Wingdings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Potential neutron sources for </a:t>
            </a:r>
            <a:r>
              <a:rPr lang="en-US" sz="2400" baseline="30000" dirty="0"/>
              <a:t>7</a:t>
            </a:r>
            <a:r>
              <a:rPr lang="en-US" sz="2400" dirty="0"/>
              <a:t>Be</a:t>
            </a:r>
            <a:r>
              <a:rPr lang="en-US" sz="2400" dirty="0">
                <a:solidFill>
                  <a:srgbClr val="0000FF"/>
                </a:solidFill>
              </a:rPr>
              <a:t> destruction by            </a:t>
            </a:r>
            <a:r>
              <a:rPr lang="en-US" sz="2400" baseline="30000" dirty="0"/>
              <a:t>7</a:t>
            </a:r>
            <a:r>
              <a:rPr lang="en-US" sz="2400" dirty="0"/>
              <a:t>Be(</a:t>
            </a:r>
            <a:r>
              <a:rPr lang="en-US" sz="2400" dirty="0" err="1"/>
              <a:t>n,p</a:t>
            </a:r>
            <a:r>
              <a:rPr lang="en-US" sz="2400" dirty="0"/>
              <a:t>)</a:t>
            </a:r>
            <a:r>
              <a:rPr lang="en-US" sz="2400" baseline="30000" dirty="0"/>
              <a:t>7</a:t>
            </a:r>
            <a:r>
              <a:rPr lang="en-US" sz="2400" dirty="0"/>
              <a:t>Li(p,</a:t>
            </a:r>
            <a:r>
              <a:rPr lang="en-US" sz="2400" dirty="0">
                <a:sym typeface="Symbol" charset="0"/>
              </a:rPr>
              <a:t></a:t>
            </a:r>
            <a:r>
              <a:rPr lang="en-US" sz="2400" dirty="0"/>
              <a:t>)</a:t>
            </a:r>
            <a:r>
              <a:rPr lang="en-US" sz="2400" baseline="30000" dirty="0"/>
              <a:t>4</a:t>
            </a:r>
            <a:r>
              <a:rPr lang="en-US" sz="2400" dirty="0"/>
              <a:t>He </a:t>
            </a:r>
            <a:r>
              <a:rPr lang="en-US" sz="2400" dirty="0">
                <a:solidFill>
                  <a:srgbClr val="0000FF"/>
                </a:solidFill>
              </a:rPr>
              <a:t>in </a:t>
            </a:r>
            <a:r>
              <a:rPr lang="en-US" sz="2400" dirty="0" smtClean="0">
                <a:solidFill>
                  <a:srgbClr val="0000FF"/>
                </a:solidFill>
              </a:rPr>
              <a:t>BBN; unexpected </a:t>
            </a:r>
            <a:r>
              <a:rPr lang="en-US" sz="2400" dirty="0">
                <a:solidFill>
                  <a:srgbClr val="0000FF"/>
                </a:solidFill>
              </a:rPr>
              <a:t>effect </a:t>
            </a:r>
            <a:r>
              <a:rPr lang="en-US" sz="2400" dirty="0" smtClean="0">
                <a:solidFill>
                  <a:srgbClr val="0000FF"/>
                </a:solidFill>
              </a:rPr>
              <a:t>          (</a:t>
            </a:r>
            <a:r>
              <a:rPr lang="en-US" sz="2400" dirty="0">
                <a:solidFill>
                  <a:srgbClr val="0000FF"/>
                </a:solidFill>
              </a:rPr>
              <a:t>e.g. </a:t>
            </a:r>
            <a:r>
              <a:rPr lang="en-US" sz="2400" baseline="30000" dirty="0" smtClean="0">
                <a:solidFill>
                  <a:srgbClr val="000000"/>
                </a:solidFill>
              </a:rPr>
              <a:t>7</a:t>
            </a:r>
            <a:r>
              <a:rPr lang="en-US" sz="2400" dirty="0" smtClean="0">
                <a:solidFill>
                  <a:srgbClr val="000000"/>
                </a:solidFill>
              </a:rPr>
              <a:t>Li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sensitivity to </a:t>
            </a:r>
            <a:r>
              <a:rPr lang="en-US" sz="2400" dirty="0">
                <a:solidFill>
                  <a:srgbClr val="000000"/>
                </a:solidFill>
              </a:rPr>
              <a:t>n(</a:t>
            </a:r>
            <a:r>
              <a:rPr lang="en-US" sz="2400" dirty="0" err="1">
                <a:solidFill>
                  <a:srgbClr val="000000"/>
                </a:solidFill>
              </a:rPr>
              <a:t>p,γ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dirty="0" smtClean="0">
                <a:solidFill>
                  <a:srgbClr val="000000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marL="800100" lvl="1" indent="-342900">
              <a:spcBef>
                <a:spcPct val="50000"/>
              </a:spcBef>
              <a:buFont typeface="Wingdings" charset="2"/>
              <a:buChar char="Ø"/>
            </a:pPr>
            <a:r>
              <a:rPr lang="en-US" sz="2400" dirty="0" smtClean="0">
                <a:solidFill>
                  <a:srgbClr val="0000FF"/>
                </a:solidFill>
              </a:rPr>
              <a:t>CNO </a:t>
            </a:r>
            <a:r>
              <a:rPr lang="en-US" sz="2400" dirty="0">
                <a:solidFill>
                  <a:srgbClr val="0000FF"/>
                </a:solidFill>
              </a:rPr>
              <a:t>seeds for first </a:t>
            </a:r>
            <a:r>
              <a:rPr lang="en-US" sz="2400" dirty="0" smtClean="0">
                <a:solidFill>
                  <a:srgbClr val="0000FF"/>
                </a:solidFill>
              </a:rPr>
              <a:t>(Population III) stars :                </a:t>
            </a:r>
            <a:r>
              <a:rPr lang="en-US" sz="2400" dirty="0" smtClean="0">
                <a:sym typeface="Symbol" charset="0"/>
              </a:rPr>
              <a:t>CNO</a:t>
            </a:r>
            <a:r>
              <a:rPr lang="en-US" sz="2400" dirty="0">
                <a:sym typeface="Symbol" charset="0"/>
              </a:rPr>
              <a:t>/H </a:t>
            </a:r>
            <a:r>
              <a:rPr lang="en-US" sz="2400" dirty="0" smtClean="0">
                <a:sym typeface="Symbol" charset="0"/>
              </a:rPr>
              <a:t>&gt; 10</a:t>
            </a:r>
            <a:r>
              <a:rPr lang="en-US" sz="2400" baseline="30000" dirty="0">
                <a:sym typeface="Symbol" charset="0"/>
              </a:rPr>
              <a:t>-</a:t>
            </a:r>
            <a:r>
              <a:rPr lang="en-US" sz="2400" baseline="30000" dirty="0" smtClean="0">
                <a:sym typeface="Symbol" charset="0"/>
              </a:rPr>
              <a:t>11</a:t>
            </a:r>
            <a:r>
              <a:rPr lang="en-US" sz="2400" dirty="0" smtClean="0">
                <a:sym typeface="Symbol" charset="0"/>
              </a:rPr>
              <a:t> </a:t>
            </a:r>
            <a:r>
              <a:rPr lang="en-US" sz="2400" i="1" dirty="0" smtClean="0">
                <a:solidFill>
                  <a:srgbClr val="009999"/>
                </a:solidFill>
                <a:sym typeface="Symbol" charset="0"/>
              </a:rPr>
              <a:t>[</a:t>
            </a:r>
            <a:r>
              <a:rPr lang="en-US" sz="2400" i="1" dirty="0" err="1" smtClean="0">
                <a:solidFill>
                  <a:srgbClr val="009999"/>
                </a:solidFill>
                <a:sym typeface="Symbol" charset="0"/>
              </a:rPr>
              <a:t>Cassisi</a:t>
            </a:r>
            <a:r>
              <a:rPr lang="en-US" sz="2400" i="1" dirty="0" smtClean="0">
                <a:solidFill>
                  <a:srgbClr val="009999"/>
                </a:solidFill>
                <a:sym typeface="Symbol" charset="0"/>
              </a:rPr>
              <a:t> &amp; </a:t>
            </a:r>
            <a:r>
              <a:rPr lang="en-US" sz="2400" i="1" dirty="0" err="1" smtClean="0">
                <a:solidFill>
                  <a:srgbClr val="009999"/>
                </a:solidFill>
                <a:sym typeface="Symbol" charset="0"/>
              </a:rPr>
              <a:t>Castellani</a:t>
            </a:r>
            <a:r>
              <a:rPr lang="en-US" sz="2400" i="1" dirty="0" smtClean="0">
                <a:solidFill>
                  <a:srgbClr val="009999"/>
                </a:solidFill>
                <a:sym typeface="Symbol" charset="0"/>
              </a:rPr>
              <a:t> 1993]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;               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ym typeface="Symbol" charset="0"/>
              </a:rPr>
              <a:t>CNO/H &gt; 10</a:t>
            </a:r>
            <a:r>
              <a:rPr lang="en-US" sz="2400" baseline="30000" dirty="0">
                <a:sym typeface="Symbol" charset="0"/>
              </a:rPr>
              <a:t>-</a:t>
            </a:r>
            <a:r>
              <a:rPr lang="en-US" sz="2400" baseline="30000" dirty="0" smtClean="0">
                <a:sym typeface="Symbol" charset="0"/>
              </a:rPr>
              <a:t>13</a:t>
            </a:r>
            <a:r>
              <a:rPr lang="en-US" sz="2400" dirty="0" smtClean="0">
                <a:sym typeface="Symbol" charset="0"/>
              </a:rPr>
              <a:t> </a:t>
            </a:r>
            <a:r>
              <a:rPr lang="en-US" sz="2400" i="1" dirty="0" smtClean="0">
                <a:solidFill>
                  <a:srgbClr val="009999"/>
                </a:solidFill>
                <a:sym typeface="Symbol" charset="0"/>
              </a:rPr>
              <a:t>[</a:t>
            </a:r>
            <a:r>
              <a:rPr lang="en-US" sz="2400" i="1" dirty="0" err="1" smtClean="0">
                <a:solidFill>
                  <a:srgbClr val="009999"/>
                </a:solidFill>
                <a:sym typeface="Symbol" charset="0"/>
              </a:rPr>
              <a:t>Ekström</a:t>
            </a:r>
            <a:r>
              <a:rPr lang="en-US" sz="2400" i="1" dirty="0" smtClean="0">
                <a:solidFill>
                  <a:srgbClr val="009999"/>
                </a:solidFill>
                <a:sym typeface="Symbol" charset="0"/>
              </a:rPr>
              <a:t> et al. 2008]</a:t>
            </a:r>
            <a:endParaRPr lang="en-US" sz="2400" dirty="0">
              <a:solidFill>
                <a:srgbClr val="0000FF"/>
              </a:solidFill>
            </a:endParaRPr>
          </a:p>
          <a:p>
            <a:pPr marL="800100" lvl="1" indent="-342900">
              <a:spcBef>
                <a:spcPct val="50000"/>
              </a:spcBef>
              <a:buFont typeface="Wingdings" charset="2"/>
              <a:buChar char="Ø"/>
            </a:pPr>
            <a:r>
              <a:rPr lang="en-US" sz="2400" dirty="0" smtClean="0">
                <a:solidFill>
                  <a:srgbClr val="0000FF"/>
                </a:solidFill>
              </a:rPr>
              <a:t>Standard </a:t>
            </a:r>
            <a:r>
              <a:rPr lang="en-US" sz="2400" dirty="0">
                <a:solidFill>
                  <a:srgbClr val="0000FF"/>
                </a:solidFill>
              </a:rPr>
              <a:t>CNO primordial abundances versus exotic production (e.g. “variation of fundamental constants”)</a:t>
            </a:r>
          </a:p>
          <a:p>
            <a:pPr marL="800100" lvl="1" indent="-342900">
              <a:spcBef>
                <a:spcPct val="50000"/>
              </a:spcBef>
              <a:buFont typeface="Wingdings" charset="2"/>
              <a:buChar char="Ø"/>
            </a:pP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Future </a:t>
            </a:r>
            <a:r>
              <a:rPr lang="en-US" sz="2400" dirty="0">
                <a:solidFill>
                  <a:srgbClr val="0000FF"/>
                </a:solidFill>
                <a:sym typeface="Symbol" charset="0"/>
              </a:rPr>
              <a:t>observations 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CNO ?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3375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 descr="Marbre blanc"/>
          <p:cNvSpPr txBox="1">
            <a:spLocks noChangeArrowheads="1"/>
          </p:cNvSpPr>
          <p:nvPr/>
        </p:nvSpPr>
        <p:spPr bwMode="auto">
          <a:xfrm>
            <a:off x="762000" y="290513"/>
            <a:ext cx="7620000" cy="5476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CNO nucleosynthesis updated network</a:t>
            </a:r>
          </a:p>
        </p:txBody>
      </p:sp>
      <p:graphicFrame>
        <p:nvGraphicFramePr>
          <p:cNvPr id="10957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136357"/>
              </p:ext>
            </p:extLst>
          </p:nvPr>
        </p:nvGraphicFramePr>
        <p:xfrm>
          <a:off x="755576" y="2996952"/>
          <a:ext cx="2057400" cy="3566160"/>
        </p:xfrm>
        <a:graphic>
          <a:graphicData uri="http://schemas.openxmlformats.org/drawingml/2006/table">
            <a:tbl>
              <a:tblPr/>
              <a:tblGrid>
                <a:gridCol w="1028700"/>
                <a:gridCol w="1028700"/>
              </a:tblGrid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3,4,6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7,9-12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8,10-15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9-16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12-17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13-20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17-20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18-23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20-23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9616" name="Text Box 48"/>
          <p:cNvSpPr txBox="1">
            <a:spLocks noChangeArrowheads="1"/>
          </p:cNvSpPr>
          <p:nvPr/>
        </p:nvSpPr>
        <p:spPr bwMode="auto">
          <a:xfrm>
            <a:off x="3419872" y="2780928"/>
            <a:ext cx="4968552" cy="372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 59 isotopes </a:t>
            </a:r>
            <a:endParaRPr lang="en-US" sz="2400" dirty="0" smtClean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en-US" sz="2400" dirty="0" smtClean="0">
                <a:solidFill>
                  <a:srgbClr val="0000FF"/>
                </a:solidFill>
              </a:rPr>
              <a:t>33 </a:t>
            </a:r>
            <a:r>
              <a:rPr lang="en-US" sz="2400" dirty="0">
                <a:solidFill>
                  <a:srgbClr val="0000FF"/>
                </a:solidFill>
              </a:rPr>
              <a:t>decay rates </a:t>
            </a:r>
            <a:r>
              <a:rPr lang="fr-FR" sz="2400" i="1" dirty="0">
                <a:solidFill>
                  <a:schemeClr val="hlink"/>
                </a:solidFill>
              </a:rPr>
              <a:t>[Audi et al. </a:t>
            </a:r>
            <a:r>
              <a:rPr lang="fr-FR" sz="2400" i="1" dirty="0" smtClean="0">
                <a:solidFill>
                  <a:schemeClr val="hlink"/>
                </a:solidFill>
              </a:rPr>
              <a:t>2003]</a:t>
            </a:r>
            <a:endParaRPr lang="en-US" sz="2400" dirty="0" smtClean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en-US" sz="2400" dirty="0" smtClean="0">
                <a:solidFill>
                  <a:srgbClr val="0000FF"/>
                </a:solidFill>
              </a:rPr>
              <a:t>391 </a:t>
            </a:r>
            <a:r>
              <a:rPr lang="en-US" sz="2400" dirty="0">
                <a:solidFill>
                  <a:srgbClr val="0000FF"/>
                </a:solidFill>
              </a:rPr>
              <a:t>reaction rates </a:t>
            </a:r>
            <a:endParaRPr lang="fr-FR" sz="2400" i="1" dirty="0">
              <a:solidFill>
                <a:schemeClr val="hlink"/>
              </a:solidFill>
            </a:endParaRPr>
          </a:p>
          <a:p>
            <a:pPr lvl="1">
              <a:spcBef>
                <a:spcPct val="50000"/>
              </a:spcBef>
              <a:buFont typeface="Wingdings" charset="0"/>
              <a:buChar char="ü"/>
            </a:pP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Experimental</a:t>
            </a:r>
            <a:r>
              <a:rPr lang="fr-FR" dirty="0" smtClean="0">
                <a:solidFill>
                  <a:srgbClr val="0000FF"/>
                </a:solidFill>
              </a:rPr>
              <a:t> rates </a:t>
            </a:r>
            <a:r>
              <a:rPr lang="fr-FR" i="1" dirty="0" smtClean="0">
                <a:solidFill>
                  <a:schemeClr val="hlink"/>
                </a:solidFill>
              </a:rPr>
              <a:t>[CF88</a:t>
            </a:r>
            <a:r>
              <a:rPr lang="en-US" i="1" dirty="0" smtClean="0">
                <a:solidFill>
                  <a:schemeClr val="hlink"/>
                </a:solidFill>
              </a:rPr>
              <a:t>, NACRE I, </a:t>
            </a:r>
            <a:r>
              <a:rPr lang="en-US" i="1" dirty="0" err="1" smtClean="0">
                <a:solidFill>
                  <a:schemeClr val="hlink"/>
                </a:solidFill>
              </a:rPr>
              <a:t>Des</a:t>
            </a:r>
            <a:r>
              <a:rPr lang="en-US" i="1" dirty="0" err="1" smtClean="0">
                <a:solidFill>
                  <a:srgbClr val="009999"/>
                </a:solidFill>
              </a:rPr>
              <a:t>couvemon</a:t>
            </a:r>
            <a:r>
              <a:rPr lang="en-US" i="1" dirty="0" err="1" smtClean="0">
                <a:solidFill>
                  <a:schemeClr val="hlink"/>
                </a:solidFill>
              </a:rPr>
              <a:t>t</a:t>
            </a:r>
            <a:r>
              <a:rPr lang="en-US" i="1" dirty="0" smtClean="0">
                <a:solidFill>
                  <a:schemeClr val="hlink"/>
                </a:solidFill>
              </a:rPr>
              <a:t> </a:t>
            </a:r>
            <a:r>
              <a:rPr lang="en-US" i="1" dirty="0">
                <a:solidFill>
                  <a:schemeClr val="hlink"/>
                </a:solidFill>
              </a:rPr>
              <a:t>et al. </a:t>
            </a:r>
            <a:r>
              <a:rPr lang="en-US" i="1" dirty="0" smtClean="0">
                <a:solidFill>
                  <a:schemeClr val="hlink"/>
                </a:solidFill>
              </a:rPr>
              <a:t>2004, NACRE II,</a:t>
            </a:r>
            <a:r>
              <a:rPr lang="en-US" i="1" dirty="0">
                <a:solidFill>
                  <a:schemeClr val="hlink"/>
                </a:solidFill>
              </a:rPr>
              <a:t> </a:t>
            </a:r>
            <a:r>
              <a:rPr lang="en-US" i="1" dirty="0" err="1" smtClean="0">
                <a:solidFill>
                  <a:schemeClr val="hlink"/>
                </a:solidFill>
              </a:rPr>
              <a:t>Iliadis</a:t>
            </a:r>
            <a:r>
              <a:rPr lang="en-US" i="1" dirty="0" smtClean="0">
                <a:solidFill>
                  <a:schemeClr val="hlink"/>
                </a:solidFill>
              </a:rPr>
              <a:t> </a:t>
            </a:r>
            <a:r>
              <a:rPr lang="en-US" i="1" dirty="0">
                <a:solidFill>
                  <a:schemeClr val="hlink"/>
                </a:solidFill>
              </a:rPr>
              <a:t>et al. </a:t>
            </a:r>
            <a:r>
              <a:rPr lang="en-US" i="1" dirty="0" smtClean="0">
                <a:solidFill>
                  <a:schemeClr val="hlink"/>
                </a:solidFill>
              </a:rPr>
              <a:t>2010, ….]</a:t>
            </a:r>
            <a:endParaRPr lang="en-US" i="1" dirty="0">
              <a:solidFill>
                <a:schemeClr val="hlink"/>
              </a:solidFill>
            </a:endParaRPr>
          </a:p>
          <a:p>
            <a:pPr lvl="1">
              <a:spcBef>
                <a:spcPct val="50000"/>
              </a:spcBef>
              <a:buFont typeface="Wingdings" charset="0"/>
              <a:buChar char="ü"/>
            </a:pPr>
            <a:r>
              <a:rPr lang="en-US" i="1" dirty="0">
                <a:solidFill>
                  <a:srgbClr val="FF3300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Theoretical</a:t>
            </a:r>
            <a:r>
              <a:rPr lang="fr-FR" dirty="0" smtClean="0">
                <a:solidFill>
                  <a:srgbClr val="0000FF"/>
                </a:solidFill>
              </a:rPr>
              <a:t> rates for </a:t>
            </a:r>
            <a:r>
              <a:rPr lang="fr-FR" dirty="0" smtClean="0"/>
              <a:t>Z≥3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FF3300"/>
                </a:solidFill>
              </a:rPr>
              <a:t>Talys</a:t>
            </a:r>
            <a:r>
              <a:rPr lang="en-US" i="1" dirty="0" smtClean="0">
                <a:solidFill>
                  <a:srgbClr val="FF3300"/>
                </a:solidFill>
              </a:rPr>
              <a:t> </a:t>
            </a:r>
            <a:r>
              <a:rPr lang="en-US" i="1" dirty="0">
                <a:solidFill>
                  <a:srgbClr val="FF3300"/>
                </a:solidFill>
              </a:rPr>
              <a:t>(271 rates</a:t>
            </a:r>
            <a:r>
              <a:rPr lang="en-US" i="1" dirty="0" smtClean="0">
                <a:solidFill>
                  <a:srgbClr val="FF3300"/>
                </a:solidFill>
              </a:rPr>
              <a:t>)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within 3 orders of magnitude, at </a:t>
            </a:r>
            <a:r>
              <a:rPr lang="en-US" i="1" dirty="0" smtClean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=</a:t>
            </a:r>
            <a:r>
              <a:rPr lang="en-US" dirty="0" smtClean="0"/>
              <a:t>1 GK</a:t>
            </a:r>
            <a:r>
              <a:rPr lang="en-US" dirty="0" smtClean="0">
                <a:solidFill>
                  <a:srgbClr val="0000FF"/>
                </a:solidFill>
              </a:rPr>
              <a:t>, compared with experiments!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1560" y="1052736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Involves many (&gt;400), </a:t>
            </a:r>
            <a:r>
              <a:rPr lang="en-US" sz="2400" baseline="30000" dirty="0"/>
              <a:t>A</a:t>
            </a:r>
            <a:r>
              <a:rPr lang="en-US" sz="2400" dirty="0"/>
              <a:t>Z + n, p, d, t, </a:t>
            </a:r>
            <a:r>
              <a:rPr lang="en-US" sz="2400" baseline="30000" dirty="0"/>
              <a:t>3</a:t>
            </a:r>
            <a:r>
              <a:rPr lang="en-US" sz="2400" dirty="0"/>
              <a:t>He </a:t>
            </a:r>
            <a:r>
              <a:rPr lang="en-US" sz="2400" dirty="0">
                <a:solidFill>
                  <a:srgbClr val="0000FF"/>
                </a:solidFill>
              </a:rPr>
              <a:t>and</a:t>
            </a:r>
            <a:r>
              <a:rPr lang="en-US" sz="2400" dirty="0"/>
              <a:t> </a:t>
            </a:r>
            <a:r>
              <a:rPr lang="en-US" sz="2400" dirty="0">
                <a:sym typeface="Symbol" charset="0"/>
              </a:rPr>
              <a:t></a:t>
            </a:r>
            <a:r>
              <a:rPr lang="en-US" sz="2400" dirty="0">
                <a:solidFill>
                  <a:srgbClr val="0000FF"/>
                </a:solidFill>
                <a:sym typeface="Symbol" charset="0"/>
              </a:rPr>
              <a:t>,</a:t>
            </a:r>
            <a:r>
              <a:rPr lang="en-US" sz="2400" dirty="0">
                <a:sym typeface="Symbol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sym typeface="Symbol" charset="0"/>
              </a:rPr>
              <a:t>reactions </a:t>
            </a:r>
          </a:p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en-US" sz="2400" dirty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sym typeface="Symbol" charset="0"/>
              </a:rPr>
              <a:t>Mostly unknown rates</a:t>
            </a:r>
            <a:r>
              <a:rPr lang="en-US" sz="2400" dirty="0">
                <a:solidFill>
                  <a:srgbClr val="0000FF"/>
                </a:solidFill>
                <a:sym typeface="Symbol" charset="0"/>
              </a:rPr>
              <a:t> hence possibly high yield 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uncertainty</a:t>
            </a:r>
          </a:p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en-US" sz="2400" dirty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Origin of rates in previous works: unclear!</a:t>
            </a:r>
            <a:endParaRPr lang="en-US" sz="2800" dirty="0">
              <a:solidFill>
                <a:srgbClr val="0000FF"/>
              </a:solidFill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68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no_ome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8720"/>
            <a:ext cx="4461960" cy="5949280"/>
          </a:xfrm>
          <a:prstGeom prst="rect">
            <a:avLst/>
          </a:prstGeom>
        </p:spPr>
      </p:pic>
      <p:sp>
        <p:nvSpPr>
          <p:cNvPr id="138342" name="Text Box 102" descr="Marbre blanc"/>
          <p:cNvSpPr txBox="1">
            <a:spLocks noChangeArrowheads="1"/>
          </p:cNvSpPr>
          <p:nvPr/>
        </p:nvSpPr>
        <p:spPr bwMode="auto">
          <a:xfrm>
            <a:off x="2362200" y="228600"/>
            <a:ext cx="4419600" cy="54768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CNO nucleosynthesis</a:t>
            </a:r>
          </a:p>
        </p:txBody>
      </p:sp>
      <p:sp>
        <p:nvSpPr>
          <p:cNvPr id="138344" name="Text Box 104"/>
          <p:cNvSpPr txBox="1">
            <a:spLocks noChangeArrowheads="1"/>
          </p:cNvSpPr>
          <p:nvPr/>
        </p:nvSpPr>
        <p:spPr bwMode="auto">
          <a:xfrm>
            <a:off x="251520" y="1628800"/>
            <a:ext cx="4419600" cy="433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Char char="q"/>
            </a:pPr>
            <a:r>
              <a:rPr lang="en-US" sz="2400" dirty="0">
                <a:solidFill>
                  <a:srgbClr val="0000FF"/>
                </a:solidFill>
              </a:rPr>
              <a:t>  Systematic test of yield sensitivities to up to 10</a:t>
            </a:r>
            <a:r>
              <a:rPr lang="en-US" sz="2400" baseline="30000" dirty="0">
                <a:solidFill>
                  <a:srgbClr val="0000FF"/>
                </a:solidFill>
              </a:rPr>
              <a:t>-3</a:t>
            </a:r>
            <a:r>
              <a:rPr lang="en-US" sz="2400" dirty="0">
                <a:solidFill>
                  <a:srgbClr val="0000FF"/>
                </a:solidFill>
              </a:rPr>
              <a:t>-10</a:t>
            </a:r>
            <a:r>
              <a:rPr lang="en-US" sz="2400" baseline="30000" dirty="0">
                <a:solidFill>
                  <a:srgbClr val="0000FF"/>
                </a:solidFill>
              </a:rPr>
              <a:t>3</a:t>
            </a:r>
            <a:r>
              <a:rPr lang="en-US" sz="2400" dirty="0">
                <a:solidFill>
                  <a:srgbClr val="0000FF"/>
                </a:solidFill>
              </a:rPr>
              <a:t> rate </a:t>
            </a:r>
            <a:r>
              <a:rPr lang="en-US" sz="2400" dirty="0" smtClean="0">
                <a:solidFill>
                  <a:srgbClr val="0000FF"/>
                </a:solidFill>
              </a:rPr>
              <a:t>variations</a:t>
            </a:r>
            <a:endParaRPr lang="en-US" sz="2400" dirty="0">
              <a:solidFill>
                <a:srgbClr val="0000FF"/>
              </a:solidFill>
            </a:endParaRPr>
          </a:p>
          <a:p>
            <a:pPr lvl="1">
              <a:spcBef>
                <a:spcPct val="50000"/>
              </a:spcBef>
              <a:buFont typeface="Wingdings" charset="0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 Identification of important reactions for A&gt;7 yields</a:t>
            </a:r>
          </a:p>
          <a:p>
            <a:pPr lvl="1">
              <a:spcBef>
                <a:spcPct val="50000"/>
              </a:spcBef>
              <a:buFont typeface="Wingdings" charset="0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 Analysis of available experimental and theoretical data </a:t>
            </a:r>
            <a:r>
              <a:rPr lang="en-US" sz="2400" dirty="0">
                <a:solidFill>
                  <a:srgbClr val="0000FF"/>
                </a:solidFill>
                <a:sym typeface="Symbol" charset="0"/>
              </a:rPr>
              <a:t> new rates and 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limits</a:t>
            </a:r>
            <a:endParaRPr lang="en-US" sz="2400" dirty="0">
              <a:solidFill>
                <a:srgbClr val="0000FF"/>
              </a:solidFill>
              <a:sym typeface="Symbol" charset="0"/>
            </a:endParaRPr>
          </a:p>
          <a:p>
            <a:pPr>
              <a:spcBef>
                <a:spcPct val="50000"/>
              </a:spcBef>
            </a:pPr>
            <a:r>
              <a:rPr lang="en-US" i="1" dirty="0" smtClean="0">
                <a:solidFill>
                  <a:srgbClr val="009999"/>
                </a:solidFill>
                <a:sym typeface="Symbol" charset="0"/>
              </a:rPr>
              <a:t>[Coc, </a:t>
            </a:r>
            <a:r>
              <a:rPr lang="en-US" i="1" dirty="0" err="1" smtClean="0">
                <a:solidFill>
                  <a:srgbClr val="009999"/>
                </a:solidFill>
                <a:sym typeface="Symbol" charset="0"/>
              </a:rPr>
              <a:t>Goriely</a:t>
            </a:r>
            <a:r>
              <a:rPr lang="en-US" i="1" dirty="0" smtClean="0">
                <a:solidFill>
                  <a:srgbClr val="009999"/>
                </a:solidFill>
                <a:sym typeface="Symbol" charset="0"/>
              </a:rPr>
              <a:t>, </a:t>
            </a:r>
            <a:r>
              <a:rPr lang="en-US" i="1" dirty="0" err="1" smtClean="0">
                <a:solidFill>
                  <a:srgbClr val="009999"/>
                </a:solidFill>
                <a:sym typeface="Symbol" charset="0"/>
              </a:rPr>
              <a:t>Xu</a:t>
            </a:r>
            <a:r>
              <a:rPr lang="en-US" i="1" dirty="0" smtClean="0">
                <a:solidFill>
                  <a:srgbClr val="009999"/>
                </a:solidFill>
                <a:sym typeface="Symbol" charset="0"/>
              </a:rPr>
              <a:t>, </a:t>
            </a:r>
            <a:r>
              <a:rPr lang="en-US" i="1" dirty="0" err="1" smtClean="0">
                <a:solidFill>
                  <a:srgbClr val="009999"/>
                </a:solidFill>
                <a:sym typeface="Symbol" charset="0"/>
              </a:rPr>
              <a:t>Saimpert</a:t>
            </a:r>
            <a:r>
              <a:rPr lang="en-US" i="1" dirty="0" smtClean="0">
                <a:solidFill>
                  <a:srgbClr val="009999"/>
                </a:solidFill>
                <a:sym typeface="Symbol" charset="0"/>
              </a:rPr>
              <a:t> &amp; </a:t>
            </a:r>
            <a:r>
              <a:rPr lang="en-US" i="1" dirty="0" err="1" smtClean="0">
                <a:solidFill>
                  <a:srgbClr val="009999"/>
                </a:solidFill>
                <a:sym typeface="Symbol" charset="0"/>
              </a:rPr>
              <a:t>Vangioni</a:t>
            </a:r>
            <a:r>
              <a:rPr lang="en-US" i="1" dirty="0" smtClean="0">
                <a:solidFill>
                  <a:srgbClr val="009999"/>
                </a:solidFill>
                <a:sym typeface="Symbol" charset="0"/>
              </a:rPr>
              <a:t> 2012]</a:t>
            </a:r>
          </a:p>
        </p:txBody>
      </p:sp>
    </p:spTree>
    <p:extLst>
      <p:ext uri="{BB962C8B-B14F-4D97-AF65-F5344CB8AC3E}">
        <p14:creationId xmlns:p14="http://schemas.microsoft.com/office/powerpoint/2010/main" val="1205502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5" name="Picture 11" descr="bbnetw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84784"/>
            <a:ext cx="5371728" cy="53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8" name="Text Box 4" descr="Marbre blanc"/>
          <p:cNvSpPr txBox="1">
            <a:spLocks noChangeArrowheads="1"/>
          </p:cNvSpPr>
          <p:nvPr/>
        </p:nvSpPr>
        <p:spPr bwMode="auto">
          <a:xfrm>
            <a:off x="1763713" y="116632"/>
            <a:ext cx="5894387" cy="608013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</a:rPr>
              <a:t>The 12 reactions of standard BBN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436096" y="2307644"/>
            <a:ext cx="35283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Standard BBN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>
                <a:solidFill>
                  <a:srgbClr val="0000FF"/>
                </a:solidFill>
              </a:rPr>
              <a:t>No convection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>
                <a:solidFill>
                  <a:srgbClr val="0000FF"/>
                </a:solidFill>
              </a:rPr>
              <a:t>No diffusion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>
                <a:solidFill>
                  <a:srgbClr val="0000FF"/>
                </a:solidFill>
              </a:rPr>
              <a:t>No mixing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>
                <a:solidFill>
                  <a:srgbClr val="0000FF"/>
                </a:solidFill>
              </a:rPr>
              <a:t>Known physics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>
                <a:solidFill>
                  <a:srgbClr val="0000FF"/>
                </a:solidFill>
              </a:rPr>
              <a:t>&lt;12 reactions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charset="2"/>
              <a:buChar char="Ø"/>
            </a:pP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Simple </a:t>
            </a:r>
            <a:r>
              <a:rPr lang="en-US" sz="2400" dirty="0" err="1" smtClean="0">
                <a:solidFill>
                  <a:srgbClr val="0000FF"/>
                </a:solidFill>
              </a:rPr>
              <a:t>nucleosynthesis</a:t>
            </a:r>
            <a:r>
              <a:rPr lang="en-US" sz="2400" dirty="0" smtClean="0">
                <a:solidFill>
                  <a:srgbClr val="0000FF"/>
                </a:solidFill>
              </a:rPr>
              <a:t> (?)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 rot="5400000">
            <a:off x="6516216" y="4753313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⇒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88479" y="764704"/>
            <a:ext cx="853199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Ø"/>
            </a:pPr>
            <a:r>
              <a:rPr lang="en-US" sz="2400" dirty="0" smtClean="0">
                <a:solidFill>
                  <a:srgbClr val="0000FF"/>
                </a:solidFill>
              </a:rPr>
              <a:t>10 thermonuclear reaction rates deduced from experimental data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Ø"/>
            </a:pP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First 2 from theory: weak </a:t>
            </a:r>
            <a:r>
              <a:rPr lang="en-US" sz="2400" dirty="0" err="1" smtClean="0">
                <a:sym typeface="Symbol" charset="0"/>
              </a:rPr>
              <a:t>np</a:t>
            </a:r>
            <a:r>
              <a:rPr lang="en-US" sz="2400" dirty="0" smtClean="0">
                <a:sym typeface="Symbol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rate and </a:t>
            </a:r>
            <a:r>
              <a:rPr lang="en-US" sz="2400" dirty="0" smtClean="0">
                <a:solidFill>
                  <a:srgbClr val="000000"/>
                </a:solidFill>
                <a:sym typeface="Symbol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</a:rPr>
              <a:t>(n,</a:t>
            </a:r>
            <a:r>
              <a:rPr lang="en-US" sz="2400" dirty="0" smtClean="0">
                <a:solidFill>
                  <a:srgbClr val="000000"/>
                </a:solidFill>
                <a:sym typeface="Symbol" charset="0"/>
              </a:rPr>
              <a:t></a:t>
            </a:r>
            <a:r>
              <a:rPr lang="en-US" sz="2400" dirty="0" smtClean="0">
                <a:solidFill>
                  <a:srgbClr val="000000"/>
                </a:solidFill>
              </a:rPr>
              <a:t>)d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40879" y="6207695"/>
            <a:ext cx="85319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Ø"/>
            </a:pPr>
            <a:r>
              <a:rPr lang="en-US" sz="2400" dirty="0" smtClean="0">
                <a:solidFill>
                  <a:srgbClr val="0000FF"/>
                </a:solidFill>
              </a:rPr>
              <a:t>Additional 400 reactions up to CNO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55576" y="53012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srgbClr val="FF0000"/>
                </a:solidFill>
              </a:rPr>
              <a:t>T</a:t>
            </a:r>
            <a:r>
              <a:rPr lang="fr-FR" sz="1800" dirty="0" smtClean="0">
                <a:solidFill>
                  <a:srgbClr val="FF0000"/>
                </a:solidFill>
              </a:rPr>
              <a:t>&gt;10GK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15616" y="43651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srgbClr val="008000"/>
                </a:solidFill>
              </a:rPr>
              <a:t>T</a:t>
            </a:r>
            <a:r>
              <a:rPr lang="fr-FR" sz="1800" dirty="0">
                <a:solidFill>
                  <a:srgbClr val="008000"/>
                </a:solidFill>
              </a:rPr>
              <a:t>&lt;</a:t>
            </a:r>
            <a:r>
              <a:rPr lang="fr-FR" sz="1800" dirty="0" smtClean="0">
                <a:solidFill>
                  <a:srgbClr val="008000"/>
                </a:solidFill>
              </a:rPr>
              <a:t>1GK</a:t>
            </a:r>
            <a:endParaRPr lang="fr-FR" sz="1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390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6" name="Text Box 1070" descr="Marbre blanc"/>
          <p:cNvSpPr txBox="1">
            <a:spLocks noChangeArrowheads="1"/>
          </p:cNvSpPr>
          <p:nvPr/>
        </p:nvSpPr>
        <p:spPr bwMode="auto">
          <a:xfrm>
            <a:off x="1143000" y="116632"/>
            <a:ext cx="7086600" cy="61753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Monte-Carlo BBN versus observations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174165" name="Text Box 1109"/>
          <p:cNvSpPr txBox="1">
            <a:spLocks noChangeArrowheads="1"/>
          </p:cNvSpPr>
          <p:nvPr/>
        </p:nvSpPr>
        <p:spPr bwMode="auto">
          <a:xfrm>
            <a:off x="251520" y="3789040"/>
            <a:ext cx="86409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*</a:t>
            </a:r>
            <a:r>
              <a:rPr lang="en-US" i="1" dirty="0" err="1">
                <a:solidFill>
                  <a:schemeClr val="hlink"/>
                </a:solidFill>
              </a:rPr>
              <a:t>Hammache</a:t>
            </a:r>
            <a:r>
              <a:rPr lang="en-US" i="1" dirty="0">
                <a:solidFill>
                  <a:schemeClr val="hlink"/>
                </a:solidFill>
              </a:rPr>
              <a:t> et al. </a:t>
            </a:r>
            <a:r>
              <a:rPr lang="en-US" i="1" dirty="0" smtClean="0">
                <a:solidFill>
                  <a:schemeClr val="hlink"/>
                </a:solidFill>
              </a:rPr>
              <a:t>2010, </a:t>
            </a:r>
            <a:r>
              <a:rPr lang="fr-FR" i="1" dirty="0" err="1" smtClean="0">
                <a:latin typeface="Times New Roman"/>
                <a:cs typeface="Times New Roman"/>
              </a:rPr>
              <a:t>Ω</a:t>
            </a:r>
            <a:r>
              <a:rPr lang="fr-FR" i="1" baseline="-25000" dirty="0" err="1" smtClean="0">
                <a:latin typeface="Times New Roman"/>
                <a:cs typeface="Times New Roman"/>
              </a:rPr>
              <a:t>b</a:t>
            </a:r>
            <a:r>
              <a:rPr lang="fr-FR" dirty="0" err="1" smtClean="0">
                <a:latin typeface="Times New Roman"/>
                <a:cs typeface="Times New Roman"/>
              </a:rPr>
              <a:t>from</a:t>
            </a:r>
            <a:r>
              <a:rPr lang="fr-FR" dirty="0" smtClean="0">
                <a:latin typeface="Times New Roman"/>
                <a:cs typeface="Times New Roman"/>
              </a:rPr>
              <a:t> </a:t>
            </a:r>
            <a:r>
              <a:rPr lang="fr-FR" i="1" dirty="0" err="1" smtClean="0">
                <a:solidFill>
                  <a:srgbClr val="009999"/>
                </a:solidFill>
                <a:latin typeface="Times New Roman"/>
                <a:cs typeface="Times New Roman"/>
              </a:rPr>
              <a:t>Spergel</a:t>
            </a:r>
            <a:r>
              <a:rPr lang="fr-FR" i="1" dirty="0" smtClean="0">
                <a:solidFill>
                  <a:srgbClr val="009999"/>
                </a:solidFill>
                <a:latin typeface="Times New Roman"/>
                <a:cs typeface="Times New Roman"/>
              </a:rPr>
              <a:t> et al. 2007</a:t>
            </a:r>
            <a:r>
              <a:rPr lang="fr-FR" dirty="0">
                <a:latin typeface="Times New Roman"/>
                <a:cs typeface="Times New Roman"/>
              </a:rPr>
              <a:t>†</a:t>
            </a:r>
            <a:r>
              <a:rPr lang="fr-FR" i="1" dirty="0" smtClean="0">
                <a:solidFill>
                  <a:srgbClr val="009999"/>
                </a:solidFill>
                <a:latin typeface="Times New Roman"/>
                <a:cs typeface="Times New Roman"/>
              </a:rPr>
              <a:t> </a:t>
            </a:r>
            <a:r>
              <a:rPr lang="fr-FR" dirty="0" smtClean="0">
                <a:latin typeface="Times New Roman"/>
                <a:cs typeface="Times New Roman"/>
              </a:rPr>
              <a:t>or </a:t>
            </a:r>
            <a:r>
              <a:rPr lang="fr-FR" i="1" dirty="0" smtClean="0">
                <a:solidFill>
                  <a:srgbClr val="009999"/>
                </a:solidFill>
                <a:latin typeface="Times New Roman"/>
                <a:cs typeface="Times New Roman"/>
              </a:rPr>
              <a:t>Komatsu et al. 2011</a:t>
            </a:r>
            <a:r>
              <a:rPr lang="fr-FR" dirty="0" smtClean="0">
                <a:latin typeface="Times New Roman"/>
                <a:cs typeface="Times New Roman"/>
              </a:rPr>
              <a:t>†</a:t>
            </a:r>
            <a:r>
              <a:rPr lang="fr-FR" dirty="0">
                <a:latin typeface="Times New Roman"/>
                <a:cs typeface="Times New Roman"/>
              </a:rPr>
              <a:t>†</a:t>
            </a:r>
            <a:endParaRPr lang="en-US" i="1" baseline="-25000" dirty="0">
              <a:solidFill>
                <a:srgbClr val="009999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268471"/>
              </p:ext>
            </p:extLst>
          </p:nvPr>
        </p:nvGraphicFramePr>
        <p:xfrm>
          <a:off x="1619672" y="4527128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Number of atoms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[</a:t>
                      </a: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Iocco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et al. 2007]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[Coc et al. 2012]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C+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C)/H (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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-16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5.5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6.75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14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C+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14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N)/H (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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-17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5.0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6.76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16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O/H (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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-20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2.7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9.13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CNO/H (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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-16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6.0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7.43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485509"/>
              </p:ext>
            </p:extLst>
          </p:nvPr>
        </p:nvGraphicFramePr>
        <p:xfrm>
          <a:off x="1860376" y="980728"/>
          <a:ext cx="5591944" cy="267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944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Number of atoms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reactions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Monte-Carlo 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Ｐゴシック" charset="0"/>
                          <a:cs typeface="Times New Roman"/>
                        </a:rPr>
                        <a:t>† </a:t>
                      </a:r>
                      <a:r>
                        <a:rPr kumimoji="0" 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[CV 2010]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424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reactions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Network 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Ｐゴシック" charset="0"/>
                          <a:cs typeface="Times New Roman"/>
                        </a:rPr>
                        <a:t>††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ＭＳ Ｐゴシック" charset="0"/>
                          <a:cs typeface="Times New Roman"/>
                        </a:rPr>
                        <a:t> </a:t>
                      </a:r>
                      <a:r>
                        <a:rPr kumimoji="0" 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[Coc et al. 2012]</a:t>
                      </a:r>
                      <a:endParaRPr kumimoji="0" lang="fr-FR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He (</a:t>
                      </a: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r>
                        <a:rPr kumimoji="0" lang="fr-FR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0.2476±0.0004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0.2476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D/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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-5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2.68±0.15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2.59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He/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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-5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1.05±0.04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1.04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Li/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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5.14±0.50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5.24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Li/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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-14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1.3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*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1.2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78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notim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4664"/>
            <a:ext cx="4731990" cy="6309320"/>
          </a:xfrm>
          <a:prstGeom prst="rect">
            <a:avLst/>
          </a:prstGeom>
        </p:spPr>
      </p:pic>
      <p:sp>
        <p:nvSpPr>
          <p:cNvPr id="3" name="Text Box 102" descr="Marbre blanc"/>
          <p:cNvSpPr txBox="1">
            <a:spLocks noChangeArrowheads="1"/>
          </p:cNvSpPr>
          <p:nvPr/>
        </p:nvSpPr>
        <p:spPr bwMode="auto">
          <a:xfrm>
            <a:off x="179512" y="228600"/>
            <a:ext cx="5112568" cy="52322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Counter intuitive effects in BBN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1340768"/>
            <a:ext cx="4104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dirty="0" smtClean="0">
                <a:solidFill>
                  <a:srgbClr val="0000FF"/>
                </a:solidFill>
              </a:rPr>
              <a:t>The 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H</a:t>
            </a:r>
            <a:r>
              <a:rPr lang="en-US" sz="2400" dirty="0"/>
              <a:t>(n,</a:t>
            </a:r>
            <a:r>
              <a:rPr lang="en-US" sz="2400" dirty="0">
                <a:sym typeface="Symbol" charset="0"/>
              </a:rPr>
              <a:t></a:t>
            </a:r>
            <a:r>
              <a:rPr lang="en-US" sz="2400" dirty="0"/>
              <a:t>)</a:t>
            </a:r>
            <a:r>
              <a:rPr lang="en-US" sz="2400" dirty="0" smtClean="0"/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 reaction affects mostly </a:t>
            </a:r>
            <a:r>
              <a:rPr lang="en-US" sz="2400" baseline="30000" dirty="0" smtClean="0">
                <a:solidFill>
                  <a:srgbClr val="000000"/>
                </a:solidFill>
              </a:rPr>
              <a:t>7</a:t>
            </a:r>
            <a:r>
              <a:rPr lang="en-US" sz="2400" dirty="0" smtClean="0">
                <a:solidFill>
                  <a:srgbClr val="000000"/>
                </a:solidFill>
              </a:rPr>
              <a:t>Li </a:t>
            </a:r>
            <a:r>
              <a:rPr lang="en-US" sz="2400" dirty="0" smtClean="0">
                <a:solidFill>
                  <a:srgbClr val="0000FF"/>
                </a:solidFill>
              </a:rPr>
              <a:t>: </a:t>
            </a:r>
            <a:r>
              <a:rPr lang="en-US" sz="2400" b="1" dirty="0" smtClean="0">
                <a:solidFill>
                  <a:srgbClr val="0000FF"/>
                </a:solidFill>
              </a:rPr>
              <a:t>neutron abundance 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The 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Li(</a:t>
            </a:r>
            <a:r>
              <a:rPr lang="en-US" sz="2400" dirty="0" err="1" smtClean="0"/>
              <a:t>d,n</a:t>
            </a:r>
            <a:r>
              <a:rPr lang="en-US" sz="2400" dirty="0" smtClean="0"/>
              <a:t>)2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He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reaction affects </a:t>
            </a:r>
            <a:r>
              <a:rPr lang="en-US" sz="2400" dirty="0" smtClean="0">
                <a:solidFill>
                  <a:srgbClr val="0000FF"/>
                </a:solidFill>
              </a:rPr>
              <a:t>strongly the </a:t>
            </a:r>
            <a:r>
              <a:rPr lang="en-US" sz="2400" dirty="0" smtClean="0">
                <a:solidFill>
                  <a:srgbClr val="000000"/>
                </a:solidFill>
              </a:rPr>
              <a:t>CNO </a:t>
            </a:r>
            <a:r>
              <a:rPr lang="en-US" sz="2400" dirty="0" smtClean="0">
                <a:solidFill>
                  <a:srgbClr val="0000FF"/>
                </a:solidFill>
              </a:rPr>
              <a:t>but leaves 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Li</a:t>
            </a:r>
            <a:r>
              <a:rPr lang="en-US" sz="2400" dirty="0" smtClean="0">
                <a:solidFill>
                  <a:srgbClr val="0000FF"/>
                </a:solidFill>
              </a:rPr>
              <a:t> (and other isotopes) unchanged!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6" y="5013176"/>
            <a:ext cx="41764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Systematic sensitivity studies are important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6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" descr="Marbre blanc"/>
          <p:cNvSpPr txBox="1">
            <a:spLocks noChangeArrowheads="1"/>
          </p:cNvSpPr>
          <p:nvPr/>
        </p:nvSpPr>
        <p:spPr bwMode="auto">
          <a:xfrm>
            <a:off x="827584" y="188640"/>
            <a:ext cx="7632848" cy="584776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smtClean="0">
                <a:solidFill>
                  <a:srgbClr val="0000FF"/>
                </a:solidFill>
              </a:rPr>
              <a:t>Dark matter neutron injection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83568" y="2924944"/>
            <a:ext cx="7704856" cy="1384995"/>
          </a:xfrm>
          <a:prstGeom prst="rect">
            <a:avLst/>
          </a:prstGeom>
          <a:noFill/>
          <a:ln w="19050" cmpd="sng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800" dirty="0" smtClean="0">
                <a:solidFill>
                  <a:srgbClr val="0000FF"/>
                </a:solidFill>
              </a:rPr>
              <a:t>Dark Matter decay: 		</a:t>
            </a:r>
            <a:r>
              <a:rPr lang="en-US" sz="2800" dirty="0" err="1" smtClean="0">
                <a:solidFill>
                  <a:srgbClr val="000000"/>
                </a:solidFill>
              </a:rPr>
              <a:t>χ</a:t>
            </a:r>
            <a:r>
              <a:rPr lang="en-US" sz="2800" dirty="0" smtClean="0">
                <a:solidFill>
                  <a:srgbClr val="000000"/>
                </a:solidFill>
              </a:rPr>
              <a:t> → n + ….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		</a:t>
            </a:r>
            <a:r>
              <a:rPr lang="en-US" sz="2800" i="1" dirty="0" smtClean="0"/>
              <a:t>λ</a:t>
            </a:r>
            <a:r>
              <a:rPr lang="en-US" sz="2800" baseline="-25000" dirty="0" smtClean="0"/>
              <a:t>→n</a:t>
            </a:r>
            <a:r>
              <a:rPr lang="en-US" sz="2800" dirty="0" smtClean="0"/>
              <a:t>∝λ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exp(-</a:t>
            </a:r>
            <a:r>
              <a:rPr lang="en-US" sz="2800" i="1" dirty="0" smtClean="0"/>
              <a:t>t</a:t>
            </a:r>
            <a:r>
              <a:rPr lang="en-US" sz="2800" dirty="0" smtClean="0"/>
              <a:t>/</a:t>
            </a:r>
            <a:r>
              <a:rPr lang="en-US" sz="2800" i="1" dirty="0" err="1" smtClean="0"/>
              <a:t>τ</a:t>
            </a:r>
            <a:r>
              <a:rPr lang="en-US" sz="2800" i="1" baseline="-25000" dirty="0" err="1" smtClean="0"/>
              <a:t>χ</a:t>
            </a:r>
            <a:r>
              <a:rPr lang="en-US" sz="2800" dirty="0" smtClean="0"/>
              <a:t>)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3568" y="4581128"/>
            <a:ext cx="7704856" cy="1384995"/>
          </a:xfrm>
          <a:prstGeom prst="rect">
            <a:avLst/>
          </a:prstGeom>
          <a:noFill/>
          <a:ln w="19050" cmpd="sng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Dark </a:t>
            </a:r>
            <a:r>
              <a:rPr lang="en-US" sz="2800" dirty="0" smtClean="0">
                <a:solidFill>
                  <a:srgbClr val="0000FF"/>
                </a:solidFill>
              </a:rPr>
              <a:t>Matter </a:t>
            </a:r>
            <a:r>
              <a:rPr lang="en-US" sz="2800" dirty="0">
                <a:solidFill>
                  <a:srgbClr val="0000FF"/>
                </a:solidFill>
              </a:rPr>
              <a:t>annihilation</a:t>
            </a:r>
            <a:r>
              <a:rPr lang="en-US" sz="2800" dirty="0" smtClean="0">
                <a:solidFill>
                  <a:srgbClr val="0000FF"/>
                </a:solidFill>
              </a:rPr>
              <a:t>: </a:t>
            </a: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err="1" smtClean="0">
                <a:solidFill>
                  <a:srgbClr val="000000"/>
                </a:solidFill>
              </a:rPr>
              <a:t>χ+</a:t>
            </a:r>
            <a:r>
              <a:rPr lang="en-US" sz="2800" dirty="0" err="1">
                <a:solidFill>
                  <a:srgbClr val="000000"/>
                </a:solidFill>
              </a:rPr>
              <a:t>χ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→ n + …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 			</a:t>
            </a:r>
            <a:r>
              <a:rPr lang="en-US" sz="2800" i="1" dirty="0" smtClean="0"/>
              <a:t>λ</a:t>
            </a:r>
            <a:r>
              <a:rPr lang="en-US" sz="2800" baseline="-25000" dirty="0"/>
              <a:t>→n</a:t>
            </a:r>
            <a:r>
              <a:rPr lang="en-US" sz="2800" dirty="0"/>
              <a:t>∝λ</a:t>
            </a:r>
            <a:r>
              <a:rPr lang="en-US" sz="2800" baseline="-25000" dirty="0"/>
              <a:t>0</a:t>
            </a:r>
            <a:r>
              <a:rPr lang="en-US" sz="2800" i="1" dirty="0" smtClean="0"/>
              <a:t>a</a:t>
            </a:r>
            <a:r>
              <a:rPr lang="en-US" sz="2800" dirty="0" smtClean="0"/>
              <a:t>(</a:t>
            </a:r>
            <a:r>
              <a:rPr lang="en-US" sz="2800" i="1" dirty="0" smtClean="0"/>
              <a:t>t</a:t>
            </a:r>
            <a:r>
              <a:rPr lang="en-US" sz="2800" dirty="0" smtClean="0"/>
              <a:t>)</a:t>
            </a:r>
            <a:r>
              <a:rPr lang="en-US" sz="2800" baseline="30000" dirty="0" smtClean="0"/>
              <a:t>-3 </a:t>
            </a:r>
            <a:r>
              <a:rPr lang="en-US" sz="2800" dirty="0" smtClean="0">
                <a:solidFill>
                  <a:srgbClr val="0000FF"/>
                </a:solidFill>
              </a:rPr>
              <a:t>(dilution </a:t>
            </a:r>
            <a:r>
              <a:rPr lang="en-US" sz="2800" dirty="0" smtClean="0"/>
              <a:t>∝(</a:t>
            </a:r>
            <a:r>
              <a:rPr lang="en-US" sz="2800" i="1" dirty="0" smtClean="0"/>
              <a:t>T</a:t>
            </a:r>
            <a:r>
              <a:rPr lang="en-US" sz="2800" dirty="0" smtClean="0"/>
              <a:t>/</a:t>
            </a:r>
            <a:r>
              <a:rPr lang="en-US" sz="2800" i="1" dirty="0" smtClean="0"/>
              <a:t>T</a:t>
            </a:r>
            <a:r>
              <a:rPr lang="en-US" sz="2800" i="1" baseline="-25000" dirty="0" smtClean="0"/>
              <a:t>C</a:t>
            </a:r>
            <a:r>
              <a:rPr lang="en-US" sz="2800" dirty="0" smtClean="0"/>
              <a:t>)</a:t>
            </a:r>
            <a:r>
              <a:rPr lang="en-US" sz="2800" baseline="30000" dirty="0" smtClean="0"/>
              <a:t>3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endParaRPr lang="en-US" sz="2800" baseline="30000" dirty="0"/>
          </a:p>
        </p:txBody>
      </p:sp>
      <p:sp>
        <p:nvSpPr>
          <p:cNvPr id="6" name="ZoneTexte 5"/>
          <p:cNvSpPr txBox="1"/>
          <p:nvPr/>
        </p:nvSpPr>
        <p:spPr>
          <a:xfrm>
            <a:off x="611560" y="980728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 smtClean="0">
                <a:solidFill>
                  <a:srgbClr val="0000FF"/>
                </a:solidFill>
              </a:rPr>
              <a:t>Small increase in neutron abundance reduces </a:t>
            </a:r>
            <a:r>
              <a:rPr lang="en-US" sz="2800" baseline="30000" dirty="0"/>
              <a:t>7</a:t>
            </a:r>
            <a:r>
              <a:rPr lang="en-US" sz="2800" dirty="0"/>
              <a:t>Be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(</a:t>
            </a:r>
            <a:r>
              <a:rPr lang="en-US" sz="2800" baseline="30000" dirty="0" smtClean="0"/>
              <a:t>7</a:t>
            </a:r>
            <a:r>
              <a:rPr lang="en-US" sz="2800" dirty="0" smtClean="0"/>
              <a:t>Li) </a:t>
            </a:r>
            <a:r>
              <a:rPr lang="en-US" sz="2800" dirty="0" smtClean="0">
                <a:solidFill>
                  <a:srgbClr val="0000FF"/>
                </a:solidFill>
              </a:rPr>
              <a:t>production without affecting much </a:t>
            </a:r>
            <a:r>
              <a:rPr lang="en-US" sz="2800" baseline="30000" dirty="0" smtClean="0"/>
              <a:t>4</a:t>
            </a:r>
            <a:r>
              <a:rPr lang="en-US" sz="2800" dirty="0" smtClean="0"/>
              <a:t>He</a:t>
            </a:r>
            <a:r>
              <a:rPr lang="en-US" sz="2800" dirty="0" smtClean="0">
                <a:solidFill>
                  <a:srgbClr val="0000FF"/>
                </a:solidFill>
              </a:rPr>
              <a:t>,</a:t>
            </a:r>
            <a:r>
              <a:rPr lang="en-US" sz="2800" dirty="0" smtClean="0"/>
              <a:t> D </a:t>
            </a:r>
            <a:r>
              <a:rPr lang="en-US" sz="2800" dirty="0" smtClean="0">
                <a:solidFill>
                  <a:srgbClr val="0000FF"/>
                </a:solidFill>
              </a:rPr>
              <a:t>and</a:t>
            </a:r>
            <a:r>
              <a:rPr lang="en-US" sz="2800" dirty="0" smtClean="0"/>
              <a:t> 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He </a:t>
            </a:r>
          </a:p>
          <a:p>
            <a:pPr marL="0" lvl="1"/>
            <a:endParaRPr lang="en-US" sz="2800" dirty="0">
              <a:solidFill>
                <a:srgbClr val="0000FF"/>
              </a:solidFill>
            </a:endParaRPr>
          </a:p>
          <a:p>
            <a:pPr marL="0" lvl="1"/>
            <a:r>
              <a:rPr lang="en-US" sz="2800" dirty="0" smtClean="0">
                <a:solidFill>
                  <a:srgbClr val="0000FF"/>
                </a:solidFill>
              </a:rPr>
              <a:t>Extra source of neutrons from Dark Matter ?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9632" y="6237312"/>
            <a:ext cx="6606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9999"/>
                </a:solidFill>
              </a:rPr>
              <a:t>[</a:t>
            </a:r>
            <a:r>
              <a:rPr lang="en-US" i="1" dirty="0" err="1">
                <a:solidFill>
                  <a:srgbClr val="009999"/>
                </a:solidFill>
              </a:rPr>
              <a:t>Albornoz</a:t>
            </a:r>
            <a:r>
              <a:rPr lang="en-US" i="1" dirty="0">
                <a:solidFill>
                  <a:srgbClr val="009999"/>
                </a:solidFill>
              </a:rPr>
              <a:t> </a:t>
            </a:r>
            <a:r>
              <a:rPr lang="en-US" i="1" dirty="0" err="1">
                <a:solidFill>
                  <a:srgbClr val="009999"/>
                </a:solidFill>
              </a:rPr>
              <a:t>Vásquez</a:t>
            </a:r>
            <a:r>
              <a:rPr lang="en-US" i="1" dirty="0">
                <a:solidFill>
                  <a:srgbClr val="009999"/>
                </a:solidFill>
              </a:rPr>
              <a:t>, </a:t>
            </a:r>
            <a:r>
              <a:rPr lang="en-US" i="1" dirty="0" err="1">
                <a:solidFill>
                  <a:srgbClr val="009999"/>
                </a:solidFill>
              </a:rPr>
              <a:t>Belikov</a:t>
            </a:r>
            <a:r>
              <a:rPr lang="en-US" i="1" dirty="0">
                <a:solidFill>
                  <a:srgbClr val="009999"/>
                </a:solidFill>
              </a:rPr>
              <a:t>, Coc, Silk &amp; </a:t>
            </a:r>
            <a:r>
              <a:rPr lang="en-US" i="1" dirty="0" err="1">
                <a:solidFill>
                  <a:srgbClr val="009999"/>
                </a:solidFill>
              </a:rPr>
              <a:t>Vangioni</a:t>
            </a:r>
            <a:r>
              <a:rPr lang="en-US" i="1" dirty="0">
                <a:solidFill>
                  <a:srgbClr val="009999"/>
                </a:solidFill>
              </a:rPr>
              <a:t>, </a:t>
            </a:r>
            <a:r>
              <a:rPr lang="en-US" i="1" dirty="0" smtClean="0">
                <a:solidFill>
                  <a:srgbClr val="009999"/>
                </a:solidFill>
              </a:rPr>
              <a:t>submitted]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117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330890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800" dirty="0" err="1" smtClean="0">
                <a:solidFill>
                  <a:srgbClr val="0000FF"/>
                </a:solidFill>
              </a:rPr>
              <a:t>Thermalization</a:t>
            </a:r>
            <a:r>
              <a:rPr lang="en-US" sz="2800" dirty="0" smtClean="0">
                <a:solidFill>
                  <a:srgbClr val="0000FF"/>
                </a:solidFill>
              </a:rPr>
              <a:t> of neutrons on shorter time-scale than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800" dirty="0" smtClean="0">
                <a:solidFill>
                  <a:srgbClr val="0000FF"/>
                </a:solidFill>
              </a:rPr>
              <a:t>Expansion rate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800" dirty="0" smtClean="0">
                <a:solidFill>
                  <a:srgbClr val="0000FF"/>
                </a:solidFill>
              </a:rPr>
              <a:t>Neutron lifetime</a:t>
            </a:r>
          </a:p>
          <a:p>
            <a:pPr marL="457200" indent="-457200">
              <a:buFont typeface="Wingdings" charset="2"/>
              <a:buChar char="q"/>
            </a:pPr>
            <a:r>
              <a:rPr lang="en-US" sz="2800" dirty="0" smtClean="0">
                <a:solidFill>
                  <a:srgbClr val="0000FF"/>
                </a:solidFill>
              </a:rPr>
              <a:t>Energy loss 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800" dirty="0" smtClean="0">
                <a:solidFill>
                  <a:srgbClr val="0000FF"/>
                </a:solidFill>
              </a:rPr>
              <a:t>From multiple scattering rather than single collision</a:t>
            </a:r>
          </a:p>
          <a:p>
            <a:pPr marL="457200" indent="-457200">
              <a:buFont typeface="Wingdings" charset="2"/>
              <a:buChar char="q"/>
            </a:pPr>
            <a:r>
              <a:rPr lang="en-US" sz="2800" dirty="0" smtClean="0">
                <a:solidFill>
                  <a:srgbClr val="0000FF"/>
                </a:solidFill>
              </a:rPr>
              <a:t>Negligible spallation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800" dirty="0" smtClean="0">
                <a:solidFill>
                  <a:srgbClr val="0000FF"/>
                </a:solidFill>
              </a:rPr>
              <a:t>No </a:t>
            </a:r>
            <a:r>
              <a:rPr lang="en-US" sz="2800" baseline="30000" dirty="0" smtClean="0"/>
              <a:t>6</a:t>
            </a:r>
            <a:r>
              <a:rPr lang="en-US" sz="2800" dirty="0" smtClean="0"/>
              <a:t>Li</a:t>
            </a:r>
            <a:r>
              <a:rPr lang="en-US" sz="2800" dirty="0" smtClean="0">
                <a:solidFill>
                  <a:srgbClr val="0000FF"/>
                </a:solidFill>
              </a:rPr>
              <a:t> overproduction  by spallation reactions: </a:t>
            </a:r>
          </a:p>
          <a:p>
            <a:pPr marL="1885950" lvl="3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n + </a:t>
            </a:r>
            <a:r>
              <a:rPr lang="en-US" sz="2800" baseline="30000" dirty="0" smtClean="0">
                <a:solidFill>
                  <a:srgbClr val="000000"/>
                </a:solidFill>
              </a:rPr>
              <a:t>4</a:t>
            </a:r>
            <a:r>
              <a:rPr lang="en-US" sz="2800" dirty="0" smtClean="0">
                <a:solidFill>
                  <a:srgbClr val="000000"/>
                </a:solidFill>
              </a:rPr>
              <a:t>He → </a:t>
            </a:r>
            <a:r>
              <a:rPr lang="en-US" sz="2800" baseline="30000" dirty="0" smtClean="0">
                <a:solidFill>
                  <a:srgbClr val="000000"/>
                </a:solidFill>
              </a:rPr>
              <a:t>3</a:t>
            </a:r>
            <a:r>
              <a:rPr lang="en-US" sz="2800" dirty="0" smtClean="0">
                <a:solidFill>
                  <a:srgbClr val="000000"/>
                </a:solidFill>
              </a:rPr>
              <a:t>He + 2n </a:t>
            </a:r>
          </a:p>
          <a:p>
            <a:pPr marL="1885950" lvl="3" indent="-514350">
              <a:buFont typeface="+mj-lt"/>
              <a:buAutoNum type="arabicPeriod"/>
            </a:pPr>
            <a:r>
              <a:rPr lang="en-US" sz="2800" baseline="30000" dirty="0" smtClean="0">
                <a:solidFill>
                  <a:srgbClr val="000000"/>
                </a:solidFill>
              </a:rPr>
              <a:t>4</a:t>
            </a:r>
            <a:r>
              <a:rPr lang="en-US" sz="2800" dirty="0" smtClean="0">
                <a:solidFill>
                  <a:srgbClr val="000000"/>
                </a:solidFill>
              </a:rPr>
              <a:t>He + </a:t>
            </a:r>
            <a:r>
              <a:rPr lang="en-US" sz="2800" baseline="30000" dirty="0" smtClean="0">
                <a:solidFill>
                  <a:srgbClr val="000000"/>
                </a:solidFill>
              </a:rPr>
              <a:t>3</a:t>
            </a:r>
            <a:r>
              <a:rPr lang="en-US" sz="2800" dirty="0" smtClean="0">
                <a:solidFill>
                  <a:srgbClr val="000000"/>
                </a:solidFill>
              </a:rPr>
              <a:t>He → </a:t>
            </a:r>
            <a:r>
              <a:rPr lang="en-US" sz="2800" baseline="30000" dirty="0" smtClean="0"/>
              <a:t>6</a:t>
            </a:r>
            <a:r>
              <a:rPr lang="en-US" sz="2800" dirty="0" smtClean="0"/>
              <a:t>Li + p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Achievable for </a:t>
            </a:r>
            <a:r>
              <a:rPr lang="en-US" sz="2800" i="1" dirty="0" err="1" smtClean="0"/>
              <a:t>Mχ</a:t>
            </a:r>
            <a:r>
              <a:rPr lang="en-US" sz="2800" i="1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in the </a:t>
            </a:r>
            <a:r>
              <a:rPr lang="en-US" sz="2800" dirty="0" smtClean="0"/>
              <a:t>1 </a:t>
            </a:r>
            <a:r>
              <a:rPr lang="en-US" sz="2800" dirty="0" smtClean="0">
                <a:solidFill>
                  <a:srgbClr val="0000FF"/>
                </a:solidFill>
              </a:rPr>
              <a:t>to</a:t>
            </a:r>
            <a:r>
              <a:rPr lang="en-US" sz="2800" dirty="0" smtClean="0"/>
              <a:t> 30 </a:t>
            </a:r>
            <a:r>
              <a:rPr lang="en-US" sz="2800" dirty="0" err="1" smtClean="0"/>
              <a:t>GeV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range</a:t>
            </a:r>
          </a:p>
        </p:txBody>
      </p:sp>
      <p:sp>
        <p:nvSpPr>
          <p:cNvPr id="5" name="Text Box 102" descr="Marbre blanc"/>
          <p:cNvSpPr txBox="1">
            <a:spLocks noChangeArrowheads="1"/>
          </p:cNvSpPr>
          <p:nvPr/>
        </p:nvSpPr>
        <p:spPr bwMode="auto">
          <a:xfrm>
            <a:off x="827584" y="188640"/>
            <a:ext cx="7632848" cy="584776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smtClean="0">
                <a:solidFill>
                  <a:srgbClr val="0000FF"/>
                </a:solidFill>
              </a:rPr>
              <a:t>Dark matter injection </a:t>
            </a:r>
            <a:r>
              <a:rPr lang="en-US" sz="3200" dirty="0">
                <a:solidFill>
                  <a:srgbClr val="0000FF"/>
                </a:solidFill>
              </a:rPr>
              <a:t>of thermal </a:t>
            </a:r>
            <a:r>
              <a:rPr lang="en-US" sz="3200" dirty="0" smtClean="0">
                <a:solidFill>
                  <a:srgbClr val="0000FF"/>
                </a:solidFill>
              </a:rPr>
              <a:t>neutrons 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neut_heli3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90604"/>
            <a:ext cx="4392488" cy="626739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496" y="1340768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Neutron injection at constant rate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496" y="2762925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>
                <a:solidFill>
                  <a:srgbClr val="0000FF"/>
                </a:solidFill>
              </a:rPr>
              <a:t>Neutron injection from decay with </a:t>
            </a:r>
            <a:r>
              <a:rPr lang="en-US" sz="2800" i="1" dirty="0" err="1" smtClean="0">
                <a:solidFill>
                  <a:srgbClr val="000000"/>
                </a:solidFill>
              </a:rPr>
              <a:t>τ</a:t>
            </a:r>
            <a:r>
              <a:rPr lang="en-US" sz="2800" i="1" baseline="-25000" dirty="0" err="1">
                <a:solidFill>
                  <a:srgbClr val="000000"/>
                </a:solidFill>
              </a:rPr>
              <a:t>χ</a:t>
            </a:r>
            <a:r>
              <a:rPr lang="en-US" sz="2800" dirty="0" smtClean="0">
                <a:solidFill>
                  <a:srgbClr val="000000"/>
                </a:solidFill>
              </a:rPr>
              <a:t> = 40 </a:t>
            </a:r>
            <a:r>
              <a:rPr lang="en-US" sz="2800" dirty="0" err="1" smtClean="0">
                <a:solidFill>
                  <a:srgbClr val="000000"/>
                </a:solidFill>
              </a:rPr>
              <a:t>mn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496" y="4293096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FF3300"/>
              </a:buClr>
              <a:buFont typeface="+mj-lt"/>
              <a:buAutoNum type="arabicPeriod" startAt="3"/>
            </a:pPr>
            <a:r>
              <a:rPr lang="en-US" sz="2800" dirty="0" smtClean="0">
                <a:solidFill>
                  <a:srgbClr val="0000FF"/>
                </a:solidFill>
              </a:rPr>
              <a:t>Neutron injection from annihilation with </a:t>
            </a:r>
            <a:r>
              <a:rPr lang="en-US" sz="2800" i="1" dirty="0" smtClean="0"/>
              <a:t>T</a:t>
            </a:r>
            <a:r>
              <a:rPr lang="en-US" sz="2800" i="1" baseline="-25000" dirty="0" smtClean="0"/>
              <a:t>C </a:t>
            </a:r>
            <a:r>
              <a:rPr lang="en-US" sz="2800" dirty="0" smtClean="0"/>
              <a:t>= 0.3 GK</a:t>
            </a:r>
            <a:endParaRPr lang="en-US" sz="2800" baseline="30000" dirty="0"/>
          </a:p>
        </p:txBody>
      </p:sp>
      <p:sp>
        <p:nvSpPr>
          <p:cNvPr id="7" name="ZoneTexte 6"/>
          <p:cNvSpPr txBox="1"/>
          <p:nvPr/>
        </p:nvSpPr>
        <p:spPr>
          <a:xfrm>
            <a:off x="187896" y="5643245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Alleviates the </a:t>
            </a:r>
            <a:r>
              <a:rPr lang="en-US" sz="2800" baseline="30000" dirty="0" smtClean="0"/>
              <a:t>7</a:t>
            </a:r>
            <a:r>
              <a:rPr lang="en-US" sz="2800" dirty="0" smtClean="0"/>
              <a:t>Li</a:t>
            </a:r>
            <a:r>
              <a:rPr lang="en-US" sz="2800" dirty="0" smtClean="0">
                <a:solidFill>
                  <a:srgbClr val="0000FF"/>
                </a:solidFill>
              </a:rPr>
              <a:t> problem at the expense of </a:t>
            </a:r>
            <a:r>
              <a:rPr lang="en-US" sz="2800" dirty="0" smtClean="0">
                <a:solidFill>
                  <a:srgbClr val="000000"/>
                </a:solidFill>
              </a:rPr>
              <a:t>D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Text Box 102" descr="Marbre blanc"/>
          <p:cNvSpPr txBox="1">
            <a:spLocks noChangeArrowheads="1"/>
          </p:cNvSpPr>
          <p:nvPr/>
        </p:nvSpPr>
        <p:spPr bwMode="auto">
          <a:xfrm>
            <a:off x="683568" y="131148"/>
            <a:ext cx="3312368" cy="107721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smtClean="0">
                <a:solidFill>
                  <a:srgbClr val="0000FF"/>
                </a:solidFill>
              </a:rPr>
              <a:t>Representative results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244408" y="122869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①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244408" y="1660738"/>
            <a:ext cx="495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②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524328" y="115668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③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076056" y="116632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i="1" dirty="0" smtClean="0">
                <a:solidFill>
                  <a:srgbClr val="009999"/>
                </a:solidFill>
              </a:rPr>
              <a:t>[</a:t>
            </a:r>
            <a:r>
              <a:rPr lang="en-US" i="1" dirty="0" err="1" smtClean="0">
                <a:solidFill>
                  <a:srgbClr val="009999"/>
                </a:solidFill>
              </a:rPr>
              <a:t>Albornoz</a:t>
            </a:r>
            <a:r>
              <a:rPr lang="en-US" i="1" dirty="0" smtClean="0">
                <a:solidFill>
                  <a:srgbClr val="009999"/>
                </a:solidFill>
              </a:rPr>
              <a:t> </a:t>
            </a:r>
            <a:r>
              <a:rPr lang="en-US" i="1" dirty="0" err="1" smtClean="0">
                <a:solidFill>
                  <a:srgbClr val="009999"/>
                </a:solidFill>
              </a:rPr>
              <a:t>Vásquez</a:t>
            </a:r>
            <a:r>
              <a:rPr lang="en-US" i="1" dirty="0">
                <a:solidFill>
                  <a:srgbClr val="009999"/>
                </a:solidFill>
              </a:rPr>
              <a:t>, </a:t>
            </a:r>
            <a:r>
              <a:rPr lang="en-US" i="1" dirty="0" err="1" smtClean="0">
                <a:solidFill>
                  <a:srgbClr val="009999"/>
                </a:solidFill>
              </a:rPr>
              <a:t>Belikov</a:t>
            </a:r>
            <a:r>
              <a:rPr lang="en-US" i="1" dirty="0" smtClean="0">
                <a:solidFill>
                  <a:srgbClr val="009999"/>
                </a:solidFill>
              </a:rPr>
              <a:t>, Coc, Silk &amp; </a:t>
            </a:r>
            <a:r>
              <a:rPr lang="en-US" i="1" dirty="0" err="1" smtClean="0">
                <a:solidFill>
                  <a:srgbClr val="009999"/>
                </a:solidFill>
              </a:rPr>
              <a:t>Vangioni</a:t>
            </a:r>
            <a:r>
              <a:rPr lang="en-US" i="1" dirty="0" smtClean="0">
                <a:solidFill>
                  <a:srgbClr val="009999"/>
                </a:solidFill>
              </a:rPr>
              <a:t>, submitted] </a:t>
            </a:r>
            <a:endParaRPr lang="en-US" i="1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78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Text Box 2" descr="Marbre blanc"/>
          <p:cNvSpPr txBox="1">
            <a:spLocks noChangeArrowheads="1"/>
          </p:cNvSpPr>
          <p:nvPr/>
        </p:nvSpPr>
        <p:spPr bwMode="auto">
          <a:xfrm>
            <a:off x="2133600" y="188640"/>
            <a:ext cx="4876800" cy="6175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>
                <a:solidFill>
                  <a:srgbClr val="0000FF"/>
                </a:solidFill>
              </a:rPr>
              <a:t>Conclusions</a:t>
            </a:r>
            <a:endParaRPr lang="en-US" sz="3200" baseline="30000">
              <a:solidFill>
                <a:srgbClr val="0000FF"/>
              </a:solidFill>
              <a:sym typeface="Symbol" charset="0"/>
            </a:endParaRPr>
          </a:p>
        </p:txBody>
      </p:sp>
      <p:sp>
        <p:nvSpPr>
          <p:cNvPr id="739331" name="Text Box 3"/>
          <p:cNvSpPr txBox="1">
            <a:spLocks noChangeArrowheads="1"/>
          </p:cNvSpPr>
          <p:nvPr/>
        </p:nvSpPr>
        <p:spPr bwMode="auto">
          <a:xfrm>
            <a:off x="381000" y="1134318"/>
            <a:ext cx="8458200" cy="546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Wingdings" charset="0"/>
              <a:buChar char="q"/>
            </a:pPr>
            <a:r>
              <a:rPr lang="en-US" dirty="0">
                <a:solidFill>
                  <a:srgbClr val="0000FF"/>
                </a:solidFill>
                <a:latin typeface="Times New Roman" charset="0"/>
              </a:rPr>
              <a:t>SBBN calculations </a:t>
            </a:r>
            <a:r>
              <a:rPr lang="fr-FR" dirty="0" err="1" smtClean="0">
                <a:solidFill>
                  <a:srgbClr val="0000FF"/>
                </a:solidFill>
                <a:latin typeface="Times New Roman" charset="0"/>
              </a:rPr>
              <a:t>confirm</a:t>
            </a:r>
            <a:r>
              <a:rPr lang="fr-FR" dirty="0" smtClean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fr-FR" dirty="0">
                <a:solidFill>
                  <a:srgbClr val="0000FF"/>
                </a:solidFill>
                <a:latin typeface="Times New Roman" charset="0"/>
              </a:rPr>
              <a:t>g</a:t>
            </a:r>
            <a:r>
              <a:rPr lang="en-US" dirty="0" err="1">
                <a:solidFill>
                  <a:srgbClr val="0000FF"/>
                </a:solidFill>
                <a:latin typeface="Times New Roman" charset="0"/>
              </a:rPr>
              <a:t>ood</a:t>
            </a:r>
            <a:r>
              <a:rPr lang="en-US" dirty="0">
                <a:solidFill>
                  <a:srgbClr val="0000FF"/>
                </a:solidFill>
                <a:latin typeface="Times New Roman" charset="0"/>
              </a:rPr>
              <a:t> agreement </a:t>
            </a:r>
            <a:r>
              <a:rPr lang="en-US" dirty="0" smtClean="0">
                <a:solidFill>
                  <a:srgbClr val="0000FF"/>
                </a:solidFill>
                <a:latin typeface="Times New Roman" charset="0"/>
              </a:rPr>
              <a:t>between CMB and SBBN </a:t>
            </a:r>
            <a:r>
              <a:rPr lang="en-US" dirty="0">
                <a:solidFill>
                  <a:srgbClr val="0000FF"/>
                </a:solidFill>
                <a:latin typeface="Times New Roman" charset="0"/>
              </a:rPr>
              <a:t>(</a:t>
            </a:r>
            <a:r>
              <a:rPr lang="en-US" dirty="0">
                <a:latin typeface="Times New Roman" charset="0"/>
              </a:rPr>
              <a:t>D </a:t>
            </a:r>
            <a:r>
              <a:rPr lang="en-US" dirty="0">
                <a:solidFill>
                  <a:srgbClr val="0000FF"/>
                </a:solidFill>
                <a:latin typeface="Times New Roman" charset="0"/>
              </a:rPr>
              <a:t>and</a:t>
            </a:r>
            <a:r>
              <a:rPr lang="en-US" dirty="0">
                <a:latin typeface="Times New Roman" charset="0"/>
              </a:rPr>
              <a:t> </a:t>
            </a:r>
            <a:r>
              <a:rPr lang="en-US" baseline="30000" dirty="0">
                <a:latin typeface="Times New Roman" charset="0"/>
              </a:rPr>
              <a:t>4</a:t>
            </a:r>
            <a:r>
              <a:rPr lang="en-US" dirty="0">
                <a:latin typeface="Times New Roman" charset="0"/>
              </a:rPr>
              <a:t>He</a:t>
            </a:r>
            <a:r>
              <a:rPr lang="en-US" dirty="0" smtClean="0">
                <a:solidFill>
                  <a:srgbClr val="0000FF"/>
                </a:solidFill>
                <a:latin typeface="Times New Roman" charset="0"/>
              </a:rPr>
              <a:t>).</a:t>
            </a:r>
            <a:endParaRPr lang="en-US" dirty="0">
              <a:solidFill>
                <a:srgbClr val="0000FF"/>
              </a:solidFill>
              <a:latin typeface="Times New Roman" charset="0"/>
            </a:endParaRPr>
          </a:p>
          <a:p>
            <a:pPr>
              <a:spcBef>
                <a:spcPct val="50000"/>
              </a:spcBef>
              <a:buFont typeface="Wingdings" charset="0"/>
              <a:buChar char="q"/>
            </a:pPr>
            <a:r>
              <a:rPr lang="en-US" dirty="0" smtClean="0">
                <a:solidFill>
                  <a:srgbClr val="0000FF"/>
                </a:solidFill>
                <a:latin typeface="Times New Roman" charset="0"/>
              </a:rPr>
              <a:t>However </a:t>
            </a:r>
            <a:r>
              <a:rPr lang="en-US" dirty="0">
                <a:solidFill>
                  <a:srgbClr val="0000FF"/>
                </a:solidFill>
                <a:latin typeface="Times New Roman" charset="0"/>
              </a:rPr>
              <a:t>disagreement between</a:t>
            </a:r>
            <a:r>
              <a:rPr lang="fr-FR" dirty="0">
                <a:solidFill>
                  <a:srgbClr val="0000FF"/>
                </a:solidFill>
                <a:latin typeface="Times New Roman" charset="0"/>
              </a:rPr>
              <a:t> Li observations, </a:t>
            </a:r>
            <a:r>
              <a:rPr lang="en-US" dirty="0">
                <a:solidFill>
                  <a:srgbClr val="0000FF"/>
                </a:solidFill>
                <a:latin typeface="Times New Roman" charset="0"/>
              </a:rPr>
              <a:t>SBBN and CMB :</a:t>
            </a:r>
            <a:r>
              <a:rPr lang="en-US" dirty="0">
                <a:solidFill>
                  <a:schemeClr val="accent2"/>
                </a:solidFill>
                <a:latin typeface="Times New Roman" charset="0"/>
              </a:rPr>
              <a:t>                             </a:t>
            </a:r>
            <a:endParaRPr lang="en-US" dirty="0">
              <a:solidFill>
                <a:srgbClr val="FF3300"/>
              </a:solidFill>
              <a:latin typeface="Times New Roman" charset="0"/>
            </a:endParaRPr>
          </a:p>
          <a:p>
            <a:pPr lvl="1">
              <a:spcBef>
                <a:spcPct val="50000"/>
              </a:spcBef>
              <a:buFont typeface="Wingdings" charset="0"/>
              <a:buChar char="Ø"/>
            </a:pPr>
            <a:r>
              <a:rPr lang="en-US" dirty="0">
                <a:solidFill>
                  <a:srgbClr val="0000FF"/>
                </a:solidFill>
                <a:latin typeface="Times New Roman" charset="0"/>
              </a:rPr>
              <a:t>Nuclear </a:t>
            </a:r>
            <a:r>
              <a:rPr lang="en-US" dirty="0" smtClean="0">
                <a:solidFill>
                  <a:srgbClr val="0000FF"/>
                </a:solidFill>
                <a:latin typeface="Times New Roman" charset="0"/>
              </a:rPr>
              <a:t>(</a:t>
            </a:r>
            <a:r>
              <a:rPr lang="en-US" baseline="30000" dirty="0" smtClean="0">
                <a:latin typeface="Times New Roman" charset="0"/>
              </a:rPr>
              <a:t>7</a:t>
            </a:r>
            <a:r>
              <a:rPr lang="en-US" dirty="0" smtClean="0">
                <a:latin typeface="Times New Roman" charset="0"/>
              </a:rPr>
              <a:t>Li</a:t>
            </a:r>
            <a:r>
              <a:rPr lang="en-US" dirty="0" smtClean="0">
                <a:solidFill>
                  <a:srgbClr val="0000FF"/>
                </a:solidFill>
                <a:latin typeface="Times New Roman" charset="0"/>
              </a:rPr>
              <a:t>) </a:t>
            </a:r>
            <a:r>
              <a:rPr lang="en-US" dirty="0" smtClean="0">
                <a:latin typeface="Times New Roman" charset="0"/>
              </a:rPr>
              <a:t>: </a:t>
            </a:r>
            <a:r>
              <a:rPr lang="en-US" b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Very highly unlikely </a:t>
            </a:r>
            <a:r>
              <a:rPr lang="en-US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(extra neutron source? </a:t>
            </a:r>
            <a:r>
              <a:rPr lang="en-US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a</a:t>
            </a:r>
            <a:r>
              <a:rPr lang="en-US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dditional resonances e.g. in </a:t>
            </a:r>
            <a:r>
              <a:rPr lang="en-US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7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Be+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Symbol" charset="0"/>
              </a:rPr>
              <a:t> </a:t>
            </a:r>
            <a:r>
              <a:rPr lang="en-US" i="1" dirty="0" smtClean="0">
                <a:solidFill>
                  <a:srgbClr val="009999"/>
                </a:solidFill>
                <a:sym typeface="Symbol" charset="0"/>
              </a:rPr>
              <a:t> </a:t>
            </a:r>
            <a:r>
              <a:rPr lang="en-US" i="1" dirty="0">
                <a:solidFill>
                  <a:srgbClr val="009999"/>
                </a:solidFill>
                <a:latin typeface="Times New Roman"/>
                <a:sym typeface="Symbol" charset="0"/>
              </a:rPr>
              <a:t>[</a:t>
            </a:r>
            <a:r>
              <a:rPr lang="en-US" i="1" dirty="0" err="1">
                <a:solidFill>
                  <a:srgbClr val="009999"/>
                </a:solidFill>
                <a:latin typeface="Times New Roman"/>
                <a:sym typeface="Symbol" charset="0"/>
              </a:rPr>
              <a:t>Broggini</a:t>
            </a:r>
            <a:r>
              <a:rPr lang="en-US" i="1" dirty="0">
                <a:solidFill>
                  <a:srgbClr val="009999"/>
                </a:solidFill>
                <a:latin typeface="Times New Roman"/>
                <a:sym typeface="Symbol" charset="0"/>
              </a:rPr>
              <a:t> et al.   ArXiv:</a:t>
            </a:r>
            <a:r>
              <a:rPr lang="en-US" i="1" dirty="0" smtClean="0">
                <a:solidFill>
                  <a:srgbClr val="009999"/>
                </a:solidFill>
                <a:latin typeface="Times New Roman"/>
                <a:sym typeface="Symbol" charset="0"/>
              </a:rPr>
              <a:t>1202.5232 and Poster 5]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sym typeface="Symbol" charset="0"/>
              </a:rPr>
              <a:t>) </a:t>
            </a:r>
            <a:r>
              <a:rPr lang="en-US" dirty="0" smtClean="0">
                <a:solidFill>
                  <a:srgbClr val="0000FF"/>
                </a:solidFill>
                <a:latin typeface="Times New Roman" charset="0"/>
              </a:rPr>
              <a:t>but </a:t>
            </a:r>
            <a:r>
              <a:rPr lang="en-US" dirty="0">
                <a:solidFill>
                  <a:srgbClr val="0000FF"/>
                </a:solidFill>
                <a:latin typeface="Times New Roman" charset="0"/>
              </a:rPr>
              <a:t>important to quantify the amount of needed </a:t>
            </a:r>
            <a:r>
              <a:rPr lang="en-US" dirty="0" smtClean="0">
                <a:solidFill>
                  <a:srgbClr val="0000FF"/>
                </a:solidFill>
                <a:latin typeface="Times New Roman" charset="0"/>
              </a:rPr>
              <a:t>depletion. </a:t>
            </a:r>
          </a:p>
          <a:p>
            <a:pPr lvl="1">
              <a:spcBef>
                <a:spcPct val="50000"/>
              </a:spcBef>
              <a:buFont typeface="Wingdings" charset="0"/>
              <a:buChar char="Ø"/>
            </a:pPr>
            <a:r>
              <a:rPr lang="en-US" dirty="0">
                <a:solidFill>
                  <a:srgbClr val="0000FF"/>
                </a:solidFill>
                <a:latin typeface="Times New Roman" charset="0"/>
              </a:rPr>
              <a:t>Nuclear </a:t>
            </a:r>
            <a:r>
              <a:rPr lang="en-US" dirty="0" smtClean="0">
                <a:solidFill>
                  <a:srgbClr val="0000FF"/>
                </a:solidFill>
                <a:latin typeface="Times New Roman" charset="0"/>
              </a:rPr>
              <a:t>(</a:t>
            </a:r>
            <a:r>
              <a:rPr lang="en-US" baseline="30000" dirty="0" smtClean="0">
                <a:latin typeface="Times New Roman" charset="0"/>
              </a:rPr>
              <a:t>6</a:t>
            </a:r>
            <a:r>
              <a:rPr lang="en-US" dirty="0" smtClean="0">
                <a:latin typeface="Times New Roman" charset="0"/>
              </a:rPr>
              <a:t>Li</a:t>
            </a:r>
            <a:r>
              <a:rPr lang="en-US" dirty="0">
                <a:solidFill>
                  <a:srgbClr val="0000FF"/>
                </a:solidFill>
                <a:latin typeface="Times New Roman" charset="0"/>
              </a:rPr>
              <a:t>) </a:t>
            </a:r>
            <a:r>
              <a:rPr lang="en-US" dirty="0">
                <a:latin typeface="Times New Roman" charset="0"/>
              </a:rPr>
              <a:t>: </a:t>
            </a:r>
            <a:r>
              <a:rPr lang="en-US" b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No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  <a:sym typeface="Symbol" charset="0"/>
              </a:rPr>
              <a:t>, </a:t>
            </a:r>
            <a:r>
              <a:rPr lang="en-US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H(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  <a:sym typeface="Symbol" charset="0"/>
              </a:rPr>
              <a:t>,)</a:t>
            </a:r>
            <a:r>
              <a:rPr lang="en-US" baseline="30000" dirty="0">
                <a:solidFill>
                  <a:srgbClr val="000000"/>
                </a:solidFill>
                <a:latin typeface="Times New Roman"/>
                <a:cs typeface="Times New Roman"/>
                <a:sym typeface="Symbol" charset="0"/>
              </a:rPr>
              <a:t>6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  <a:sym typeface="Symbol" charset="0"/>
              </a:rPr>
              <a:t>Li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  <a:sym typeface="Symbol" charset="0"/>
              </a:rPr>
              <a:t>rate now experimentally well constrained ( </a:t>
            </a:r>
            <a:r>
              <a:rPr lang="en-US" baseline="30000" dirty="0">
                <a:solidFill>
                  <a:srgbClr val="000000"/>
                </a:solidFill>
                <a:latin typeface="Times New Roman"/>
              </a:rPr>
              <a:t>6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Li/H ≈ 1.3×10</a:t>
            </a:r>
            <a:r>
              <a:rPr lang="en-US" baseline="30000" dirty="0">
                <a:solidFill>
                  <a:srgbClr val="000000"/>
                </a:solidFill>
                <a:latin typeface="Times New Roman"/>
              </a:rPr>
              <a:t>-</a:t>
            </a:r>
            <a:r>
              <a:rPr lang="en-US" baseline="30000" dirty="0" smtClean="0">
                <a:solidFill>
                  <a:srgbClr val="000000"/>
                </a:solidFill>
                <a:latin typeface="Times New Roman"/>
              </a:rPr>
              <a:t>14</a:t>
            </a:r>
            <a:r>
              <a:rPr lang="en-US" dirty="0" smtClean="0">
                <a:solidFill>
                  <a:srgbClr val="0000FF"/>
                </a:solidFill>
                <a:latin typeface="Times New Roman"/>
              </a:rPr>
              <a:t>); direct measurement at LUNA </a:t>
            </a:r>
            <a:r>
              <a:rPr lang="en-US" i="1" dirty="0" smtClean="0">
                <a:solidFill>
                  <a:srgbClr val="009999"/>
                </a:solidFill>
                <a:latin typeface="Times New Roman"/>
              </a:rPr>
              <a:t>[Poster 9] </a:t>
            </a:r>
            <a:endParaRPr lang="en-US" i="1" dirty="0">
              <a:solidFill>
                <a:srgbClr val="009999"/>
              </a:solidFill>
              <a:latin typeface="Times New Roman"/>
            </a:endParaRPr>
          </a:p>
          <a:p>
            <a:pPr lvl="1">
              <a:spcBef>
                <a:spcPct val="50000"/>
              </a:spcBef>
              <a:buFont typeface="Wingdings" charset="0"/>
              <a:buChar char="Ø"/>
            </a:pPr>
            <a:r>
              <a:rPr lang="en-US" dirty="0" smtClean="0">
                <a:solidFill>
                  <a:srgbClr val="0000FF"/>
                </a:solidFill>
                <a:latin typeface="Times New Roman" charset="0"/>
              </a:rPr>
              <a:t>Stellar depletion ?</a:t>
            </a:r>
          </a:p>
          <a:p>
            <a:pPr lvl="1">
              <a:spcBef>
                <a:spcPct val="50000"/>
              </a:spcBef>
              <a:buFont typeface="Wingdings" charset="0"/>
              <a:buChar char="Ø"/>
            </a:pPr>
            <a:r>
              <a:rPr lang="en-US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Particle physics/Cosmology (e.g. DM neutron source, variation of constants)</a:t>
            </a:r>
          </a:p>
          <a:p>
            <a:pPr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CNO/H </a:t>
            </a:r>
            <a:r>
              <a:rPr lang="en-US" dirty="0">
                <a:solidFill>
                  <a:srgbClr val="0000FF"/>
                </a:solidFill>
                <a:latin typeface="Times New Roman" charset="0"/>
              </a:rPr>
              <a:t>in the range 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(0.2-3.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lang="en-US" dirty="0">
                <a:latin typeface="Times New Roman"/>
                <a:cs typeface="Times New Roman"/>
              </a:rPr>
              <a:t> ×10</a:t>
            </a:r>
            <a:r>
              <a:rPr lang="en-US" baseline="30000" dirty="0">
                <a:latin typeface="Times New Roman"/>
                <a:cs typeface="Times New Roman"/>
              </a:rPr>
              <a:t>-15 </a:t>
            </a:r>
            <a:r>
              <a:rPr lang="en-US" dirty="0" smtClean="0">
                <a:solidFill>
                  <a:srgbClr val="0000FF"/>
                </a:solidFill>
                <a:latin typeface="Times New Roman" charset="0"/>
              </a:rPr>
              <a:t>will not affect Pop. III stars </a:t>
            </a:r>
            <a:r>
              <a:rPr lang="en-US" dirty="0" smtClean="0">
                <a:latin typeface="Times New Roman" charset="0"/>
              </a:rPr>
              <a:t> </a:t>
            </a:r>
            <a:endParaRPr lang="en-US" dirty="0">
              <a:solidFill>
                <a:srgbClr val="0000FF"/>
              </a:solidFill>
              <a:latin typeface="Times New Roman" charset="0"/>
              <a:sym typeface="Symbol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charset="0"/>
              <a:buChar char="q"/>
            </a:pPr>
            <a:r>
              <a:rPr lang="en-US" b="1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SBBN is now a parameter free model !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 typeface="Wingdings" charset="0"/>
              <a:buChar char="Ø"/>
            </a:pPr>
            <a:r>
              <a:rPr lang="en-US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Probe of the physics of the early Universe </a:t>
            </a:r>
            <a:r>
              <a:rPr lang="en-US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(K. Olive and T. </a:t>
            </a:r>
            <a:r>
              <a:rPr lang="en-US" dirty="0" err="1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Kajino</a:t>
            </a:r>
            <a:r>
              <a:rPr lang="en-US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 talks)</a:t>
            </a:r>
            <a:endParaRPr lang="en-US" dirty="0">
              <a:solidFill>
                <a:srgbClr val="0000FF"/>
              </a:solidFill>
              <a:latin typeface="Times New Roman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54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Text Box 1026" descr="Marbre blanc"/>
          <p:cNvSpPr txBox="1">
            <a:spLocks noChangeArrowheads="1"/>
          </p:cNvSpPr>
          <p:nvPr/>
        </p:nvSpPr>
        <p:spPr bwMode="auto">
          <a:xfrm>
            <a:off x="533400" y="116632"/>
            <a:ext cx="8077200" cy="58477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sym typeface="Symbol" charset="0"/>
              </a:rPr>
              <a:t>np</a:t>
            </a:r>
            <a:r>
              <a:rPr lang="en-US" sz="3200" dirty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en-US" sz="3200" dirty="0">
                <a:solidFill>
                  <a:srgbClr val="0000FF"/>
                </a:solidFill>
              </a:rPr>
              <a:t> weak reaction </a:t>
            </a:r>
            <a:r>
              <a:rPr lang="en-US" sz="3200" dirty="0" smtClean="0">
                <a:solidFill>
                  <a:srgbClr val="0000FF"/>
                </a:solidFill>
              </a:rPr>
              <a:t>rates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926723" name="Text Box 1027"/>
          <p:cNvSpPr txBox="1">
            <a:spLocks noChangeArrowheads="1"/>
          </p:cNvSpPr>
          <p:nvPr/>
        </p:nvSpPr>
        <p:spPr bwMode="auto">
          <a:xfrm>
            <a:off x="467544" y="4077072"/>
            <a:ext cx="81369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The neutron lifetime is still a matter of debate (but not essential to BBN)</a:t>
            </a:r>
          </a:p>
          <a:p>
            <a:pPr algn="ctr">
              <a:spcBef>
                <a:spcPct val="20000"/>
              </a:spcBef>
            </a:pPr>
            <a:r>
              <a:rPr lang="en-US" dirty="0" smtClean="0">
                <a:sym typeface="Symbol" charset="0"/>
              </a:rPr>
              <a:t></a:t>
            </a:r>
            <a:r>
              <a:rPr lang="en-US" baseline="-25000" dirty="0" smtClean="0">
                <a:sym typeface="Symbol" charset="0"/>
              </a:rPr>
              <a:t>n </a:t>
            </a:r>
            <a:r>
              <a:rPr lang="en-US" dirty="0" smtClean="0">
                <a:sym typeface="Symbol" charset="0"/>
              </a:rPr>
              <a:t>= </a:t>
            </a:r>
            <a:r>
              <a:rPr lang="en-US" dirty="0" smtClean="0"/>
              <a:t>885.7</a:t>
            </a:r>
            <a:r>
              <a:rPr lang="en-US" dirty="0">
                <a:sym typeface="Symbol" charset="0"/>
              </a:rPr>
              <a:t></a:t>
            </a:r>
            <a:r>
              <a:rPr lang="en-US" dirty="0"/>
              <a:t>0.8 s </a:t>
            </a:r>
            <a:r>
              <a:rPr lang="en-US" i="1" dirty="0">
                <a:solidFill>
                  <a:schemeClr val="hlink"/>
                </a:solidFill>
              </a:rPr>
              <a:t>[PDG 2008]</a:t>
            </a:r>
            <a:r>
              <a:rPr lang="en-US" dirty="0">
                <a:solidFill>
                  <a:srgbClr val="008643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or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  <a:sym typeface="Symbol" charset="0"/>
              </a:rPr>
              <a:t></a:t>
            </a:r>
            <a:r>
              <a:rPr lang="en-US" baseline="-25000" dirty="0">
                <a:solidFill>
                  <a:srgbClr val="000000"/>
                </a:solidFill>
                <a:sym typeface="Symbol" charset="0"/>
              </a:rPr>
              <a:t>n</a:t>
            </a:r>
            <a:r>
              <a:rPr lang="en-US" dirty="0">
                <a:solidFill>
                  <a:srgbClr val="000000"/>
                </a:solidFill>
                <a:sym typeface="Symbol" charset="0"/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878.5</a:t>
            </a:r>
            <a:r>
              <a:rPr lang="en-US" dirty="0">
                <a:solidFill>
                  <a:srgbClr val="000000"/>
                </a:solidFill>
                <a:sym typeface="Symbol" charset="0"/>
              </a:rPr>
              <a:t></a:t>
            </a:r>
            <a:r>
              <a:rPr lang="en-US" dirty="0">
                <a:solidFill>
                  <a:srgbClr val="000000"/>
                </a:solidFill>
              </a:rPr>
              <a:t>0.7 </a:t>
            </a:r>
            <a:r>
              <a:rPr lang="en-US" dirty="0">
                <a:solidFill>
                  <a:srgbClr val="000000"/>
                </a:solidFill>
                <a:sym typeface="Symbol" charset="0"/>
              </a:rPr>
              <a:t></a:t>
            </a:r>
            <a:r>
              <a:rPr lang="en-US" dirty="0" smtClean="0">
                <a:solidFill>
                  <a:srgbClr val="000000"/>
                </a:solidFill>
              </a:rPr>
              <a:t>0.3 s </a:t>
            </a:r>
            <a:r>
              <a:rPr lang="en-US" i="1" dirty="0">
                <a:solidFill>
                  <a:schemeClr val="hlink"/>
                </a:solidFill>
              </a:rPr>
              <a:t>[</a:t>
            </a:r>
            <a:r>
              <a:rPr lang="en-US" i="1" dirty="0" err="1">
                <a:solidFill>
                  <a:schemeClr val="hlink"/>
                </a:solidFill>
              </a:rPr>
              <a:t>Serebrov</a:t>
            </a:r>
            <a:r>
              <a:rPr lang="en-US" i="1" dirty="0">
                <a:solidFill>
                  <a:schemeClr val="hlink"/>
                </a:solidFill>
              </a:rPr>
              <a:t> et al. 2005]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>
                <a:solidFill>
                  <a:srgbClr val="000000"/>
                </a:solidFill>
              </a:rPr>
              <a:t>881</a:t>
            </a:r>
            <a:r>
              <a:rPr lang="en-US" i="1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5 </a:t>
            </a:r>
            <a:r>
              <a:rPr lang="en-US" i="1" dirty="0">
                <a:solidFill>
                  <a:srgbClr val="000000"/>
                </a:solidFill>
              </a:rPr>
              <a:t>± </a:t>
            </a: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i="1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5 </a:t>
            </a:r>
            <a:r>
              <a:rPr lang="en-US" dirty="0" smtClean="0">
                <a:solidFill>
                  <a:srgbClr val="000000"/>
                </a:solidFill>
              </a:rPr>
              <a:t>s </a:t>
            </a:r>
            <a:r>
              <a:rPr lang="en-US" i="1" dirty="0" smtClean="0">
                <a:solidFill>
                  <a:schemeClr val="hlink"/>
                </a:solidFill>
              </a:rPr>
              <a:t>[</a:t>
            </a:r>
            <a:r>
              <a:rPr lang="en-US" i="1" dirty="0">
                <a:solidFill>
                  <a:schemeClr val="hlink"/>
                </a:solidFill>
              </a:rPr>
              <a:t>PDG </a:t>
            </a:r>
            <a:r>
              <a:rPr lang="en-US" i="1" dirty="0" smtClean="0">
                <a:solidFill>
                  <a:schemeClr val="hlink"/>
                </a:solidFill>
              </a:rPr>
              <a:t>2011] </a:t>
            </a:r>
            <a:r>
              <a:rPr lang="en-US" i="1" dirty="0" smtClean="0">
                <a:solidFill>
                  <a:srgbClr val="0000FF"/>
                </a:solidFill>
              </a:rPr>
              <a:t>; </a:t>
            </a:r>
            <a:r>
              <a:rPr lang="en-US" dirty="0" smtClean="0">
                <a:solidFill>
                  <a:srgbClr val="000000"/>
                </a:solidFill>
              </a:rPr>
              <a:t>880</a:t>
            </a:r>
            <a:r>
              <a:rPr lang="en-US" dirty="0">
                <a:solidFill>
                  <a:srgbClr val="000000"/>
                </a:solidFill>
              </a:rPr>
              <a:t>–</a:t>
            </a:r>
            <a:r>
              <a:rPr lang="en-US" dirty="0" smtClean="0">
                <a:solidFill>
                  <a:srgbClr val="000000"/>
                </a:solidFill>
              </a:rPr>
              <a:t>884 s </a:t>
            </a:r>
            <a:r>
              <a:rPr lang="en-US" i="1" dirty="0" smtClean="0">
                <a:solidFill>
                  <a:schemeClr val="hlink"/>
                </a:solidFill>
              </a:rPr>
              <a:t>[</a:t>
            </a:r>
            <a:r>
              <a:rPr lang="en-US" i="1" dirty="0" err="1" smtClean="0">
                <a:solidFill>
                  <a:srgbClr val="009999"/>
                </a:solidFill>
              </a:rPr>
              <a:t>Wietfeldt</a:t>
            </a:r>
            <a:r>
              <a:rPr lang="en-US" i="1" dirty="0" smtClean="0">
                <a:solidFill>
                  <a:srgbClr val="009999"/>
                </a:solidFill>
              </a:rPr>
              <a:t> &amp; </a:t>
            </a:r>
            <a:r>
              <a:rPr lang="en-US" i="1" dirty="0">
                <a:solidFill>
                  <a:srgbClr val="009999"/>
                </a:solidFill>
              </a:rPr>
              <a:t>Greene</a:t>
            </a:r>
            <a:r>
              <a:rPr lang="en-US" i="1" dirty="0" smtClean="0">
                <a:solidFill>
                  <a:srgbClr val="009999"/>
                </a:solidFill>
              </a:rPr>
              <a:t> </a:t>
            </a:r>
            <a:r>
              <a:rPr lang="en-US" i="1" dirty="0" smtClean="0">
                <a:solidFill>
                  <a:schemeClr val="hlink"/>
                </a:solidFill>
              </a:rPr>
              <a:t>2011]</a:t>
            </a:r>
            <a:endParaRPr lang="en-US" dirty="0">
              <a:solidFill>
                <a:srgbClr val="0000FF"/>
              </a:solidFill>
              <a:cs typeface="ＭＳ Ｐゴシック" charset="0"/>
            </a:endParaRPr>
          </a:p>
        </p:txBody>
      </p:sp>
      <p:sp>
        <p:nvSpPr>
          <p:cNvPr id="926724" name="Text Box 1028"/>
          <p:cNvSpPr txBox="1">
            <a:spLocks noChangeArrowheads="1"/>
          </p:cNvSpPr>
          <p:nvPr/>
        </p:nvSpPr>
        <p:spPr bwMode="auto">
          <a:xfrm>
            <a:off x="1828800" y="2617950"/>
            <a:ext cx="5486400" cy="117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dirty="0">
                <a:cs typeface="ＭＳ Ｐゴシック" charset="0"/>
                <a:sym typeface="Symbol" charset="0"/>
              </a:rPr>
              <a:t></a:t>
            </a:r>
            <a:r>
              <a:rPr lang="en-US" baseline="-25000" dirty="0" err="1">
                <a:sym typeface="Symbol" charset="0"/>
              </a:rPr>
              <a:t>n</a:t>
            </a:r>
            <a:r>
              <a:rPr lang="en-US" baseline="-25000" dirty="0" err="1" smtClean="0">
                <a:sym typeface="Symbol" charset="0"/>
              </a:rPr>
              <a:t>p</a:t>
            </a:r>
            <a:r>
              <a:rPr lang="en-US" dirty="0">
                <a:sym typeface="Symbol" charset="0"/>
              </a:rPr>
              <a:t>∝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solidFill>
                  <a:srgbClr val="FF241B"/>
                </a:solidFill>
                <a:sym typeface="Symbol" charset="0"/>
              </a:rPr>
              <a:t></a:t>
            </a:r>
            <a:r>
              <a:rPr lang="en-US" baseline="-25000" dirty="0">
                <a:solidFill>
                  <a:srgbClr val="FF241B"/>
                </a:solidFill>
                <a:sym typeface="Symbol" charset="0"/>
              </a:rPr>
              <a:t>n</a:t>
            </a:r>
            <a:r>
              <a:rPr lang="en-US" baseline="30000" dirty="0">
                <a:solidFill>
                  <a:srgbClr val="FF241B"/>
                </a:solidFill>
                <a:sym typeface="Symbol" charset="0"/>
              </a:rPr>
              <a:t>-1</a:t>
            </a:r>
            <a:r>
              <a:rPr lang="en-US" dirty="0">
                <a:solidFill>
                  <a:srgbClr val="FF241B"/>
                </a:solidFill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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  <a:buFont typeface="Symbol" charset="0"/>
              <a:buChar char="å"/>
            </a:pPr>
            <a:r>
              <a:rPr lang="en-US" sz="2800" dirty="0">
                <a:sym typeface="Symbol" charset="0"/>
              </a:rPr>
              <a:t></a:t>
            </a:r>
            <a:r>
              <a:rPr lang="en-US" sz="1800" dirty="0">
                <a:sym typeface="Symbol" charset="0"/>
              </a:rPr>
              <a:t> (phase space)(e distribution)(</a:t>
            </a:r>
            <a:r>
              <a:rPr lang="en-US" sz="1800" baseline="-25000" dirty="0">
                <a:sym typeface="Symbol" charset="0"/>
              </a:rPr>
              <a:t>e</a:t>
            </a:r>
            <a:r>
              <a:rPr lang="en-US" sz="1800" dirty="0">
                <a:sym typeface="Symbol" charset="0"/>
              </a:rPr>
              <a:t> distribution) </a:t>
            </a:r>
            <a:r>
              <a:rPr lang="en-US" sz="1800" dirty="0" err="1">
                <a:sym typeface="Symbol" charset="0"/>
              </a:rPr>
              <a:t>dE</a:t>
            </a:r>
            <a:endParaRPr lang="en-US" sz="1800" dirty="0">
              <a:sym typeface="Symbol" charset="0"/>
            </a:endParaRP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  <a:buFont typeface="Symbol" charset="0"/>
              <a:buNone/>
            </a:pPr>
            <a:r>
              <a:rPr lang="en-US" sz="1800" dirty="0">
                <a:sym typeface="Symbol" charset="0"/>
              </a:rPr>
              <a:t>+ </a:t>
            </a:r>
            <a:r>
              <a:rPr lang="en-US" sz="1800" dirty="0">
                <a:solidFill>
                  <a:srgbClr val="FF241B"/>
                </a:solidFill>
                <a:sym typeface="Symbol" charset="0"/>
              </a:rPr>
              <a:t>small </a:t>
            </a:r>
            <a:r>
              <a:rPr lang="en-US" sz="1800" dirty="0" smtClean="0">
                <a:solidFill>
                  <a:srgbClr val="FF241B"/>
                </a:solidFill>
                <a:sym typeface="Symbol" charset="0"/>
              </a:rPr>
              <a:t>corrections</a:t>
            </a:r>
            <a:endParaRPr lang="en-US" sz="1800" dirty="0">
              <a:sym typeface="Symbol" charset="0"/>
            </a:endParaRPr>
          </a:p>
        </p:txBody>
      </p:sp>
      <p:sp>
        <p:nvSpPr>
          <p:cNvPr id="11" name="Text Box 1030"/>
          <p:cNvSpPr txBox="1">
            <a:spLocks noChangeArrowheads="1"/>
          </p:cNvSpPr>
          <p:nvPr/>
        </p:nvSpPr>
        <p:spPr bwMode="auto">
          <a:xfrm>
            <a:off x="179512" y="5589240"/>
            <a:ext cx="8856984" cy="1077218"/>
          </a:xfrm>
          <a:prstGeom prst="rect">
            <a:avLst/>
          </a:prstGeom>
          <a:noFill/>
          <a:ln w="28575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sym typeface="Symbol" charset="0"/>
              </a:rPr>
              <a:t> Weak rate change mostly affects n/p ratio at freeze out and hence </a:t>
            </a:r>
            <a:r>
              <a:rPr lang="en-US" baseline="30000" dirty="0">
                <a:solidFill>
                  <a:srgbClr val="FF241B"/>
                </a:solidFill>
                <a:sym typeface="Symbol" charset="0"/>
              </a:rPr>
              <a:t>4</a:t>
            </a:r>
            <a:r>
              <a:rPr lang="en-US" dirty="0">
                <a:solidFill>
                  <a:srgbClr val="FF241B"/>
                </a:solidFill>
                <a:sym typeface="Symbol" charset="0"/>
              </a:rPr>
              <a:t>He </a:t>
            </a:r>
            <a:r>
              <a:rPr lang="en-US" dirty="0">
                <a:sym typeface="Symbol" charset="0"/>
              </a:rPr>
              <a:t>abundance</a:t>
            </a:r>
            <a:endParaRPr lang="en-US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/>
              <a:t> Change in expansion rate gives similar effect (n/p </a:t>
            </a:r>
            <a:r>
              <a:rPr lang="en-US" dirty="0" err="1"/>
              <a:t>freezeout</a:t>
            </a:r>
            <a:r>
              <a:rPr lang="en-US" dirty="0"/>
              <a:t> when weak rate </a:t>
            </a:r>
            <a:r>
              <a:rPr lang="en-US" dirty="0">
                <a:sym typeface="Symbol" charset="0"/>
              </a:rPr>
              <a:t> expansion rate)</a:t>
            </a:r>
            <a:r>
              <a:rPr lang="en-US" dirty="0"/>
              <a:t> </a:t>
            </a:r>
          </a:p>
        </p:txBody>
      </p:sp>
      <p:grpSp>
        <p:nvGrpSpPr>
          <p:cNvPr id="5" name="Grouper 4"/>
          <p:cNvGrpSpPr/>
          <p:nvPr/>
        </p:nvGrpSpPr>
        <p:grpSpPr>
          <a:xfrm>
            <a:off x="5148064" y="1052736"/>
            <a:ext cx="1365250" cy="1216521"/>
            <a:chOff x="1547664" y="1052736"/>
            <a:chExt cx="1365250" cy="1216521"/>
          </a:xfrm>
        </p:grpSpPr>
        <p:graphicFrame>
          <p:nvGraphicFramePr>
            <p:cNvPr id="13" name="Object 10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0748490"/>
                </p:ext>
              </p:extLst>
            </p:nvPr>
          </p:nvGraphicFramePr>
          <p:xfrm>
            <a:off x="1547664" y="1052736"/>
            <a:ext cx="1309688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837" name="Équation" r:id="rId5" imgW="901700" imgH="228600" progId="Equation.3">
                    <p:embed/>
                  </p:oleObj>
                </mc:Choice>
                <mc:Fallback>
                  <p:oleObj name="Équation" r:id="rId5" imgW="9017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7664" y="1052736"/>
                          <a:ext cx="1309688" cy="333375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FFFFFF"/>
                          </a:solidFill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0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5998755"/>
                </p:ext>
              </p:extLst>
            </p:nvPr>
          </p:nvGraphicFramePr>
          <p:xfrm>
            <a:off x="1547664" y="1493838"/>
            <a:ext cx="1346200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838" name="Équation" r:id="rId7" imgW="927100" imgH="241300" progId="Equation.3">
                    <p:embed/>
                  </p:oleObj>
                </mc:Choice>
                <mc:Fallback>
                  <p:oleObj name="Équation" r:id="rId7" imgW="9271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7664" y="1493838"/>
                          <a:ext cx="1346200" cy="352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0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7255533"/>
                </p:ext>
              </p:extLst>
            </p:nvPr>
          </p:nvGraphicFramePr>
          <p:xfrm>
            <a:off x="1547664" y="1916832"/>
            <a:ext cx="1365250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839" name="Équation" r:id="rId9" imgW="939800" imgH="241300" progId="Equation.3">
                    <p:embed/>
                  </p:oleObj>
                </mc:Choice>
                <mc:Fallback>
                  <p:oleObj name="Équation" r:id="rId9" imgW="9398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7664" y="1916832"/>
                          <a:ext cx="1365250" cy="352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er 3"/>
          <p:cNvGrpSpPr/>
          <p:nvPr/>
        </p:nvGrpSpPr>
        <p:grpSpPr>
          <a:xfrm>
            <a:off x="2123728" y="1052736"/>
            <a:ext cx="1368152" cy="1214933"/>
            <a:chOff x="3491880" y="1052736"/>
            <a:chExt cx="1368152" cy="1214933"/>
          </a:xfrm>
        </p:grpSpPr>
        <p:graphicFrame>
          <p:nvGraphicFramePr>
            <p:cNvPr id="14" name="Object 10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6048508"/>
                </p:ext>
              </p:extLst>
            </p:nvPr>
          </p:nvGraphicFramePr>
          <p:xfrm>
            <a:off x="3493194" y="1916832"/>
            <a:ext cx="1366838" cy="350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840" name="Équation" r:id="rId11" imgW="939800" imgH="241300" progId="Equation.3">
                    <p:embed/>
                  </p:oleObj>
                </mc:Choice>
                <mc:Fallback>
                  <p:oleObj name="Équation" r:id="rId11" imgW="9398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3194" y="1916832"/>
                          <a:ext cx="1366838" cy="350837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FFFFFF"/>
                          </a:solidFill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0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0548638"/>
                </p:ext>
              </p:extLst>
            </p:nvPr>
          </p:nvGraphicFramePr>
          <p:xfrm>
            <a:off x="3513832" y="1484784"/>
            <a:ext cx="1346200" cy="350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841" name="Équation" r:id="rId13" imgW="927100" imgH="241300" progId="Equation.3">
                    <p:embed/>
                  </p:oleObj>
                </mc:Choice>
                <mc:Fallback>
                  <p:oleObj name="Équation" r:id="rId13" imgW="9271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3832" y="1484784"/>
                          <a:ext cx="1346200" cy="350837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FFFFFF"/>
                          </a:solidFill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0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2975459"/>
                </p:ext>
              </p:extLst>
            </p:nvPr>
          </p:nvGraphicFramePr>
          <p:xfrm>
            <a:off x="3491880" y="1052736"/>
            <a:ext cx="1366838" cy="350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842" name="Équation" r:id="rId15" imgW="939800" imgH="241300" progId="Equation.3">
                    <p:embed/>
                  </p:oleObj>
                </mc:Choice>
                <mc:Fallback>
                  <p:oleObj name="Équation" r:id="rId15" imgW="9398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1880" y="1052736"/>
                          <a:ext cx="1366838" cy="350837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FFFFFF"/>
                          </a:solidFill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0168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Text Box 1026" descr="Marbre blanc"/>
          <p:cNvSpPr txBox="1">
            <a:spLocks noChangeArrowheads="1"/>
          </p:cNvSpPr>
          <p:nvPr/>
        </p:nvSpPr>
        <p:spPr bwMode="auto">
          <a:xfrm>
            <a:off x="1066800" y="228600"/>
            <a:ext cx="7058025" cy="54768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Sensitivity to thermonuclear reaction rates</a:t>
            </a:r>
          </a:p>
        </p:txBody>
      </p:sp>
      <p:graphicFrame>
        <p:nvGraphicFramePr>
          <p:cNvPr id="797699" name="Object 1027"/>
          <p:cNvGraphicFramePr>
            <a:graphicFrameLocks noChangeAspect="1"/>
          </p:cNvGraphicFramePr>
          <p:nvPr/>
        </p:nvGraphicFramePr>
        <p:xfrm>
          <a:off x="781050" y="1065213"/>
          <a:ext cx="462915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288" name="Équation" r:id="rId5" imgW="2298700" imgH="533400" progId="Equation.3">
                  <p:embed/>
                </p:oleObj>
              </mc:Choice>
              <mc:Fallback>
                <p:oleObj name="Équation" r:id="rId5" imgW="2298700" imgH="5334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1065213"/>
                        <a:ext cx="4629150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7700" name="Group 10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922509"/>
              </p:ext>
            </p:extLst>
          </p:nvPr>
        </p:nvGraphicFramePr>
        <p:xfrm>
          <a:off x="762000" y="2414588"/>
          <a:ext cx="7924800" cy="4236719"/>
        </p:xfrm>
        <a:graphic>
          <a:graphicData uri="http://schemas.openxmlformats.org/drawingml/2006/table">
            <a:tbl>
              <a:tblPr/>
              <a:tblGrid>
                <a:gridCol w="1320800"/>
                <a:gridCol w="1320800"/>
                <a:gridCol w="1320800"/>
                <a:gridCol w="1319213"/>
                <a:gridCol w="1322387"/>
                <a:gridCol w="1320800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 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ln(</a:t>
                      </a:r>
                      <a:r>
                        <a:rPr kumimoji="0" lang="fr-FR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Y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) /</a:t>
                      </a:r>
                      <a:r>
                        <a:rPr kumimoji="0" lang="fr-FR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 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ln(</a:t>
                      </a:r>
                      <a:r>
                        <a:rPr kumimoji="0" lang="fr-FR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N</a:t>
                      </a:r>
                      <a:r>
                        <a:rPr kumimoji="0" lang="fr-FR" sz="14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A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&lt;v&gt;)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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/2)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(MeV @ 1GK)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Reaction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4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He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He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</a:t>
                      </a:r>
                      <a:r>
                        <a:rPr kumimoji="0" lang="fr-FR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n </a:t>
                      </a: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(np)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H(n,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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H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  <a:sym typeface="Symbo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  <a:endParaRPr kumimoji="0" lang="fr-FR" sz="14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1.33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H(p,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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He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  <a:endParaRPr kumimoji="0" lang="fr-FR" sz="14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-0.32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0.11(0.11)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H(d,n)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He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  <a:endParaRPr kumimoji="0" lang="fr-FR" sz="1400" b="0" i="0" u="none" strike="noStrike" cap="none" normalizeH="0" baseline="3000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-0.54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0.12(0.12)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H(d,p)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H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  <a:endParaRPr kumimoji="0" lang="fr-FR" sz="1400" b="0" i="0" u="none" strike="noStrike" cap="none" normalizeH="0" baseline="3000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-0.46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0.12(0.12)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H(d,n)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4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He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-0.02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0.13(0.12)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H(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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,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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7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Li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  <a:sym typeface="Symbo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0.03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0.23(0.17)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He(n,p)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H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-0.17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-0.27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He(d,p)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4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He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0.21(0.15)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He(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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,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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7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Be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  <a:sym typeface="Symbo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0.37(0.21)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7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Li(p,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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4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He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  <a:sym typeface="Symbo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-0.05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0.24(0.17)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7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Be(n,p)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7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Li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-0.71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7803" name="Rectangle 1131"/>
          <p:cNvSpPr>
            <a:spLocks noChangeArrowheads="1"/>
          </p:cNvSpPr>
          <p:nvPr/>
        </p:nvSpPr>
        <p:spPr bwMode="auto">
          <a:xfrm>
            <a:off x="1493838" y="1066800"/>
            <a:ext cx="2438400" cy="1143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97806" name="Text Box 1134"/>
          <p:cNvSpPr txBox="1">
            <a:spLocks noChangeArrowheads="1"/>
          </p:cNvSpPr>
          <p:nvPr/>
        </p:nvSpPr>
        <p:spPr bwMode="auto">
          <a:xfrm>
            <a:off x="5715000" y="1371600"/>
            <a:ext cx="3200400" cy="415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cs typeface="ＭＳ Ｐゴシック" charset="0"/>
              </a:rPr>
              <a:t>At WMAP baryonic density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652120" y="1916832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10</a:t>
            </a:r>
            <a:r>
              <a:rPr lang="en-US" dirty="0"/>
              <a:t> </a:t>
            </a:r>
            <a:r>
              <a:rPr lang="en-US" i="1" dirty="0">
                <a:solidFill>
                  <a:schemeClr val="hlink"/>
                </a:solidFill>
              </a:rPr>
              <a:t>[Coc &amp; </a:t>
            </a:r>
            <a:r>
              <a:rPr lang="en-US" i="1" dirty="0" err="1">
                <a:solidFill>
                  <a:schemeClr val="hlink"/>
                </a:solidFill>
              </a:rPr>
              <a:t>Vangioni</a:t>
            </a:r>
            <a:r>
              <a:rPr lang="en-US" i="1" dirty="0">
                <a:solidFill>
                  <a:schemeClr val="hlink"/>
                </a:solidFill>
              </a:rPr>
              <a:t> 2010]</a:t>
            </a:r>
            <a:r>
              <a:rPr lang="en-US" dirty="0"/>
              <a:t> </a:t>
            </a:r>
            <a:endParaRPr lang="en-US" dirty="0">
              <a:solidFill>
                <a:srgbClr val="0000FF"/>
              </a:solidFill>
              <a:sym typeface="Symbo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Text Box 1026"/>
          <p:cNvSpPr txBox="1">
            <a:spLocks noChangeArrowheads="1"/>
          </p:cNvSpPr>
          <p:nvPr/>
        </p:nvSpPr>
        <p:spPr bwMode="auto">
          <a:xfrm>
            <a:off x="228600" y="3810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/>
          </a:p>
        </p:txBody>
      </p:sp>
      <p:sp>
        <p:nvSpPr>
          <p:cNvPr id="787459" name="Text Box 1027" descr="Marbre blanc"/>
          <p:cNvSpPr txBox="1">
            <a:spLocks noChangeArrowheads="1"/>
          </p:cNvSpPr>
          <p:nvPr/>
        </p:nvSpPr>
        <p:spPr bwMode="auto">
          <a:xfrm>
            <a:off x="457200" y="228600"/>
            <a:ext cx="8229600" cy="5476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 10 rates deduced from experimental data</a:t>
            </a:r>
          </a:p>
        </p:txBody>
      </p:sp>
      <p:sp>
        <p:nvSpPr>
          <p:cNvPr id="787460" name="Text Box 1028"/>
          <p:cNvSpPr txBox="1">
            <a:spLocks noChangeArrowheads="1"/>
          </p:cNvSpPr>
          <p:nvPr/>
        </p:nvSpPr>
        <p:spPr bwMode="auto">
          <a:xfrm>
            <a:off x="467544" y="1148546"/>
            <a:ext cx="8352928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Compilations and </a:t>
            </a:r>
            <a:r>
              <a:rPr lang="fr-FR" dirty="0" err="1"/>
              <a:t>evaluations</a:t>
            </a:r>
            <a:r>
              <a:rPr lang="fr-FR" dirty="0"/>
              <a:t> </a:t>
            </a:r>
            <a:r>
              <a:rPr lang="fr-FR" dirty="0" smtClean="0"/>
              <a:t>for/</a:t>
            </a:r>
            <a:r>
              <a:rPr lang="fr-FR" dirty="0" err="1" smtClean="0"/>
              <a:t>including</a:t>
            </a:r>
            <a:r>
              <a:rPr lang="fr-FR" dirty="0" smtClean="0"/>
              <a:t> </a:t>
            </a:r>
            <a:r>
              <a:rPr lang="fr-FR" dirty="0"/>
              <a:t>BBN </a:t>
            </a:r>
            <a:r>
              <a:rPr lang="fr-FR" dirty="0" err="1"/>
              <a:t>thermonuclear</a:t>
            </a:r>
            <a:r>
              <a:rPr lang="fr-FR" dirty="0"/>
              <a:t> rates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charset="0"/>
              <a:buChar char="Ø"/>
            </a:pPr>
            <a:r>
              <a:rPr lang="fr-FR" dirty="0"/>
              <a:t> </a:t>
            </a:r>
            <a:r>
              <a:rPr lang="fr-FR" i="1" dirty="0">
                <a:solidFill>
                  <a:schemeClr val="hlink"/>
                </a:solidFill>
              </a:rPr>
              <a:t>Smith, </a:t>
            </a:r>
            <a:r>
              <a:rPr lang="fr-FR" i="1" dirty="0" err="1">
                <a:solidFill>
                  <a:schemeClr val="hlink"/>
                </a:solidFill>
              </a:rPr>
              <a:t>Kawano</a:t>
            </a:r>
            <a:r>
              <a:rPr lang="fr-FR" i="1" dirty="0">
                <a:solidFill>
                  <a:schemeClr val="hlink"/>
                </a:solidFill>
              </a:rPr>
              <a:t> &amp; </a:t>
            </a:r>
            <a:r>
              <a:rPr lang="fr-FR" i="1" dirty="0" err="1">
                <a:solidFill>
                  <a:schemeClr val="hlink"/>
                </a:solidFill>
              </a:rPr>
              <a:t>Malaney</a:t>
            </a:r>
            <a:r>
              <a:rPr lang="fr-FR" i="1" dirty="0">
                <a:solidFill>
                  <a:schemeClr val="hlink"/>
                </a:solidFill>
              </a:rPr>
              <a:t> 1999</a:t>
            </a:r>
            <a:r>
              <a:rPr lang="fr-FR" dirty="0"/>
              <a:t> </a:t>
            </a:r>
            <a:r>
              <a:rPr lang="fr-FR" dirty="0">
                <a:solidFill>
                  <a:srgbClr val="0000FF"/>
                </a:solidFill>
              </a:rPr>
              <a:t>(</a:t>
            </a:r>
            <a:r>
              <a:rPr lang="fr-FR" dirty="0" err="1">
                <a:solidFill>
                  <a:srgbClr val="0000FF"/>
                </a:solidFill>
              </a:rPr>
              <a:t>with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uncertainties</a:t>
            </a:r>
            <a:r>
              <a:rPr lang="fr-FR" dirty="0">
                <a:solidFill>
                  <a:srgbClr val="0000FF"/>
                </a:solidFill>
              </a:rPr>
              <a:t>)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charset="0"/>
              <a:buChar char="Ø"/>
            </a:pPr>
            <a:r>
              <a:rPr lang="fr-FR" dirty="0"/>
              <a:t> </a:t>
            </a:r>
            <a:r>
              <a:rPr lang="fr-FR" i="1" dirty="0">
                <a:solidFill>
                  <a:schemeClr val="hlink"/>
                </a:solidFill>
              </a:rPr>
              <a:t>NACRE, </a:t>
            </a:r>
            <a:r>
              <a:rPr lang="fr-FR" i="1" dirty="0" err="1">
                <a:solidFill>
                  <a:schemeClr val="hlink"/>
                </a:solidFill>
              </a:rPr>
              <a:t>Angulo</a:t>
            </a:r>
            <a:r>
              <a:rPr lang="fr-FR" i="1" dirty="0">
                <a:solidFill>
                  <a:schemeClr val="hlink"/>
                </a:solidFill>
              </a:rPr>
              <a:t> et al. 1999</a:t>
            </a:r>
            <a:r>
              <a:rPr lang="fr-FR" dirty="0">
                <a:solidFill>
                  <a:srgbClr val="0000FF"/>
                </a:solidFill>
              </a:rPr>
              <a:t> (7/10, </a:t>
            </a:r>
            <a:r>
              <a:rPr lang="fr-FR" dirty="0" err="1">
                <a:solidFill>
                  <a:srgbClr val="0000FF"/>
                </a:solidFill>
              </a:rPr>
              <a:t>tabulated</a:t>
            </a:r>
            <a:r>
              <a:rPr lang="fr-FR" dirty="0">
                <a:solidFill>
                  <a:srgbClr val="0000FF"/>
                </a:solidFill>
              </a:rPr>
              <a:t> rates and </a:t>
            </a:r>
            <a:r>
              <a:rPr lang="fr-FR" dirty="0" err="1">
                <a:solidFill>
                  <a:srgbClr val="0000FF"/>
                </a:solidFill>
              </a:rPr>
              <a:t>uncertainties</a:t>
            </a:r>
            <a:r>
              <a:rPr lang="fr-FR" dirty="0">
                <a:solidFill>
                  <a:srgbClr val="0000FF"/>
                </a:solidFill>
              </a:rPr>
              <a:t>)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charset="0"/>
              <a:buChar char="Ø"/>
            </a:pPr>
            <a:r>
              <a:rPr lang="fr-FR" dirty="0">
                <a:solidFill>
                  <a:srgbClr val="0000FF"/>
                </a:solidFill>
              </a:rPr>
              <a:t>  </a:t>
            </a:r>
            <a:r>
              <a:rPr lang="en-US" i="1" dirty="0" err="1">
                <a:solidFill>
                  <a:schemeClr val="hlink"/>
                </a:solidFill>
              </a:rPr>
              <a:t>Nollett</a:t>
            </a:r>
            <a:r>
              <a:rPr lang="en-US" i="1" dirty="0">
                <a:solidFill>
                  <a:schemeClr val="hlink"/>
                </a:solidFill>
              </a:rPr>
              <a:t> &amp; </a:t>
            </a:r>
            <a:r>
              <a:rPr lang="en-US" i="1" dirty="0" err="1">
                <a:solidFill>
                  <a:schemeClr val="hlink"/>
                </a:solidFill>
              </a:rPr>
              <a:t>Burles</a:t>
            </a:r>
            <a:r>
              <a:rPr lang="en-US" i="1" dirty="0">
                <a:solidFill>
                  <a:schemeClr val="hlink"/>
                </a:solidFill>
              </a:rPr>
              <a:t> 2000</a:t>
            </a:r>
            <a:r>
              <a:rPr lang="en-US" dirty="0">
                <a:solidFill>
                  <a:srgbClr val="0000FF"/>
                </a:solidFill>
              </a:rPr>
              <a:t> (no rates provided)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charset="0"/>
              <a:buChar char="Ø"/>
            </a:pPr>
            <a:r>
              <a:rPr lang="fr-FR" dirty="0">
                <a:solidFill>
                  <a:srgbClr val="0000FF"/>
                </a:solidFill>
              </a:rPr>
              <a:t>  </a:t>
            </a:r>
            <a:r>
              <a:rPr lang="en-US" i="1" dirty="0" err="1">
                <a:solidFill>
                  <a:schemeClr val="hlink"/>
                </a:solidFill>
              </a:rPr>
              <a:t>Cyburt</a:t>
            </a:r>
            <a:r>
              <a:rPr lang="en-US" i="1" dirty="0">
                <a:solidFill>
                  <a:schemeClr val="hlink"/>
                </a:solidFill>
              </a:rPr>
              <a:t>, Fields</a:t>
            </a:r>
            <a:r>
              <a:rPr lang="fr-FR" i="1" dirty="0">
                <a:solidFill>
                  <a:schemeClr val="hlink"/>
                </a:solidFill>
              </a:rPr>
              <a:t> &amp;</a:t>
            </a:r>
            <a:r>
              <a:rPr lang="en-US" i="1" dirty="0">
                <a:solidFill>
                  <a:schemeClr val="hlink"/>
                </a:solidFill>
              </a:rPr>
              <a:t> Olive</a:t>
            </a:r>
            <a:r>
              <a:rPr lang="fr-FR" i="1" dirty="0">
                <a:solidFill>
                  <a:schemeClr val="hlink"/>
                </a:solidFill>
              </a:rPr>
              <a:t> 2003 </a:t>
            </a:r>
            <a:r>
              <a:rPr lang="fr-FR" dirty="0">
                <a:solidFill>
                  <a:srgbClr val="0000FF"/>
                </a:solidFill>
              </a:rPr>
              <a:t>(</a:t>
            </a:r>
            <a:r>
              <a:rPr lang="fr-FR" dirty="0" err="1">
                <a:solidFill>
                  <a:srgbClr val="0000FF"/>
                </a:solidFill>
              </a:rPr>
              <a:t>revaluation</a:t>
            </a:r>
            <a:r>
              <a:rPr lang="fr-FR" dirty="0">
                <a:solidFill>
                  <a:srgbClr val="0000FF"/>
                </a:solidFill>
              </a:rPr>
              <a:t> of NACRE)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charset="0"/>
              <a:buChar char="Ø"/>
            </a:pP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chemeClr val="hlink"/>
                </a:solidFill>
                <a:sym typeface="Symbol" charset="0"/>
              </a:rPr>
              <a:t>Serpico</a:t>
            </a:r>
            <a:r>
              <a:rPr lang="en-US" i="1" dirty="0">
                <a:solidFill>
                  <a:schemeClr val="hlink"/>
                </a:solidFill>
                <a:sym typeface="Symbol" charset="0"/>
              </a:rPr>
              <a:t> et al. </a:t>
            </a:r>
            <a:r>
              <a:rPr lang="en-US" i="1" dirty="0">
                <a:solidFill>
                  <a:srgbClr val="FF3300"/>
                </a:solidFill>
                <a:sym typeface="Symbol" charset="0"/>
              </a:rPr>
              <a:t>2004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fr-FR" dirty="0">
                <a:solidFill>
                  <a:srgbClr val="0000FF"/>
                </a:solidFill>
              </a:rPr>
              <a:t>(rates and </a:t>
            </a:r>
            <a:r>
              <a:rPr lang="fr-FR" dirty="0" err="1">
                <a:solidFill>
                  <a:srgbClr val="FF3300"/>
                </a:solidFill>
              </a:rPr>
              <a:t>uncertainties</a:t>
            </a:r>
            <a:r>
              <a:rPr lang="fr-FR" dirty="0">
                <a:solidFill>
                  <a:srgbClr val="FF3300"/>
                </a:solidFill>
              </a:rPr>
              <a:t> </a:t>
            </a:r>
            <a:r>
              <a:rPr lang="fr-FR" dirty="0" err="1">
                <a:solidFill>
                  <a:srgbClr val="FF3300"/>
                </a:solidFill>
              </a:rPr>
              <a:t>provided</a:t>
            </a:r>
            <a:r>
              <a:rPr lang="fr-FR" dirty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  <a:sym typeface="Symbol" charset="0"/>
            </a:endParaRP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charset="0"/>
              <a:buChar char="Ø"/>
            </a:pPr>
            <a:r>
              <a:rPr lang="fr-FR" i="1" dirty="0">
                <a:solidFill>
                  <a:schemeClr val="hlink"/>
                </a:solidFill>
              </a:rPr>
              <a:t> </a:t>
            </a:r>
            <a:r>
              <a:rPr lang="fr-FR" i="1" dirty="0" err="1">
                <a:solidFill>
                  <a:schemeClr val="hlink"/>
                </a:solidFill>
              </a:rPr>
              <a:t>Descouvemont</a:t>
            </a:r>
            <a:r>
              <a:rPr lang="fr-FR" i="1" dirty="0">
                <a:solidFill>
                  <a:schemeClr val="hlink"/>
                </a:solidFill>
              </a:rPr>
              <a:t>, </a:t>
            </a:r>
            <a:r>
              <a:rPr lang="fr-FR" i="1" dirty="0" err="1">
                <a:solidFill>
                  <a:schemeClr val="hlink"/>
                </a:solidFill>
              </a:rPr>
              <a:t>Adahchour</a:t>
            </a:r>
            <a:r>
              <a:rPr lang="fr-FR" i="1" dirty="0">
                <a:solidFill>
                  <a:schemeClr val="hlink"/>
                </a:solidFill>
              </a:rPr>
              <a:t>, </a:t>
            </a:r>
            <a:r>
              <a:rPr lang="fr-FR" i="1" dirty="0" err="1">
                <a:solidFill>
                  <a:schemeClr val="hlink"/>
                </a:solidFill>
              </a:rPr>
              <a:t>Angulo</a:t>
            </a:r>
            <a:r>
              <a:rPr lang="fr-FR" i="1" dirty="0">
                <a:solidFill>
                  <a:schemeClr val="hlink"/>
                </a:solidFill>
              </a:rPr>
              <a:t>, Coc  &amp; </a:t>
            </a:r>
            <a:r>
              <a:rPr lang="fr-FR" i="1" dirty="0" err="1">
                <a:solidFill>
                  <a:schemeClr val="hlink"/>
                </a:solidFill>
              </a:rPr>
              <a:t>Vangioni-Flam</a:t>
            </a:r>
            <a:r>
              <a:rPr lang="fr-FR" i="1" dirty="0">
                <a:solidFill>
                  <a:schemeClr val="hlink"/>
                </a:solidFill>
              </a:rPr>
              <a:t> </a:t>
            </a:r>
            <a:r>
              <a:rPr lang="fr-FR" i="1" dirty="0">
                <a:solidFill>
                  <a:srgbClr val="FF3300"/>
                </a:solidFill>
              </a:rPr>
              <a:t>2004</a:t>
            </a:r>
            <a:r>
              <a:rPr lang="fr-FR" i="1" dirty="0">
                <a:solidFill>
                  <a:schemeClr val="hlink"/>
                </a:solidFill>
              </a:rPr>
              <a:t> [DAACV] </a:t>
            </a:r>
          </a:p>
          <a:p>
            <a:pPr lvl="1">
              <a:spcBef>
                <a:spcPct val="50000"/>
              </a:spcBef>
              <a:buClr>
                <a:srgbClr val="0000FF"/>
              </a:buClr>
              <a:buFont typeface="Times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« R-Matrix » formalism: S-factors fits of data constrained by theory</a:t>
            </a:r>
          </a:p>
          <a:p>
            <a:pPr lvl="1">
              <a:spcBef>
                <a:spcPct val="50000"/>
              </a:spcBef>
              <a:buClr>
                <a:srgbClr val="0000FF"/>
              </a:buClr>
              <a:buFont typeface="Times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 Provide also </a:t>
            </a:r>
            <a:r>
              <a:rPr lang="en-US" dirty="0">
                <a:solidFill>
                  <a:srgbClr val="FF3300"/>
                </a:solidFill>
              </a:rPr>
              <a:t>reaction rate uncertainties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charset="0"/>
              <a:buChar char="Ø"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chemeClr val="hlink"/>
                </a:solidFill>
              </a:rPr>
              <a:t>Cyburt</a:t>
            </a:r>
            <a:r>
              <a:rPr lang="en-US" i="1" dirty="0">
                <a:solidFill>
                  <a:schemeClr val="hlink"/>
                </a:solidFill>
              </a:rPr>
              <a:t> </a:t>
            </a:r>
            <a:r>
              <a:rPr lang="en-US" i="1" dirty="0">
                <a:solidFill>
                  <a:srgbClr val="FF3300"/>
                </a:solidFill>
              </a:rPr>
              <a:t>2004</a:t>
            </a:r>
            <a:r>
              <a:rPr lang="en-US" i="1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(rates </a:t>
            </a:r>
            <a:r>
              <a:rPr lang="en-US" dirty="0" smtClean="0">
                <a:solidFill>
                  <a:srgbClr val="0000FF"/>
                </a:solidFill>
              </a:rPr>
              <a:t>provided, </a:t>
            </a:r>
            <a:r>
              <a:rPr lang="en-US" dirty="0" smtClean="0">
                <a:solidFill>
                  <a:srgbClr val="FF3300"/>
                </a:solidFill>
              </a:rPr>
              <a:t>uncertainties calculated </a:t>
            </a:r>
            <a:r>
              <a:rPr lang="en-US" dirty="0" smtClean="0">
                <a:solidFill>
                  <a:srgbClr val="0000FF"/>
                </a:solidFill>
              </a:rPr>
              <a:t>but not provided)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charset="0"/>
              <a:buChar char="Ø"/>
            </a:pP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Update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with post 2004 experimental data yet to be done…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9555" name="Picture 3" descr="npgexp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0"/>
            <a:ext cx="4554537" cy="682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9556" name="Text Box 4" descr="Marbre blanc"/>
          <p:cNvSpPr txBox="1">
            <a:spLocks noChangeArrowheads="1"/>
          </p:cNvSpPr>
          <p:nvPr/>
        </p:nvSpPr>
        <p:spPr bwMode="auto">
          <a:xfrm>
            <a:off x="381000" y="228600"/>
            <a:ext cx="4038600" cy="48577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The </a:t>
            </a:r>
            <a:r>
              <a:rPr lang="en-US" sz="2400" baseline="30000">
                <a:solidFill>
                  <a:srgbClr val="0000FF"/>
                </a:solidFill>
              </a:rPr>
              <a:t>1</a:t>
            </a:r>
            <a:r>
              <a:rPr lang="en-US" sz="2400">
                <a:solidFill>
                  <a:srgbClr val="0000FF"/>
                </a:solidFill>
              </a:rPr>
              <a:t>H(</a:t>
            </a:r>
            <a:r>
              <a:rPr lang="en-US" sz="2400">
                <a:solidFill>
                  <a:srgbClr val="0000FF"/>
                </a:solidFill>
                <a:sym typeface="Symbol" charset="0"/>
              </a:rPr>
              <a:t>n,)</a:t>
            </a:r>
            <a:r>
              <a:rPr lang="en-US" sz="2400" baseline="30000">
                <a:solidFill>
                  <a:srgbClr val="0000FF"/>
                </a:solidFill>
                <a:sym typeface="Symbol" charset="0"/>
              </a:rPr>
              <a:t>2</a:t>
            </a:r>
            <a:r>
              <a:rPr lang="en-US" sz="2400">
                <a:solidFill>
                  <a:srgbClr val="0000FF"/>
                </a:solidFill>
                <a:sym typeface="Symbol" charset="0"/>
              </a:rPr>
              <a:t>H</a:t>
            </a:r>
            <a:r>
              <a:rPr lang="en-US" sz="2400">
                <a:solidFill>
                  <a:srgbClr val="0000FF"/>
                </a:solidFill>
              </a:rPr>
              <a:t> reaction</a:t>
            </a:r>
          </a:p>
        </p:txBody>
      </p:sp>
      <p:sp>
        <p:nvSpPr>
          <p:cNvPr id="919557" name="Text Box 5"/>
          <p:cNvSpPr txBox="1">
            <a:spLocks noChangeArrowheads="1"/>
          </p:cNvSpPr>
          <p:nvPr/>
        </p:nvSpPr>
        <p:spPr bwMode="auto">
          <a:xfrm>
            <a:off x="395536" y="1844824"/>
            <a:ext cx="396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FF"/>
                </a:solidFill>
              </a:rPr>
              <a:t>New measurement of the M1 contribution </a:t>
            </a:r>
            <a:r>
              <a:rPr lang="en-US" i="1" dirty="0">
                <a:solidFill>
                  <a:schemeClr val="hlink"/>
                </a:solidFill>
                <a:sym typeface="Symbol" charset="0"/>
              </a:rPr>
              <a:t>[</a:t>
            </a:r>
            <a:r>
              <a:rPr lang="en-US" i="1" dirty="0" err="1">
                <a:solidFill>
                  <a:schemeClr val="hlink"/>
                </a:solidFill>
                <a:sym typeface="Symbol" charset="0"/>
              </a:rPr>
              <a:t>Ryezaveva</a:t>
            </a:r>
            <a:r>
              <a:rPr lang="en-US" i="1" dirty="0">
                <a:solidFill>
                  <a:schemeClr val="hlink"/>
                </a:solidFill>
                <a:sym typeface="Symbol" charset="0"/>
              </a:rPr>
              <a:t> et al. 2006</a:t>
            </a:r>
            <a:r>
              <a:rPr lang="en-US" i="1" dirty="0">
                <a:solidFill>
                  <a:schemeClr val="hlink"/>
                </a:solidFill>
              </a:rPr>
              <a:t>] </a:t>
            </a:r>
            <a:r>
              <a:rPr lang="en-US" dirty="0">
                <a:solidFill>
                  <a:srgbClr val="0000FF"/>
                </a:solidFill>
              </a:rPr>
              <a:t>by inelastic electron scattering off </a:t>
            </a:r>
            <a:r>
              <a:rPr lang="en-US" i="1" dirty="0">
                <a:solidFill>
                  <a:srgbClr val="0000FF"/>
                </a:solidFill>
              </a:rPr>
              <a:t>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19558" name="Line 6"/>
          <p:cNvSpPr>
            <a:spLocks noChangeShapeType="1"/>
          </p:cNvSpPr>
          <p:nvPr/>
        </p:nvSpPr>
        <p:spPr bwMode="auto">
          <a:xfrm>
            <a:off x="4283968" y="2708920"/>
            <a:ext cx="1728192" cy="864096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0" y="908720"/>
            <a:ext cx="3048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Sensitivity = 1.33 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E ~ 25 </a:t>
            </a:r>
            <a:r>
              <a:rPr lang="en-US" dirty="0" err="1"/>
              <a:t>keV</a:t>
            </a:r>
            <a:endParaRPr lang="fr-FR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51520" y="2924944"/>
            <a:ext cx="464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FF"/>
                </a:solidFill>
              </a:rPr>
              <a:t>New precise n(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p,)d </a:t>
            </a:r>
            <a:r>
              <a:rPr lang="en-US" dirty="0">
                <a:solidFill>
                  <a:srgbClr val="0000FF"/>
                </a:solidFill>
              </a:rPr>
              <a:t>EFT cross section and rate calculation</a:t>
            </a:r>
            <a:r>
              <a:rPr lang="en-US" dirty="0">
                <a:solidFill>
                  <a:srgbClr val="0033CC"/>
                </a:solidFill>
                <a:sym typeface="Symbol" charset="0"/>
              </a:rPr>
              <a:t> </a:t>
            </a:r>
            <a:r>
              <a:rPr lang="en-US" i="1" dirty="0">
                <a:solidFill>
                  <a:schemeClr val="hlink"/>
                </a:solidFill>
                <a:sym typeface="Symbol" charset="0"/>
              </a:rPr>
              <a:t>[Ando et al. 2006</a:t>
            </a:r>
            <a:r>
              <a:rPr lang="en-US" i="1" dirty="0">
                <a:solidFill>
                  <a:schemeClr val="hlink"/>
                </a:solidFill>
              </a:rPr>
              <a:t>]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" name="Picture 5" descr="npg_s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6" y="3789040"/>
            <a:ext cx="3491880" cy="262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483768" y="630932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Variation of constants (K. Olive talk)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7570" name="Group 2"/>
          <p:cNvGrpSpPr>
            <a:grpSpLocks/>
          </p:cNvGrpSpPr>
          <p:nvPr/>
        </p:nvGrpSpPr>
        <p:grpSpPr bwMode="auto">
          <a:xfrm>
            <a:off x="381000" y="0"/>
            <a:ext cx="8763000" cy="6838950"/>
            <a:chOff x="240" y="12"/>
            <a:chExt cx="5520" cy="4308"/>
          </a:xfrm>
        </p:grpSpPr>
        <p:grpSp>
          <p:nvGrpSpPr>
            <p:cNvPr id="877571" name="Group 3"/>
            <p:cNvGrpSpPr>
              <a:grpSpLocks/>
            </p:cNvGrpSpPr>
            <p:nvPr/>
          </p:nvGrpSpPr>
          <p:grpSpPr bwMode="auto">
            <a:xfrm>
              <a:off x="2880" y="12"/>
              <a:ext cx="2880" cy="4308"/>
              <a:chOff x="2880" y="12"/>
              <a:chExt cx="2880" cy="4308"/>
            </a:xfrm>
          </p:grpSpPr>
          <p:pic>
            <p:nvPicPr>
              <p:cNvPr id="877572" name="Picture 4" descr="ddn_sfac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12"/>
                <a:ext cx="2863" cy="21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7573" name="Picture 5" descr="ddn_sfac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2159"/>
                <a:ext cx="2880" cy="21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77574" name="Text Box 6" descr="Marbre blanc"/>
            <p:cNvSpPr txBox="1">
              <a:spLocks noChangeArrowheads="1"/>
            </p:cNvSpPr>
            <p:nvPr/>
          </p:nvSpPr>
          <p:spPr bwMode="auto">
            <a:xfrm>
              <a:off x="240" y="240"/>
              <a:ext cx="2544" cy="312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</a:rPr>
                <a:t>The </a:t>
              </a:r>
              <a:r>
                <a:rPr lang="en-US" sz="2400" baseline="30000">
                  <a:solidFill>
                    <a:srgbClr val="0000FF"/>
                  </a:solidFill>
                </a:rPr>
                <a:t>2</a:t>
              </a:r>
              <a:r>
                <a:rPr lang="en-US" sz="2400">
                  <a:solidFill>
                    <a:srgbClr val="0000FF"/>
                  </a:solidFill>
                </a:rPr>
                <a:t>H(</a:t>
              </a:r>
              <a:r>
                <a:rPr lang="en-US" sz="2400">
                  <a:solidFill>
                    <a:srgbClr val="0000FF"/>
                  </a:solidFill>
                  <a:sym typeface="Symbol" charset="0"/>
                </a:rPr>
                <a:t>d,n)</a:t>
              </a:r>
              <a:r>
                <a:rPr lang="en-US" sz="2400" baseline="30000">
                  <a:solidFill>
                    <a:srgbClr val="0000FF"/>
                  </a:solidFill>
                  <a:sym typeface="Symbol" charset="0"/>
                </a:rPr>
                <a:t>3</a:t>
              </a:r>
              <a:r>
                <a:rPr lang="en-US" sz="2400">
                  <a:solidFill>
                    <a:srgbClr val="0000FF"/>
                  </a:solidFill>
                  <a:sym typeface="Symbol" charset="0"/>
                </a:rPr>
                <a:t>He</a:t>
              </a:r>
              <a:r>
                <a:rPr lang="en-US" sz="2400">
                  <a:solidFill>
                    <a:srgbClr val="0000FF"/>
                  </a:solidFill>
                </a:rPr>
                <a:t> reaction</a:t>
              </a:r>
            </a:p>
          </p:txBody>
        </p:sp>
        <p:sp>
          <p:nvSpPr>
            <p:cNvPr id="877575" name="Text Box 7"/>
            <p:cNvSpPr txBox="1">
              <a:spLocks noChangeArrowheads="1"/>
            </p:cNvSpPr>
            <p:nvPr/>
          </p:nvSpPr>
          <p:spPr bwMode="auto">
            <a:xfrm>
              <a:off x="432" y="710"/>
              <a:ext cx="2208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/>
                <a:t>Sensitivity = 0.61 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/>
                <a:t>E</a:t>
              </a:r>
              <a:r>
                <a:rPr lang="en-US" baseline="-25000" dirty="0"/>
                <a:t>0</a:t>
              </a:r>
              <a:r>
                <a:rPr lang="en-US" dirty="0"/>
                <a:t>(</a:t>
              </a:r>
              <a:r>
                <a:rPr lang="en-US" dirty="0">
                  <a:sym typeface="Symbol" charset="0"/>
                </a:rPr>
                <a:t>E</a:t>
              </a:r>
              <a:r>
                <a:rPr lang="en-US" baseline="-25000" dirty="0">
                  <a:sym typeface="Symbol" charset="0"/>
                </a:rPr>
                <a:t>0</a:t>
              </a:r>
              <a:r>
                <a:rPr lang="en-US" dirty="0">
                  <a:sym typeface="Symbol" charset="0"/>
                </a:rPr>
                <a:t>/2</a:t>
              </a:r>
              <a:r>
                <a:rPr lang="en-US" dirty="0"/>
                <a:t>) = 0.12(0.12) MeV</a:t>
              </a:r>
              <a:endParaRPr lang="fr-FR" dirty="0"/>
            </a:p>
          </p:txBody>
        </p:sp>
        <p:sp>
          <p:nvSpPr>
            <p:cNvPr id="877576" name="Text Box 8"/>
            <p:cNvSpPr txBox="1">
              <a:spLocks noChangeArrowheads="1"/>
            </p:cNvSpPr>
            <p:nvPr/>
          </p:nvSpPr>
          <p:spPr bwMode="auto">
            <a:xfrm>
              <a:off x="240" y="1392"/>
              <a:ext cx="2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dirty="0">
                  <a:solidFill>
                    <a:srgbClr val="0000FF"/>
                  </a:solidFill>
                </a:rPr>
                <a:t>New precise measurements</a:t>
              </a:r>
              <a:r>
                <a:rPr lang="en-US" dirty="0">
                  <a:solidFill>
                    <a:srgbClr val="0000FF"/>
                  </a:solidFill>
                  <a:sym typeface="Symbol" charset="0"/>
                </a:rPr>
                <a:t> of </a:t>
              </a:r>
              <a:r>
                <a:rPr lang="en-US" baseline="30000" dirty="0">
                  <a:solidFill>
                    <a:srgbClr val="0000FF"/>
                  </a:solidFill>
                  <a:sym typeface="Symbol" charset="0"/>
                </a:rPr>
                <a:t>2</a:t>
              </a:r>
              <a:r>
                <a:rPr lang="en-US" dirty="0">
                  <a:solidFill>
                    <a:srgbClr val="0000FF"/>
                  </a:solidFill>
                  <a:sym typeface="Symbol" charset="0"/>
                </a:rPr>
                <a:t>H(</a:t>
              </a:r>
              <a:r>
                <a:rPr lang="en-US" dirty="0" err="1">
                  <a:solidFill>
                    <a:srgbClr val="0000FF"/>
                  </a:solidFill>
                  <a:sym typeface="Symbol" charset="0"/>
                </a:rPr>
                <a:t>d,n</a:t>
              </a:r>
              <a:r>
                <a:rPr lang="en-US" dirty="0">
                  <a:solidFill>
                    <a:srgbClr val="0000FF"/>
                  </a:solidFill>
                  <a:sym typeface="Symbol" charset="0"/>
                </a:rPr>
                <a:t>)</a:t>
              </a:r>
              <a:r>
                <a:rPr lang="en-US" baseline="30000" dirty="0">
                  <a:solidFill>
                    <a:srgbClr val="0000FF"/>
                  </a:solidFill>
                  <a:sym typeface="Symbol" charset="0"/>
                </a:rPr>
                <a:t>3</a:t>
              </a:r>
              <a:r>
                <a:rPr lang="en-US" dirty="0">
                  <a:solidFill>
                    <a:srgbClr val="0000FF"/>
                  </a:solidFill>
                  <a:sym typeface="Symbol" charset="0"/>
                </a:rPr>
                <a:t>He (and </a:t>
              </a:r>
              <a:r>
                <a:rPr lang="en-US" baseline="30000" dirty="0">
                  <a:solidFill>
                    <a:srgbClr val="0000FF"/>
                  </a:solidFill>
                  <a:sym typeface="Symbol" charset="0"/>
                </a:rPr>
                <a:t>2</a:t>
              </a:r>
              <a:r>
                <a:rPr lang="en-US" dirty="0">
                  <a:solidFill>
                    <a:srgbClr val="0000FF"/>
                  </a:solidFill>
                  <a:sym typeface="Symbol" charset="0"/>
                </a:rPr>
                <a:t>H(</a:t>
              </a:r>
              <a:r>
                <a:rPr lang="en-US" dirty="0" err="1">
                  <a:solidFill>
                    <a:srgbClr val="0000FF"/>
                  </a:solidFill>
                  <a:sym typeface="Symbol" charset="0"/>
                </a:rPr>
                <a:t>d,p</a:t>
              </a:r>
              <a:r>
                <a:rPr lang="en-US" dirty="0">
                  <a:solidFill>
                    <a:srgbClr val="0000FF"/>
                  </a:solidFill>
                  <a:sym typeface="Symbol" charset="0"/>
                </a:rPr>
                <a:t>)</a:t>
              </a:r>
              <a:r>
                <a:rPr lang="en-US" baseline="30000" dirty="0">
                  <a:solidFill>
                    <a:srgbClr val="0000FF"/>
                  </a:solidFill>
                  <a:sym typeface="Symbol" charset="0"/>
                </a:rPr>
                <a:t>3</a:t>
              </a:r>
              <a:r>
                <a:rPr lang="en-US" dirty="0">
                  <a:solidFill>
                    <a:srgbClr val="0000FF"/>
                  </a:solidFill>
                  <a:sym typeface="Symbol" charset="0"/>
                </a:rPr>
                <a:t>H) reaction at TUNL </a:t>
              </a:r>
              <a:r>
                <a:rPr lang="en-US" i="1" dirty="0">
                  <a:solidFill>
                    <a:schemeClr val="hlink"/>
                  </a:solidFill>
                  <a:sym typeface="Symbol" charset="0"/>
                </a:rPr>
                <a:t>[Leonard et al. 2006]</a:t>
              </a:r>
              <a:endParaRPr lang="en-US" dirty="0">
                <a:solidFill>
                  <a:srgbClr val="0000FF"/>
                </a:solidFill>
                <a:sym typeface="Symbol" charset="0"/>
              </a:endParaRPr>
            </a:p>
          </p:txBody>
        </p:sp>
      </p:grpSp>
      <p:grpSp>
        <p:nvGrpSpPr>
          <p:cNvPr id="877577" name="Group 9"/>
          <p:cNvGrpSpPr>
            <a:grpSpLocks/>
          </p:cNvGrpSpPr>
          <p:nvPr/>
        </p:nvGrpSpPr>
        <p:grpSpPr bwMode="auto">
          <a:xfrm>
            <a:off x="381000" y="0"/>
            <a:ext cx="8763000" cy="6858000"/>
            <a:chOff x="240" y="0"/>
            <a:chExt cx="5520" cy="4320"/>
          </a:xfrm>
        </p:grpSpPr>
        <p:pic>
          <p:nvPicPr>
            <p:cNvPr id="877578" name="Picture 10" descr="ddn_sfac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0"/>
              <a:ext cx="2880" cy="2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7579" name="Picture 11" descr="ddn_sfac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159"/>
              <a:ext cx="2880" cy="2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7580" name="Text Box 12"/>
            <p:cNvSpPr txBox="1">
              <a:spLocks noChangeArrowheads="1"/>
            </p:cNvSpPr>
            <p:nvPr/>
          </p:nvSpPr>
          <p:spPr bwMode="auto">
            <a:xfrm>
              <a:off x="240" y="2698"/>
              <a:ext cx="2496" cy="1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>
                  <a:solidFill>
                    <a:srgbClr val="0000FF"/>
                  </a:solidFill>
                </a:rPr>
                <a:t>Excellent agreement with</a:t>
              </a:r>
              <a:r>
                <a:rPr lang="en-US">
                  <a:solidFill>
                    <a:srgbClr val="0000FF"/>
                  </a:solidFill>
                  <a:sym typeface="Symbol" charset="0"/>
                </a:rPr>
                <a:t> </a:t>
              </a:r>
              <a:r>
                <a:rPr lang="en-US" i="1">
                  <a:solidFill>
                    <a:schemeClr val="hlink"/>
                  </a:solidFill>
                  <a:sym typeface="Symbol" charset="0"/>
                </a:rPr>
                <a:t>DAACV 2004 </a:t>
              </a:r>
              <a:r>
                <a:rPr lang="en-US">
                  <a:solidFill>
                    <a:srgbClr val="0000FF"/>
                  </a:solidFill>
                </a:rPr>
                <a:t>fit within Gamow window</a:t>
              </a:r>
            </a:p>
            <a:p>
              <a:pPr>
                <a:spcBef>
                  <a:spcPct val="20000"/>
                </a:spcBef>
                <a:buFont typeface="Wingdings" charset="0"/>
                <a:buChar char="Ø"/>
              </a:pPr>
              <a:r>
                <a:rPr lang="en-US"/>
                <a:t> No change in central Li/H value</a:t>
              </a:r>
            </a:p>
            <a:p>
              <a:pPr>
                <a:spcBef>
                  <a:spcPct val="20000"/>
                </a:spcBef>
                <a:buFont typeface="Wingdings" charset="0"/>
                <a:buChar char="Ø"/>
              </a:pPr>
              <a:r>
                <a:rPr lang="en-US"/>
                <a:t> Reduced uncertainty</a:t>
              </a:r>
            </a:p>
            <a:p>
              <a:pPr>
                <a:spcBef>
                  <a:spcPct val="20000"/>
                </a:spcBef>
                <a:buFont typeface="Wingdings" charset="0"/>
                <a:buChar char="Ø"/>
              </a:pPr>
              <a:r>
                <a:rPr lang="en-US"/>
                <a:t> R-matrix fit reliability</a:t>
              </a:r>
              <a:r>
                <a:rPr lang="en-US">
                  <a:solidFill>
                    <a:srgbClr val="0000FF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7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5522" name="Picture 2" descr="he3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328613"/>
            <a:ext cx="4594225" cy="271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5523" name="Text Box 3"/>
          <p:cNvSpPr txBox="1">
            <a:spLocks noChangeArrowheads="1"/>
          </p:cNvSpPr>
          <p:nvPr/>
        </p:nvSpPr>
        <p:spPr bwMode="auto">
          <a:xfrm>
            <a:off x="397768" y="1412776"/>
            <a:ext cx="388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err="1">
                <a:solidFill>
                  <a:srgbClr val="0000FF"/>
                </a:solidFill>
              </a:rPr>
              <a:t>Systematic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uncertainties</a:t>
            </a:r>
            <a:r>
              <a:rPr lang="fr-FR" dirty="0">
                <a:solidFill>
                  <a:srgbClr val="0000FF"/>
                </a:solidFill>
              </a:rPr>
              <a:t> :  </a:t>
            </a:r>
            <a:r>
              <a:rPr lang="fr-FR" i="1" dirty="0">
                <a:solidFill>
                  <a:srgbClr val="0000FF"/>
                </a:solidFill>
              </a:rPr>
              <a:t>prompt </a:t>
            </a:r>
            <a:r>
              <a:rPr lang="fr-FR" dirty="0">
                <a:solidFill>
                  <a:srgbClr val="0000FF"/>
                </a:solidFill>
              </a:rPr>
              <a:t>versus </a:t>
            </a:r>
            <a:r>
              <a:rPr lang="fr-FR" i="1" dirty="0">
                <a:solidFill>
                  <a:srgbClr val="0000FF"/>
                </a:solidFill>
              </a:rPr>
              <a:t>activation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measurements</a:t>
            </a:r>
            <a:r>
              <a:rPr lang="fr-FR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875524" name="Text Box 4" descr="Marbre blanc"/>
          <p:cNvSpPr txBox="1">
            <a:spLocks noChangeArrowheads="1"/>
          </p:cNvSpPr>
          <p:nvPr/>
        </p:nvSpPr>
        <p:spPr bwMode="auto">
          <a:xfrm>
            <a:off x="251520" y="116632"/>
            <a:ext cx="4038600" cy="4953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The </a:t>
            </a:r>
            <a:r>
              <a:rPr lang="en-US" sz="2400" baseline="30000">
                <a:solidFill>
                  <a:srgbClr val="0000FF"/>
                </a:solidFill>
              </a:rPr>
              <a:t>3</a:t>
            </a:r>
            <a:r>
              <a:rPr lang="en-US" sz="2400">
                <a:solidFill>
                  <a:srgbClr val="0000FF"/>
                </a:solidFill>
              </a:rPr>
              <a:t>He(</a:t>
            </a:r>
            <a:r>
              <a:rPr lang="en-US" sz="2400">
                <a:solidFill>
                  <a:srgbClr val="0000FF"/>
                </a:solidFill>
                <a:sym typeface="Symbol" charset="0"/>
              </a:rPr>
              <a:t>,)</a:t>
            </a:r>
            <a:r>
              <a:rPr lang="en-US" sz="2400" baseline="30000">
                <a:solidFill>
                  <a:srgbClr val="0000FF"/>
                </a:solidFill>
                <a:sym typeface="Symbol" charset="0"/>
              </a:rPr>
              <a:t>7</a:t>
            </a:r>
            <a:r>
              <a:rPr lang="en-US" sz="2400">
                <a:solidFill>
                  <a:srgbClr val="0000FF"/>
                </a:solidFill>
                <a:sym typeface="Symbol" charset="0"/>
              </a:rPr>
              <a:t>Be</a:t>
            </a:r>
            <a:r>
              <a:rPr lang="en-US" sz="2400">
                <a:solidFill>
                  <a:srgbClr val="0000FF"/>
                </a:solidFill>
              </a:rPr>
              <a:t> reaction</a:t>
            </a:r>
          </a:p>
        </p:txBody>
      </p:sp>
      <p:sp>
        <p:nvSpPr>
          <p:cNvPr id="875525" name="Text Box 5"/>
          <p:cNvSpPr txBox="1">
            <a:spLocks noChangeArrowheads="1"/>
          </p:cNvSpPr>
          <p:nvPr/>
        </p:nvSpPr>
        <p:spPr bwMode="auto">
          <a:xfrm>
            <a:off x="685800" y="620688"/>
            <a:ext cx="3276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Sensitivity = 0.97 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E</a:t>
            </a:r>
            <a:r>
              <a:rPr lang="en-US" baseline="-25000" dirty="0"/>
              <a:t>0</a:t>
            </a:r>
            <a:r>
              <a:rPr lang="en-US" dirty="0"/>
              <a:t>(</a:t>
            </a:r>
            <a:r>
              <a:rPr lang="en-US" dirty="0">
                <a:sym typeface="Symbol" charset="0"/>
              </a:rPr>
              <a:t>E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/2</a:t>
            </a:r>
            <a:r>
              <a:rPr lang="en-US" dirty="0"/>
              <a:t>) = 0.37(0.21) MeV</a:t>
            </a:r>
            <a:endParaRPr lang="fr-FR" dirty="0"/>
          </a:p>
        </p:txBody>
      </p:sp>
      <p:sp>
        <p:nvSpPr>
          <p:cNvPr id="875526" name="Text Box 6"/>
          <p:cNvSpPr txBox="1">
            <a:spLocks noChangeArrowheads="1"/>
          </p:cNvSpPr>
          <p:nvPr/>
        </p:nvSpPr>
        <p:spPr bwMode="auto">
          <a:xfrm>
            <a:off x="7696200" y="8382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i="1">
                <a:solidFill>
                  <a:schemeClr val="hlink"/>
                </a:solidFill>
              </a:rPr>
              <a:t>[DAACV]</a:t>
            </a:r>
          </a:p>
        </p:txBody>
      </p:sp>
      <p:grpSp>
        <p:nvGrpSpPr>
          <p:cNvPr id="12" name="Grouper 11"/>
          <p:cNvGrpSpPr/>
          <p:nvPr/>
        </p:nvGrpSpPr>
        <p:grpSpPr>
          <a:xfrm>
            <a:off x="152400" y="2201957"/>
            <a:ext cx="8991600" cy="4656043"/>
            <a:chOff x="152400" y="2201957"/>
            <a:chExt cx="8991600" cy="4656043"/>
          </a:xfrm>
        </p:grpSpPr>
        <p:pic>
          <p:nvPicPr>
            <p:cNvPr id="13" name="Picture 2" descr="DiL09_f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1100" y="3573016"/>
              <a:ext cx="4872900" cy="3284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152400" y="2201957"/>
              <a:ext cx="4419600" cy="2739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dirty="0">
                  <a:solidFill>
                    <a:srgbClr val="0000FF"/>
                  </a:solidFill>
                </a:rPr>
                <a:t>New precise measurements</a:t>
              </a:r>
              <a:r>
                <a:rPr lang="en-US" dirty="0">
                  <a:solidFill>
                    <a:srgbClr val="0000FF"/>
                  </a:solidFill>
                  <a:sym typeface="Symbol" charset="0"/>
                </a:rPr>
                <a:t> </a:t>
              </a:r>
              <a:r>
                <a:rPr lang="en-US" dirty="0" smtClean="0">
                  <a:solidFill>
                    <a:srgbClr val="0000FF"/>
                  </a:solidFill>
                  <a:sym typeface="Symbol" charset="0"/>
                </a:rPr>
                <a:t>:</a:t>
              </a:r>
              <a:endParaRPr lang="en-US" dirty="0">
                <a:solidFill>
                  <a:srgbClr val="0000FF"/>
                </a:solidFill>
                <a:sym typeface="Symbol" charset="0"/>
              </a:endParaRPr>
            </a:p>
            <a:p>
              <a:pPr lvl="1">
                <a:spcBef>
                  <a:spcPct val="20000"/>
                </a:spcBef>
                <a:buClr>
                  <a:srgbClr val="0000FF"/>
                </a:buClr>
                <a:buFont typeface="Wingdings" charset="0"/>
                <a:buChar char="Ø"/>
              </a:pPr>
              <a:r>
                <a:rPr lang="en-US" i="1" dirty="0">
                  <a:solidFill>
                    <a:schemeClr val="hlink"/>
                  </a:solidFill>
                  <a:sym typeface="Symbol" charset="0"/>
                </a:rPr>
                <a:t> </a:t>
              </a:r>
              <a:r>
                <a:rPr lang="en-US" dirty="0">
                  <a:solidFill>
                    <a:srgbClr val="0000FF"/>
                  </a:solidFill>
                  <a:sym typeface="Symbol" charset="0"/>
                </a:rPr>
                <a:t>Prompt </a:t>
              </a:r>
              <a:r>
                <a:rPr lang="en-US" i="1" dirty="0">
                  <a:solidFill>
                    <a:schemeClr val="hlink"/>
                  </a:solidFill>
                  <a:sym typeface="Symbol" charset="0"/>
                </a:rPr>
                <a:t>[Brown et al. 2007, </a:t>
              </a:r>
              <a:r>
                <a:rPr lang="en-US" i="1" dirty="0" err="1">
                  <a:solidFill>
                    <a:schemeClr val="hlink"/>
                  </a:solidFill>
                  <a:sym typeface="Symbol" charset="0"/>
                </a:rPr>
                <a:t>Confortola</a:t>
              </a:r>
              <a:r>
                <a:rPr lang="en-US" i="1" dirty="0">
                  <a:solidFill>
                    <a:schemeClr val="hlink"/>
                  </a:solidFill>
                  <a:sym typeface="Symbol" charset="0"/>
                </a:rPr>
                <a:t> et al. 2007, </a:t>
              </a:r>
              <a:r>
                <a:rPr lang="en-US" i="1" dirty="0" err="1">
                  <a:solidFill>
                    <a:schemeClr val="hlink"/>
                  </a:solidFill>
                  <a:sym typeface="Symbol" charset="0"/>
                </a:rPr>
                <a:t>Costantini</a:t>
              </a:r>
              <a:r>
                <a:rPr lang="en-US" i="1" dirty="0">
                  <a:solidFill>
                    <a:schemeClr val="hlink"/>
                  </a:solidFill>
                  <a:sym typeface="Symbol" charset="0"/>
                </a:rPr>
                <a:t> et al. 2008]</a:t>
              </a:r>
              <a:endParaRPr lang="en-US" dirty="0">
                <a:solidFill>
                  <a:srgbClr val="0000FF"/>
                </a:solidFill>
                <a:sym typeface="Symbol" charset="0"/>
              </a:endParaRPr>
            </a:p>
            <a:p>
              <a:pPr lvl="1">
                <a:spcBef>
                  <a:spcPct val="20000"/>
                </a:spcBef>
                <a:buClr>
                  <a:srgbClr val="0000FF"/>
                </a:buClr>
                <a:buFont typeface="Wingdings" charset="0"/>
                <a:buChar char="Ø"/>
              </a:pPr>
              <a:r>
                <a:rPr lang="en-US" i="1" dirty="0">
                  <a:solidFill>
                    <a:schemeClr val="hlink"/>
                  </a:solidFill>
                  <a:sym typeface="Symbol" charset="0"/>
                </a:rPr>
                <a:t> </a:t>
              </a:r>
              <a:r>
                <a:rPr lang="en-US" dirty="0">
                  <a:solidFill>
                    <a:srgbClr val="0000FF"/>
                  </a:solidFill>
                  <a:sym typeface="Symbol" charset="0"/>
                </a:rPr>
                <a:t>Activation </a:t>
              </a:r>
              <a:r>
                <a:rPr lang="en-US" i="1" dirty="0">
                  <a:solidFill>
                    <a:schemeClr val="hlink"/>
                  </a:solidFill>
                  <a:sym typeface="Symbol" charset="0"/>
                </a:rPr>
                <a:t>[Nara Singh et al. 2005, Brown et al. 2007, </a:t>
              </a:r>
              <a:r>
                <a:rPr lang="en-US" i="1" dirty="0" err="1">
                  <a:solidFill>
                    <a:schemeClr val="hlink"/>
                  </a:solidFill>
                  <a:sym typeface="Symbol" charset="0"/>
                </a:rPr>
                <a:t>Confortola</a:t>
              </a:r>
              <a:r>
                <a:rPr lang="en-US" i="1" dirty="0">
                  <a:solidFill>
                    <a:schemeClr val="hlink"/>
                  </a:solidFill>
                  <a:sym typeface="Symbol" charset="0"/>
                </a:rPr>
                <a:t> et al. 2007,  </a:t>
              </a:r>
              <a:r>
                <a:rPr lang="en-US" i="1" dirty="0" err="1">
                  <a:solidFill>
                    <a:schemeClr val="hlink"/>
                  </a:solidFill>
                  <a:sym typeface="Symbol" charset="0"/>
                </a:rPr>
                <a:t>Gyürky</a:t>
              </a:r>
              <a:r>
                <a:rPr lang="en-US" i="1" dirty="0">
                  <a:solidFill>
                    <a:schemeClr val="hlink"/>
                  </a:solidFill>
                  <a:sym typeface="Symbol" charset="0"/>
                </a:rPr>
                <a:t> et al. 2007</a:t>
              </a:r>
              <a:r>
                <a:rPr lang="en-US" i="1" dirty="0">
                  <a:solidFill>
                    <a:schemeClr val="hlink"/>
                  </a:solidFill>
                </a:rPr>
                <a:t>]</a:t>
              </a:r>
            </a:p>
            <a:p>
              <a:pPr lvl="1">
                <a:spcBef>
                  <a:spcPct val="20000"/>
                </a:spcBef>
                <a:buClr>
                  <a:srgbClr val="0000FF"/>
                </a:buClr>
                <a:buFont typeface="Wingdings" charset="0"/>
                <a:buChar char="Ø"/>
              </a:pPr>
              <a:r>
                <a:rPr lang="en-US" i="1" dirty="0">
                  <a:solidFill>
                    <a:schemeClr val="hlink"/>
                  </a:solidFill>
                </a:rPr>
                <a:t> </a:t>
              </a:r>
              <a:r>
                <a:rPr lang="en-US" dirty="0">
                  <a:solidFill>
                    <a:srgbClr val="0000FF"/>
                  </a:solidFill>
                </a:rPr>
                <a:t>Recoil</a:t>
              </a:r>
              <a:r>
                <a:rPr lang="en-US" i="1" dirty="0">
                  <a:solidFill>
                    <a:schemeClr val="hlink"/>
                  </a:solidFill>
                </a:rPr>
                <a:t> [Di </a:t>
              </a:r>
              <a:r>
                <a:rPr lang="en-US" i="1" dirty="0" err="1">
                  <a:solidFill>
                    <a:schemeClr val="hlink"/>
                  </a:solidFill>
                </a:rPr>
                <a:t>Leva</a:t>
              </a:r>
              <a:r>
                <a:rPr lang="en-US" i="1" dirty="0">
                  <a:solidFill>
                    <a:schemeClr val="hlink"/>
                  </a:solidFill>
                </a:rPr>
                <a:t> et al. 2009]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152400" y="5013176"/>
              <a:ext cx="4267200" cy="1692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dirty="0">
                  <a:solidFill>
                    <a:srgbClr val="0000FF"/>
                  </a:solidFill>
                </a:rPr>
                <a:t>Reanalysis of </a:t>
              </a:r>
              <a:r>
                <a:rPr lang="en-US" baseline="30000" dirty="0">
                  <a:solidFill>
                    <a:srgbClr val="0000FF"/>
                  </a:solidFill>
                </a:rPr>
                <a:t> 3</a:t>
              </a:r>
              <a:r>
                <a:rPr lang="en-US" dirty="0">
                  <a:solidFill>
                    <a:srgbClr val="0000FF"/>
                  </a:solidFill>
                </a:rPr>
                <a:t>He(</a:t>
              </a:r>
              <a:r>
                <a:rPr lang="en-US" dirty="0">
                  <a:solidFill>
                    <a:srgbClr val="0000FF"/>
                  </a:solidFill>
                  <a:sym typeface="Symbol" charset="0"/>
                </a:rPr>
                <a:t>,)</a:t>
              </a:r>
              <a:r>
                <a:rPr lang="en-US" baseline="30000" dirty="0">
                  <a:solidFill>
                    <a:srgbClr val="0000FF"/>
                  </a:solidFill>
                  <a:sym typeface="Symbol" charset="0"/>
                </a:rPr>
                <a:t>7</a:t>
              </a:r>
              <a:r>
                <a:rPr lang="en-US" dirty="0">
                  <a:solidFill>
                    <a:srgbClr val="0000FF"/>
                  </a:solidFill>
                  <a:sym typeface="Symbol" charset="0"/>
                </a:rPr>
                <a:t>Be rate</a:t>
              </a:r>
              <a:r>
                <a:rPr lang="en-US" dirty="0">
                  <a:solidFill>
                    <a:srgbClr val="0033CC"/>
                  </a:solidFill>
                  <a:sym typeface="Symbol" charset="0"/>
                </a:rPr>
                <a:t> </a:t>
              </a:r>
              <a:r>
                <a:rPr lang="en-US" i="1" dirty="0">
                  <a:solidFill>
                    <a:schemeClr val="hlink"/>
                  </a:solidFill>
                  <a:sym typeface="Symbol" charset="0"/>
                </a:rPr>
                <a:t>[</a:t>
              </a:r>
              <a:r>
                <a:rPr lang="en-US" i="1" dirty="0" err="1">
                  <a:solidFill>
                    <a:schemeClr val="hlink"/>
                  </a:solidFill>
                  <a:sym typeface="Symbol" charset="0"/>
                </a:rPr>
                <a:t>Cyburt</a:t>
              </a:r>
              <a:r>
                <a:rPr lang="en-US" i="1" dirty="0">
                  <a:solidFill>
                    <a:schemeClr val="hlink"/>
                  </a:solidFill>
                  <a:sym typeface="Symbol" charset="0"/>
                </a:rPr>
                <a:t> &amp; </a:t>
              </a:r>
              <a:r>
                <a:rPr lang="en-US" i="1" dirty="0" err="1">
                  <a:solidFill>
                    <a:schemeClr val="hlink"/>
                  </a:solidFill>
                  <a:sym typeface="Symbol" charset="0"/>
                </a:rPr>
                <a:t>Davids</a:t>
              </a:r>
              <a:r>
                <a:rPr lang="en-US" i="1" dirty="0">
                  <a:solidFill>
                    <a:schemeClr val="hlink"/>
                  </a:solidFill>
                  <a:sym typeface="Symbol" charset="0"/>
                </a:rPr>
                <a:t> 2008</a:t>
              </a:r>
              <a:r>
                <a:rPr lang="en-US" i="1" dirty="0">
                  <a:solidFill>
                    <a:schemeClr val="hlink"/>
                  </a:solidFill>
                </a:rPr>
                <a:t>]</a:t>
              </a:r>
              <a:r>
                <a:rPr lang="en-US" dirty="0">
                  <a:solidFill>
                    <a:srgbClr val="0000FF"/>
                  </a:solidFill>
                </a:rPr>
                <a:t>:</a:t>
              </a:r>
              <a:r>
                <a:rPr lang="en-US" i="1" dirty="0">
                  <a:solidFill>
                    <a:schemeClr val="hlink"/>
                  </a:solidFill>
                </a:rPr>
                <a:t> </a:t>
              </a:r>
              <a:r>
                <a:rPr lang="en-US" i="1" dirty="0"/>
                <a:t>S(0)</a:t>
              </a:r>
              <a:r>
                <a:rPr lang="en-US" dirty="0"/>
                <a:t> = 0.580±0.043 </a:t>
              </a:r>
              <a:r>
                <a:rPr lang="en-US" dirty="0" err="1"/>
                <a:t>keV.b</a:t>
              </a:r>
              <a:r>
                <a:rPr lang="en-US" dirty="0"/>
                <a:t> </a:t>
              </a:r>
              <a:r>
                <a:rPr lang="en-US" dirty="0">
                  <a:solidFill>
                    <a:srgbClr val="FF3300"/>
                  </a:solidFill>
                </a:rPr>
                <a:t>(13% higher than in DAACV04</a:t>
              </a:r>
              <a:r>
                <a:rPr lang="en-US" dirty="0" smtClean="0">
                  <a:solidFill>
                    <a:srgbClr val="FF3300"/>
                  </a:solidFill>
                </a:rPr>
                <a:t>)</a:t>
              </a:r>
              <a:r>
                <a:rPr lang="en-US" sz="2400" i="1" dirty="0"/>
                <a:t> </a:t>
              </a:r>
              <a:r>
                <a:rPr lang="en-US" i="1" dirty="0"/>
                <a:t>S(0)</a:t>
              </a:r>
              <a:r>
                <a:rPr lang="en-US" dirty="0"/>
                <a:t> = 0.56±0.02±0.02 </a:t>
              </a:r>
              <a:r>
                <a:rPr lang="en-US" dirty="0" err="1"/>
                <a:t>keV.b</a:t>
              </a:r>
              <a:r>
                <a:rPr lang="en-US" dirty="0"/>
                <a:t> </a:t>
              </a:r>
              <a:r>
                <a:rPr lang="en-US" i="1" dirty="0" smtClean="0">
                  <a:solidFill>
                    <a:schemeClr val="hlink"/>
                  </a:solidFill>
                </a:rPr>
                <a:t>[</a:t>
              </a:r>
              <a:r>
                <a:rPr lang="en-US" i="1" dirty="0" err="1" smtClean="0">
                  <a:solidFill>
                    <a:schemeClr val="hlink"/>
                  </a:solidFill>
                </a:rPr>
                <a:t>Adelberger</a:t>
              </a:r>
              <a:r>
                <a:rPr lang="en-US" i="1" dirty="0" smtClean="0">
                  <a:solidFill>
                    <a:schemeClr val="hlink"/>
                  </a:solidFill>
                </a:rPr>
                <a:t> </a:t>
              </a:r>
              <a:r>
                <a:rPr lang="en-US" i="1" dirty="0">
                  <a:solidFill>
                    <a:schemeClr val="hlink"/>
                  </a:solidFill>
                </a:rPr>
                <a:t>et al. </a:t>
              </a:r>
              <a:r>
                <a:rPr lang="en-US" i="1" dirty="0" smtClean="0">
                  <a:solidFill>
                    <a:schemeClr val="hlink"/>
                  </a:solidFill>
                </a:rPr>
                <a:t>2010] </a:t>
              </a:r>
              <a:endParaRPr lang="en-US" baseline="30000" dirty="0">
                <a:sym typeface="Symbol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Text Box 2" descr="Marbre blanc"/>
          <p:cNvSpPr txBox="1">
            <a:spLocks noChangeArrowheads="1"/>
          </p:cNvSpPr>
          <p:nvPr/>
        </p:nvSpPr>
        <p:spPr bwMode="auto">
          <a:xfrm>
            <a:off x="762000" y="228600"/>
            <a:ext cx="7620000" cy="60801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Determination of primordial abundances</a:t>
            </a:r>
          </a:p>
        </p:txBody>
      </p:sp>
      <p:sp>
        <p:nvSpPr>
          <p:cNvPr id="640004" name="Text Box 4"/>
          <p:cNvSpPr txBox="1">
            <a:spLocks noChangeArrowheads="1"/>
          </p:cNvSpPr>
          <p:nvPr/>
        </p:nvSpPr>
        <p:spPr bwMode="auto">
          <a:xfrm>
            <a:off x="381000" y="1052736"/>
            <a:ext cx="83820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Primordial abundances :</a:t>
            </a:r>
          </a:p>
          <a:p>
            <a:pPr lvl="1">
              <a:spcBef>
                <a:spcPct val="50000"/>
              </a:spcBef>
              <a:buFont typeface="Arial" charset="0"/>
              <a:buAutoNum type="arabicParenR"/>
            </a:pPr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Observe a set of primitive objects born when the Universe was young</a:t>
            </a:r>
            <a:endParaRPr lang="en-US" dirty="0">
              <a:solidFill>
                <a:srgbClr val="0000FF"/>
              </a:solidFill>
              <a:latin typeface="Times New Roman" charset="0"/>
            </a:endParaRPr>
          </a:p>
          <a:p>
            <a:pPr lvl="1">
              <a:spcBef>
                <a:spcPct val="50000"/>
              </a:spcBef>
              <a:buFont typeface="Arial" charset="0"/>
              <a:buAutoNum type="arabicParenR"/>
            </a:pPr>
            <a:r>
              <a:rPr lang="en-US" sz="2400" dirty="0" smtClean="0">
                <a:solidFill>
                  <a:srgbClr val="0000FF"/>
                </a:solidFill>
                <a:latin typeface="Times New Roman" charset="0"/>
              </a:rPr>
              <a:t>Extrapolate 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to zero </a:t>
            </a:r>
            <a:r>
              <a:rPr lang="en-US" sz="2400" dirty="0" err="1">
                <a:solidFill>
                  <a:srgbClr val="0000FF"/>
                </a:solidFill>
                <a:latin typeface="Times New Roman" charset="0"/>
              </a:rPr>
              <a:t>metallicity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 : Fe/H, O/H, Si/H,…. 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 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0</a:t>
            </a:r>
          </a:p>
          <a:p>
            <a:pPr lvl="2">
              <a:spcBef>
                <a:spcPct val="50000"/>
              </a:spcBef>
              <a:buClr>
                <a:srgbClr val="0000FF"/>
              </a:buClr>
              <a:buFontTx/>
              <a:buChar char="•"/>
            </a:pPr>
            <a:r>
              <a:rPr lang="en-US" b="1" baseline="30000" dirty="0">
                <a:solidFill>
                  <a:srgbClr val="FF3300"/>
                </a:solidFill>
                <a:latin typeface="Times New Roman" charset="0"/>
              </a:rPr>
              <a:t>7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</a:rPr>
              <a:t>Li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charset="0"/>
              </a:rPr>
              <a:t>at the surface of low </a:t>
            </a:r>
            <a:r>
              <a:rPr lang="en-US" dirty="0" err="1">
                <a:solidFill>
                  <a:srgbClr val="0000FF"/>
                </a:solidFill>
                <a:latin typeface="Times New Roman" charset="0"/>
              </a:rPr>
              <a:t>metallicity</a:t>
            </a:r>
            <a:r>
              <a:rPr lang="en-US" dirty="0">
                <a:solidFill>
                  <a:srgbClr val="0000FF"/>
                </a:solidFill>
                <a:latin typeface="Times New Roman" charset="0"/>
              </a:rPr>
              <a:t> stars in the halo of our Galaxy: 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Li/H = (1.58±0.35)</a:t>
            </a:r>
            <a:r>
              <a:rPr lang="en-US" dirty="0">
                <a:solidFill>
                  <a:srgbClr val="000000"/>
                </a:solidFill>
                <a:latin typeface="Times New Roman" charset="0"/>
                <a:sym typeface="Symbol" charset="0"/>
              </a:rPr>
              <a:t>10</a:t>
            </a:r>
            <a:r>
              <a:rPr lang="en-US" baseline="30000" dirty="0">
                <a:solidFill>
                  <a:srgbClr val="000000"/>
                </a:solidFill>
                <a:latin typeface="Times New Roman" charset="0"/>
                <a:sym typeface="Symbol" charset="0"/>
              </a:rPr>
              <a:t>-10 </a:t>
            </a:r>
            <a:r>
              <a:rPr lang="en-US" i="1" dirty="0">
                <a:solidFill>
                  <a:srgbClr val="009999"/>
                </a:solidFill>
                <a:latin typeface="Times New Roman" charset="0"/>
                <a:sym typeface="Symbol" charset="0"/>
              </a:rPr>
              <a:t>[</a:t>
            </a:r>
            <a:r>
              <a:rPr lang="en-US" i="1" dirty="0" err="1">
                <a:solidFill>
                  <a:srgbClr val="009999"/>
                </a:solidFill>
                <a:latin typeface="Times New Roman" charset="0"/>
                <a:sym typeface="Symbol" charset="0"/>
              </a:rPr>
              <a:t>Sbordone</a:t>
            </a:r>
            <a:r>
              <a:rPr lang="en-US" i="1" dirty="0">
                <a:solidFill>
                  <a:srgbClr val="009999"/>
                </a:solidFill>
                <a:latin typeface="Times New Roman" charset="0"/>
                <a:sym typeface="Symbol" charset="0"/>
              </a:rPr>
              <a:t> et al. 2010</a:t>
            </a:r>
            <a:r>
              <a:rPr lang="en-US" i="1" dirty="0" smtClean="0">
                <a:solidFill>
                  <a:srgbClr val="009999"/>
                </a:solidFill>
                <a:latin typeface="Times New Roman" charset="0"/>
                <a:sym typeface="Symbol" charset="0"/>
              </a:rPr>
              <a:t>]</a:t>
            </a:r>
            <a:endParaRPr lang="en-US" dirty="0" smtClean="0">
              <a:solidFill>
                <a:srgbClr val="0000CA"/>
              </a:solidFill>
              <a:latin typeface="Times New Roman" charset="0"/>
            </a:endParaRP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CA"/>
                </a:solidFill>
                <a:latin typeface="Times New Roman" charset="0"/>
              </a:rPr>
              <a:t> </a:t>
            </a:r>
            <a:r>
              <a:rPr lang="en-US" b="1" baseline="30000" dirty="0">
                <a:solidFill>
                  <a:srgbClr val="FF241B"/>
                </a:solidFill>
                <a:latin typeface="Times New Roman" charset="0"/>
                <a:sym typeface="Symbol" charset="0"/>
              </a:rPr>
              <a:t>4</a:t>
            </a:r>
            <a:r>
              <a:rPr lang="en-US" b="1" dirty="0">
                <a:solidFill>
                  <a:srgbClr val="FF241B"/>
                </a:solidFill>
                <a:latin typeface="Times New Roman" charset="0"/>
                <a:sym typeface="Symbol" charset="0"/>
              </a:rPr>
              <a:t>He</a:t>
            </a:r>
            <a:r>
              <a:rPr lang="en-US" dirty="0">
                <a:latin typeface="Times New Roman" charset="0"/>
                <a:sym typeface="Symbol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in H II (ionized H) regions of blue compact </a:t>
            </a:r>
            <a:r>
              <a:rPr lang="en-US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galaxies:         </a:t>
            </a:r>
            <a:r>
              <a:rPr lang="en-US" dirty="0" smtClean="0">
                <a:latin typeface="Times New Roman"/>
              </a:rPr>
              <a:t>0.245 </a:t>
            </a:r>
            <a:r>
              <a:rPr lang="en-US" dirty="0">
                <a:latin typeface="Times New Roman"/>
              </a:rPr>
              <a:t>&lt; </a:t>
            </a:r>
            <a:r>
              <a:rPr lang="en-US" dirty="0" err="1">
                <a:latin typeface="Times New Roman"/>
              </a:rPr>
              <a:t>Y</a:t>
            </a:r>
            <a:r>
              <a:rPr lang="en-US" baseline="-25000" dirty="0" err="1">
                <a:latin typeface="Times New Roman"/>
              </a:rPr>
              <a:t>p</a:t>
            </a:r>
            <a:r>
              <a:rPr lang="en-US" baseline="-25000" dirty="0">
                <a:latin typeface="Times New Roman"/>
              </a:rPr>
              <a:t> </a:t>
            </a:r>
            <a:r>
              <a:rPr lang="en-US" dirty="0">
                <a:latin typeface="Times New Roman"/>
              </a:rPr>
              <a:t>&lt; 0.267</a:t>
            </a:r>
            <a:r>
              <a:rPr lang="en-US" dirty="0">
                <a:solidFill>
                  <a:srgbClr val="04A211"/>
                </a:solidFill>
                <a:latin typeface="Times New Roman"/>
              </a:rPr>
              <a:t> </a:t>
            </a:r>
            <a:r>
              <a:rPr lang="en-US" i="1" dirty="0">
                <a:solidFill>
                  <a:srgbClr val="009999"/>
                </a:solidFill>
                <a:latin typeface="Times New Roman"/>
                <a:sym typeface="Symbol" charset="0"/>
              </a:rPr>
              <a:t>[Aver, Olive &amp; </a:t>
            </a:r>
            <a:r>
              <a:rPr lang="fr-FR" i="1" dirty="0" err="1">
                <a:solidFill>
                  <a:srgbClr val="009999"/>
                </a:solidFill>
                <a:latin typeface="Times New Roman"/>
                <a:sym typeface="Symbol" charset="0"/>
              </a:rPr>
              <a:t>Skillman</a:t>
            </a:r>
            <a:r>
              <a:rPr lang="en-US" i="1" dirty="0">
                <a:solidFill>
                  <a:srgbClr val="009999"/>
                </a:solidFill>
                <a:latin typeface="Times New Roman"/>
                <a:sym typeface="Symbol" charset="0"/>
              </a:rPr>
              <a:t> 2010</a:t>
            </a:r>
            <a:r>
              <a:rPr lang="en-US" i="1" dirty="0" smtClean="0">
                <a:solidFill>
                  <a:srgbClr val="009999"/>
                </a:solidFill>
                <a:latin typeface="Times New Roman"/>
                <a:sym typeface="Symbol" charset="0"/>
              </a:rPr>
              <a:t>] </a:t>
            </a:r>
            <a:r>
              <a:rPr lang="en-US" dirty="0" smtClean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/>
              </a:rPr>
              <a:t>0.245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/>
              </a:rPr>
              <a:t>&lt;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Times New Roman"/>
              </a:rPr>
              <a:t>Y</a:t>
            </a:r>
            <a:r>
              <a:rPr lang="en-US" baseline="-25000" dirty="0" err="1">
                <a:solidFill>
                  <a:schemeClr val="bg1">
                    <a:lumMod val="50000"/>
                  </a:schemeClr>
                </a:solidFill>
                <a:latin typeface="Times New Roman"/>
              </a:rPr>
              <a:t>p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/>
              </a:rPr>
              <a:t>&lt;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/>
              </a:rPr>
              <a:t>0.262</a:t>
            </a:r>
            <a:r>
              <a:rPr lang="en-US" dirty="0" smtClean="0">
                <a:solidFill>
                  <a:srgbClr val="04A211"/>
                </a:solidFill>
                <a:latin typeface="Times New Roman"/>
              </a:rPr>
              <a:t> </a:t>
            </a:r>
            <a:r>
              <a:rPr lang="en-US" i="1" dirty="0" smtClean="0">
                <a:solidFill>
                  <a:srgbClr val="009999"/>
                </a:solidFill>
                <a:latin typeface="Times New Roman"/>
              </a:rPr>
              <a:t>[Skillman, this workshop]</a:t>
            </a:r>
            <a:r>
              <a:rPr lang="en-US" dirty="0" smtClean="0">
                <a:solidFill>
                  <a:srgbClr val="0000FF"/>
                </a:solidFill>
                <a:latin typeface="Times New Roman"/>
              </a:rPr>
              <a:t>)</a:t>
            </a:r>
            <a:r>
              <a:rPr lang="en-US" i="1" dirty="0" smtClean="0">
                <a:solidFill>
                  <a:srgbClr val="009999"/>
                </a:solidFill>
                <a:latin typeface="Times New Roman"/>
              </a:rPr>
              <a:t> </a:t>
            </a:r>
            <a:endParaRPr lang="en-US" i="1" dirty="0" smtClean="0">
              <a:solidFill>
                <a:srgbClr val="009999"/>
              </a:solidFill>
              <a:latin typeface="Times New Roman" charset="0"/>
              <a:sym typeface="Symbol" charset="0"/>
            </a:endParaRPr>
          </a:p>
          <a:p>
            <a:pPr lvl="2">
              <a:spcBef>
                <a:spcPct val="50000"/>
              </a:spcBef>
              <a:buClr>
                <a:srgbClr val="0000FF"/>
              </a:buClr>
              <a:buFont typeface="Times" charset="0"/>
              <a:buChar char="•"/>
            </a:pPr>
            <a:r>
              <a:rPr lang="en-US" b="1" dirty="0" smtClean="0">
                <a:solidFill>
                  <a:srgbClr val="FF3300"/>
                </a:solidFill>
                <a:latin typeface="Times New Roman" charset="0"/>
              </a:rPr>
              <a:t>D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 charset="0"/>
              </a:rPr>
              <a:t>in remote cosmological clouds (i.e. at high redshift) on the line of sight of quasars:                                                                 </a:t>
            </a:r>
            <a:r>
              <a:rPr lang="fr-FR" dirty="0" smtClean="0">
                <a:solidFill>
                  <a:srgbClr val="000000"/>
                </a:solidFill>
                <a:latin typeface="Times New Roman"/>
              </a:rPr>
              <a:t>(2.84±0.26)× 10</a:t>
            </a:r>
            <a:r>
              <a:rPr lang="fr-FR" baseline="30000" dirty="0" smtClean="0">
                <a:solidFill>
                  <a:srgbClr val="000000"/>
                </a:solidFill>
                <a:latin typeface="Times New Roman"/>
              </a:rPr>
              <a:t>-5</a:t>
            </a:r>
            <a:r>
              <a:rPr lang="fr-FR" dirty="0" smtClean="0">
                <a:solidFill>
                  <a:srgbClr val="000000"/>
                </a:solidFill>
                <a:latin typeface="Times New Roman"/>
              </a:rPr>
              <a:t> (1-</a:t>
            </a:r>
            <a:r>
              <a:rPr lang="fr-FR" dirty="0" smtClean="0">
                <a:solidFill>
                  <a:srgbClr val="000000"/>
                </a:solidFill>
                <a:latin typeface="Times New Roman"/>
                <a:sym typeface="Symbol" charset="0"/>
              </a:rPr>
              <a:t>)</a:t>
            </a:r>
            <a:r>
              <a:rPr lang="fr-FR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fr-FR" b="1" baseline="30000" dirty="0" smtClean="0">
                <a:solidFill>
                  <a:srgbClr val="04A211"/>
                </a:solidFill>
                <a:latin typeface="Times New Roman"/>
              </a:rPr>
              <a:t> </a:t>
            </a:r>
            <a:r>
              <a:rPr lang="fr-FR" i="1" dirty="0" smtClean="0">
                <a:solidFill>
                  <a:schemeClr val="hlink"/>
                </a:solidFill>
                <a:latin typeface="Times New Roman"/>
              </a:rPr>
              <a:t>[Fields &amp; </a:t>
            </a:r>
            <a:r>
              <a:rPr lang="fr-FR" i="1" dirty="0" err="1" smtClean="0">
                <a:solidFill>
                  <a:schemeClr val="hlink"/>
                </a:solidFill>
                <a:latin typeface="Times New Roman"/>
              </a:rPr>
              <a:t>Sarkar</a:t>
            </a:r>
            <a:r>
              <a:rPr lang="fr-FR" i="1" dirty="0" smtClean="0">
                <a:solidFill>
                  <a:schemeClr val="hlink"/>
                </a:solidFill>
                <a:latin typeface="Times New Roman"/>
              </a:rPr>
              <a:t> 2008]</a:t>
            </a:r>
          </a:p>
          <a:p>
            <a:pPr lvl="2">
              <a:spcBef>
                <a:spcPct val="50000"/>
              </a:spcBef>
              <a:buFont typeface="Times" charset="0"/>
              <a:buChar char="•"/>
            </a:pPr>
            <a:r>
              <a:rPr lang="en-US" dirty="0">
                <a:solidFill>
                  <a:srgbClr val="0000CA"/>
                </a:solidFill>
                <a:latin typeface="Times New Roman" charset="0"/>
              </a:rPr>
              <a:t> </a:t>
            </a:r>
            <a:r>
              <a:rPr lang="en-US" b="1" baseline="30000" dirty="0">
                <a:solidFill>
                  <a:srgbClr val="FF241B"/>
                </a:solidFill>
                <a:latin typeface="Times New Roman" charset="0"/>
                <a:sym typeface="Symbol" charset="0"/>
              </a:rPr>
              <a:t>3</a:t>
            </a:r>
            <a:r>
              <a:rPr lang="en-US" b="1" dirty="0">
                <a:solidFill>
                  <a:srgbClr val="FF241B"/>
                </a:solidFill>
                <a:latin typeface="Times New Roman" charset="0"/>
                <a:sym typeface="Symbol" charset="0"/>
              </a:rPr>
              <a:t>He</a:t>
            </a:r>
            <a:r>
              <a:rPr lang="en-US" dirty="0">
                <a:latin typeface="Times New Roman" charset="0"/>
                <a:sym typeface="Symbol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in H II regions of </a:t>
            </a:r>
            <a:r>
              <a:rPr lang="en-US" i="1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our</a:t>
            </a:r>
            <a:r>
              <a:rPr lang="en-US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 Galaxy</a:t>
            </a:r>
            <a:r>
              <a:rPr lang="en-US" dirty="0">
                <a:solidFill>
                  <a:srgbClr val="0000FF"/>
                </a:solidFill>
                <a:latin typeface="Times New Roman"/>
                <a:sym typeface="Symbol" charset="0"/>
              </a:rPr>
              <a:t>: </a:t>
            </a:r>
            <a:r>
              <a:rPr lang="en-US" baseline="30000" dirty="0">
                <a:solidFill>
                  <a:srgbClr val="0000FF"/>
                </a:solidFill>
                <a:latin typeface="Times New Roman"/>
              </a:rPr>
              <a:t>                                                                    </a:t>
            </a:r>
            <a:r>
              <a:rPr lang="en-US" baseline="30000" dirty="0">
                <a:latin typeface="Times New Roman"/>
              </a:rPr>
              <a:t>3</a:t>
            </a:r>
            <a:r>
              <a:rPr lang="en-US" dirty="0">
                <a:latin typeface="Times New Roman"/>
              </a:rPr>
              <a:t>He/H ≤ (1.1</a:t>
            </a:r>
            <a:r>
              <a:rPr lang="en-US" dirty="0">
                <a:latin typeface="Times New Roman"/>
                <a:cs typeface="Times New Roman" charset="0"/>
              </a:rPr>
              <a:t>±0.2)×10</a:t>
            </a:r>
            <a:r>
              <a:rPr lang="en-US" baseline="30000" dirty="0">
                <a:latin typeface="Times New Roman"/>
                <a:cs typeface="Times New Roman" charset="0"/>
              </a:rPr>
              <a:t>-5</a:t>
            </a:r>
            <a:r>
              <a:rPr lang="en-US" baseline="30000" dirty="0">
                <a:latin typeface="Times New Roman"/>
                <a:cs typeface="Times New Roman" charset="0"/>
                <a:sym typeface="Symbol" charset="0"/>
              </a:rPr>
              <a:t> </a:t>
            </a:r>
            <a:r>
              <a:rPr lang="en-US" i="1" dirty="0">
                <a:solidFill>
                  <a:srgbClr val="009999"/>
                </a:solidFill>
                <a:latin typeface="Times New Roman"/>
                <a:sym typeface="Symbol" charset="0"/>
              </a:rPr>
              <a:t>[</a:t>
            </a:r>
            <a:r>
              <a:rPr lang="en-US" i="1" dirty="0" err="1">
                <a:solidFill>
                  <a:srgbClr val="009999"/>
                </a:solidFill>
                <a:latin typeface="Times New Roman"/>
                <a:sym typeface="Symbol" charset="0"/>
              </a:rPr>
              <a:t>Bania</a:t>
            </a:r>
            <a:r>
              <a:rPr lang="en-US" i="1" dirty="0">
                <a:solidFill>
                  <a:srgbClr val="009999"/>
                </a:solidFill>
                <a:latin typeface="Times New Roman"/>
                <a:sym typeface="Symbol" charset="0"/>
              </a:rPr>
              <a:t> et al. 2002</a:t>
            </a:r>
            <a:r>
              <a:rPr lang="en-US" i="1" dirty="0" smtClean="0">
                <a:solidFill>
                  <a:srgbClr val="009999"/>
                </a:solidFill>
                <a:latin typeface="Times New Roman"/>
                <a:sym typeface="Symbol" charset="0"/>
              </a:rPr>
              <a:t>]</a:t>
            </a:r>
            <a:endParaRPr lang="en-US" dirty="0">
              <a:latin typeface="Times New Roman"/>
              <a:sym typeface="Symbo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700" b="0" i="0" u="none" strike="noStrike" cap="none" normalizeH="0" baseline="0">
            <a:ln>
              <a:noFill/>
            </a:ln>
            <a:solidFill>
              <a:srgbClr val="0000CA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700" b="0" i="0" u="none" strike="noStrike" cap="none" normalizeH="0" baseline="0">
            <a:ln>
              <a:noFill/>
            </a:ln>
            <a:solidFill>
              <a:srgbClr val="0000CA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7005</TotalTime>
  <Words>2726</Words>
  <Application>Microsoft Macintosh PowerPoint</Application>
  <PresentationFormat>Présentation à l'écran (4:3)</PresentationFormat>
  <Paragraphs>402</Paragraphs>
  <Slides>25</Slides>
  <Notes>17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7" baseType="lpstr">
      <vt:lpstr>Modèle par défaut</vt:lpstr>
      <vt:lpstr>Équation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Coc Alain 2004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Coc Alain 2004</dc:creator>
  <cp:lastModifiedBy>Alain Coc</cp:lastModifiedBy>
  <cp:revision>1033</cp:revision>
  <cp:lastPrinted>2012-02-15T09:16:26Z</cp:lastPrinted>
  <dcterms:created xsi:type="dcterms:W3CDTF">2006-11-29T13:16:38Z</dcterms:created>
  <dcterms:modified xsi:type="dcterms:W3CDTF">2012-03-07T09:24:18Z</dcterms:modified>
</cp:coreProperties>
</file>