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63" r:id="rId2"/>
    <p:sldId id="257" r:id="rId3"/>
    <p:sldId id="261" r:id="rId4"/>
    <p:sldId id="268" r:id="rId5"/>
    <p:sldId id="258" r:id="rId6"/>
    <p:sldId id="259" r:id="rId7"/>
    <p:sldId id="260" r:id="rId8"/>
    <p:sldId id="262" r:id="rId9"/>
    <p:sldId id="264"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omic Sans MS"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omic Sans MS"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omic Sans MS"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omic Sans MS" charset="0"/>
        <a:ea typeface="ＭＳ Ｐゴシック" charset="0"/>
        <a:cs typeface="+mn-cs"/>
      </a:defRPr>
    </a:lvl5pPr>
    <a:lvl6pPr marL="2286000" algn="l" defTabSz="457200" rtl="0" eaLnBrk="1" latinLnBrk="0" hangingPunct="1">
      <a:defRPr kern="1200">
        <a:solidFill>
          <a:schemeClr val="tx1"/>
        </a:solidFill>
        <a:latin typeface="Comic Sans MS" charset="0"/>
        <a:ea typeface="ＭＳ Ｐゴシック" charset="0"/>
        <a:cs typeface="+mn-cs"/>
      </a:defRPr>
    </a:lvl6pPr>
    <a:lvl7pPr marL="2743200" algn="l" defTabSz="457200" rtl="0" eaLnBrk="1" latinLnBrk="0" hangingPunct="1">
      <a:defRPr kern="1200">
        <a:solidFill>
          <a:schemeClr val="tx1"/>
        </a:solidFill>
        <a:latin typeface="Comic Sans MS" charset="0"/>
        <a:ea typeface="ＭＳ Ｐゴシック" charset="0"/>
        <a:cs typeface="+mn-cs"/>
      </a:defRPr>
    </a:lvl7pPr>
    <a:lvl8pPr marL="3200400" algn="l" defTabSz="457200" rtl="0" eaLnBrk="1" latinLnBrk="0" hangingPunct="1">
      <a:defRPr kern="1200">
        <a:solidFill>
          <a:schemeClr val="tx1"/>
        </a:solidFill>
        <a:latin typeface="Comic Sans MS" charset="0"/>
        <a:ea typeface="ＭＳ Ｐゴシック" charset="0"/>
        <a:cs typeface="+mn-cs"/>
      </a:defRPr>
    </a:lvl8pPr>
    <a:lvl9pPr marL="3657600" algn="l" defTabSz="457200" rtl="0" eaLnBrk="1" latinLnBrk="0" hangingPunct="1">
      <a:defRPr kern="1200">
        <a:solidFill>
          <a:schemeClr val="tx1"/>
        </a:solidFill>
        <a:latin typeface="Comic Sans M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58" autoAdjust="0"/>
  </p:normalViewPr>
  <p:slideViewPr>
    <p:cSldViewPr snapToGrid="0" snapToObjects="1">
      <p:cViewPr varScale="1">
        <p:scale>
          <a:sx n="94" d="100"/>
          <a:sy n="94" d="100"/>
        </p:scale>
        <p:origin x="-1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5DC39-55E3-FA47-897A-1899934968CD}" type="datetimeFigureOut">
              <a:rPr lang="en-US" smtClean="0"/>
              <a:t>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64888-A8EB-B54D-9B8C-C3306156BEE5}" type="slidenum">
              <a:rPr lang="en-US" smtClean="0"/>
              <a:t>‹#›</a:t>
            </a:fld>
            <a:endParaRPr lang="en-US"/>
          </a:p>
        </p:txBody>
      </p:sp>
    </p:spTree>
    <p:extLst>
      <p:ext uri="{BB962C8B-B14F-4D97-AF65-F5344CB8AC3E}">
        <p14:creationId xmlns:p14="http://schemas.microsoft.com/office/powerpoint/2010/main" val="2673983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8836FD68-EDDC-A14A-ACC0-09CC3D523383}" type="slidenum">
              <a:rPr lang="en-US">
                <a:latin typeface="Arial" charset="0"/>
              </a:rPr>
              <a:pPr/>
              <a:t>1</a:t>
            </a:fld>
            <a:endParaRPr lang="en-US">
              <a:latin typeface="Arial" charset="0"/>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5E5805D4-D82E-764D-8CF6-E995338EAFF3}" type="slidenum">
              <a:rPr lang="en-US">
                <a:latin typeface="Arial" charset="0"/>
              </a:rPr>
              <a:pPr/>
              <a:t>17</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21D9435A-2BB3-1140-8AF4-0EA693811018}" type="slidenum">
              <a:rPr lang="en-US">
                <a:latin typeface="Arial" charset="0"/>
              </a:rPr>
              <a:pPr/>
              <a:t>18</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8BF7E515-BFEA-FA4B-89B5-2C54AA07E220}" type="slidenum">
              <a:rPr lang="en-US">
                <a:latin typeface="Arial" charset="0"/>
              </a:rPr>
              <a:pPr/>
              <a:t>19</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492C6469-FD36-5F4E-B491-CAB04302DCB1}" type="slidenum">
              <a:rPr lang="en-US">
                <a:latin typeface="Arial" charset="0"/>
              </a:rPr>
              <a:pPr/>
              <a:t>20</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C7131985-4961-2C4F-8DFD-A88C8198CA6F}" type="slidenum">
              <a:rPr lang="en-US">
                <a:latin typeface="Arial" charset="0"/>
              </a:rPr>
              <a:pPr/>
              <a:t>21</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38BF4772-9E7E-754D-97F6-8D53DE1FC610}" type="slidenum">
              <a:rPr lang="en-US">
                <a:latin typeface="Arial" charset="0"/>
              </a:rPr>
              <a:pPr/>
              <a:t>4</a:t>
            </a:fld>
            <a:endParaRPr lang="en-US">
              <a:latin typeface="Arial" charset="0"/>
            </a:endParaRPr>
          </a:p>
        </p:txBody>
      </p:sp>
      <p:sp>
        <p:nvSpPr>
          <p:cNvPr id="154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8836FD68-EDDC-A14A-ACC0-09CC3D523383}" type="slidenum">
              <a:rPr lang="en-US">
                <a:latin typeface="Arial" charset="0"/>
              </a:rPr>
              <a:pPr/>
              <a:t>10</a:t>
            </a:fld>
            <a:endParaRPr lang="en-US">
              <a:latin typeface="Arial" charset="0"/>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E5AC8642-AF2A-D641-ABC3-764E3DFB9497}" type="slidenum">
              <a:rPr lang="en-US">
                <a:latin typeface="Arial" charset="0"/>
              </a:rPr>
              <a:pPr/>
              <a:t>11</a:t>
            </a:fld>
            <a:endParaRPr lang="en-US">
              <a:latin typeface="Arial" charset="0"/>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ADFE45C1-6B24-A14B-BBF7-BE1BC6CC3507}" type="slidenum">
              <a:rPr lang="en-US">
                <a:latin typeface="Arial" charset="0"/>
              </a:rPr>
              <a:pPr/>
              <a:t>12</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0DC294DB-3E94-E94C-B34C-D641AE356B0D}" type="slidenum">
              <a:rPr lang="en-US">
                <a:latin typeface="Arial" charset="0"/>
              </a:rPr>
              <a:pPr/>
              <a:t>13</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144F128E-B180-484B-8FA9-E5A4D836FE3D}" type="slidenum">
              <a:rPr lang="en-US">
                <a:latin typeface="Arial" charset="0"/>
              </a:rPr>
              <a:pPr/>
              <a:t>14</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5ECB7D58-1DA9-F94F-A46E-01B9D2721711}" type="slidenum">
              <a:rPr lang="en-US">
                <a:latin typeface="Arial" charset="0"/>
              </a:rPr>
              <a:pPr/>
              <a:t>15</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fld id="{5AAF81DE-4322-B749-A16C-4BFBAA5CFB88}" type="slidenum">
              <a:rPr lang="en-US">
                <a:latin typeface="Arial" charset="0"/>
              </a:rPr>
              <a:pPr/>
              <a:t>16</a:t>
            </a:fld>
            <a:endParaRPr lang="en-US">
              <a:latin typeface="Arial" charset="0"/>
            </a:endParaRPr>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63BF61-058B-904F-9339-451AFA8B453A}" type="slidenum">
              <a:rPr lang="en-US"/>
              <a:pPr/>
              <a:t>‹#›</a:t>
            </a:fld>
            <a:endParaRPr lang="en-US"/>
          </a:p>
        </p:txBody>
      </p:sp>
    </p:spTree>
    <p:extLst>
      <p:ext uri="{BB962C8B-B14F-4D97-AF65-F5344CB8AC3E}">
        <p14:creationId xmlns:p14="http://schemas.microsoft.com/office/powerpoint/2010/main" val="268082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01C224-184F-9E46-9F47-77D9B2658160}" type="slidenum">
              <a:rPr lang="en-US"/>
              <a:pPr/>
              <a:t>‹#›</a:t>
            </a:fld>
            <a:endParaRPr lang="en-US"/>
          </a:p>
        </p:txBody>
      </p:sp>
    </p:spTree>
    <p:extLst>
      <p:ext uri="{BB962C8B-B14F-4D97-AF65-F5344CB8AC3E}">
        <p14:creationId xmlns:p14="http://schemas.microsoft.com/office/powerpoint/2010/main" val="66339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FD8BE-97B4-0C49-8180-828993A8B1FD}" type="slidenum">
              <a:rPr lang="en-US"/>
              <a:pPr/>
              <a:t>‹#›</a:t>
            </a:fld>
            <a:endParaRPr lang="en-US"/>
          </a:p>
        </p:txBody>
      </p:sp>
    </p:spTree>
    <p:extLst>
      <p:ext uri="{BB962C8B-B14F-4D97-AF65-F5344CB8AC3E}">
        <p14:creationId xmlns:p14="http://schemas.microsoft.com/office/powerpoint/2010/main" val="304457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528AA5-C04E-7549-B4AB-8D433E7B30BA}" type="slidenum">
              <a:rPr lang="en-US"/>
              <a:pPr/>
              <a:t>‹#›</a:t>
            </a:fld>
            <a:endParaRPr lang="en-US"/>
          </a:p>
        </p:txBody>
      </p:sp>
    </p:spTree>
    <p:extLst>
      <p:ext uri="{BB962C8B-B14F-4D97-AF65-F5344CB8AC3E}">
        <p14:creationId xmlns:p14="http://schemas.microsoft.com/office/powerpoint/2010/main" val="92002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A7FF91-71BC-E945-8091-BE33DD03F9E6}" type="slidenum">
              <a:rPr lang="en-US"/>
              <a:pPr/>
              <a:t>‹#›</a:t>
            </a:fld>
            <a:endParaRPr lang="en-US"/>
          </a:p>
        </p:txBody>
      </p:sp>
    </p:spTree>
    <p:extLst>
      <p:ext uri="{BB962C8B-B14F-4D97-AF65-F5344CB8AC3E}">
        <p14:creationId xmlns:p14="http://schemas.microsoft.com/office/powerpoint/2010/main" val="416982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3FA29-75FA-BD49-A82E-820E9885FAA1}" type="slidenum">
              <a:rPr lang="en-US"/>
              <a:pPr/>
              <a:t>‹#›</a:t>
            </a:fld>
            <a:endParaRPr lang="en-US"/>
          </a:p>
        </p:txBody>
      </p:sp>
    </p:spTree>
    <p:extLst>
      <p:ext uri="{BB962C8B-B14F-4D97-AF65-F5344CB8AC3E}">
        <p14:creationId xmlns:p14="http://schemas.microsoft.com/office/powerpoint/2010/main" val="78571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BAE358A-A887-CA4D-89A8-7A581C181A62}" type="slidenum">
              <a:rPr lang="en-US"/>
              <a:pPr/>
              <a:t>‹#›</a:t>
            </a:fld>
            <a:endParaRPr lang="en-US"/>
          </a:p>
        </p:txBody>
      </p:sp>
    </p:spTree>
    <p:extLst>
      <p:ext uri="{BB962C8B-B14F-4D97-AF65-F5344CB8AC3E}">
        <p14:creationId xmlns:p14="http://schemas.microsoft.com/office/powerpoint/2010/main" val="393562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6D418D-9FF3-3D46-93BF-CD3F8C4CE927}" type="slidenum">
              <a:rPr lang="en-US"/>
              <a:pPr/>
              <a:t>‹#›</a:t>
            </a:fld>
            <a:endParaRPr lang="en-US"/>
          </a:p>
        </p:txBody>
      </p:sp>
    </p:spTree>
    <p:extLst>
      <p:ext uri="{BB962C8B-B14F-4D97-AF65-F5344CB8AC3E}">
        <p14:creationId xmlns:p14="http://schemas.microsoft.com/office/powerpoint/2010/main" val="398707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D961E3-20B9-7847-B1F0-9E96387CC9A8}" type="slidenum">
              <a:rPr lang="en-US"/>
              <a:pPr/>
              <a:t>‹#›</a:t>
            </a:fld>
            <a:endParaRPr lang="en-US"/>
          </a:p>
        </p:txBody>
      </p:sp>
    </p:spTree>
    <p:extLst>
      <p:ext uri="{BB962C8B-B14F-4D97-AF65-F5344CB8AC3E}">
        <p14:creationId xmlns:p14="http://schemas.microsoft.com/office/powerpoint/2010/main" val="208368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086652-FBD0-6C49-848E-DCCDBD61E729}" type="slidenum">
              <a:rPr lang="en-US"/>
              <a:pPr/>
              <a:t>‹#›</a:t>
            </a:fld>
            <a:endParaRPr lang="en-US"/>
          </a:p>
        </p:txBody>
      </p:sp>
    </p:spTree>
    <p:extLst>
      <p:ext uri="{BB962C8B-B14F-4D97-AF65-F5344CB8AC3E}">
        <p14:creationId xmlns:p14="http://schemas.microsoft.com/office/powerpoint/2010/main" val="164811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DBA759-387B-B04C-8AD4-BACD11478B69}" type="slidenum">
              <a:rPr lang="en-US"/>
              <a:pPr/>
              <a:t>‹#›</a:t>
            </a:fld>
            <a:endParaRPr lang="en-US"/>
          </a:p>
        </p:txBody>
      </p:sp>
    </p:spTree>
    <p:extLst>
      <p:ext uri="{BB962C8B-B14F-4D97-AF65-F5344CB8AC3E}">
        <p14:creationId xmlns:p14="http://schemas.microsoft.com/office/powerpoint/2010/main" val="838507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1C64066-9018-3344-BDD3-997D1A420A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ea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image" Target="../media/image41.emf"/><Relationship Id="rId13" Type="http://schemas.openxmlformats.org/officeDocument/2006/relationships/image" Target="../media/image42.emf"/><Relationship Id="rId14" Type="http://schemas.openxmlformats.org/officeDocument/2006/relationships/image" Target="../media/image43.emf"/><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44.emf"/><Relationship Id="rId6" Type="http://schemas.openxmlformats.org/officeDocument/2006/relationships/image" Target="../media/image45.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46.emf"/><Relationship Id="rId8" Type="http://schemas.openxmlformats.org/officeDocument/2006/relationships/image" Target="../media/image47.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9" Type="http://schemas.openxmlformats.org/officeDocument/2006/relationships/image" Target="../media/image52.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0" y="40904"/>
            <a:ext cx="9413552" cy="175432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n-US" sz="3600" b="1" dirty="0" smtClean="0">
                <a:solidFill>
                  <a:srgbClr val="FF0000"/>
                </a:solidFill>
                <a:effectLst>
                  <a:outerShdw blurRad="38100" dist="38100" dir="2700000" algn="tl">
                    <a:srgbClr val="000000">
                      <a:alpha val="43137"/>
                    </a:srgbClr>
                  </a:outerShdw>
                </a:effectLst>
              </a:rPr>
              <a:t>Dark matter distributions around </a:t>
            </a:r>
          </a:p>
          <a:p>
            <a:pPr algn="ctr">
              <a:defRPr/>
            </a:pPr>
            <a:r>
              <a:rPr lang="en-US" sz="3600" b="1" dirty="0" smtClean="0">
                <a:solidFill>
                  <a:srgbClr val="FF0000"/>
                </a:solidFill>
                <a:effectLst>
                  <a:outerShdw blurRad="38100" dist="38100" dir="2700000" algn="tl">
                    <a:srgbClr val="000000">
                      <a:alpha val="43137"/>
                    </a:srgbClr>
                  </a:outerShdw>
                </a:effectLst>
              </a:rPr>
              <a:t>massive black holes: </a:t>
            </a:r>
          </a:p>
          <a:p>
            <a:pPr algn="ctr">
              <a:defRPr/>
            </a:pPr>
            <a:r>
              <a:rPr lang="en-US" sz="3600" b="1" dirty="0" smtClean="0">
                <a:solidFill>
                  <a:srgbClr val="FF0000"/>
                </a:solidFill>
                <a:effectLst>
                  <a:outerShdw blurRad="38100" dist="38100" dir="2700000" algn="tl">
                    <a:srgbClr val="000000">
                      <a:alpha val="43137"/>
                    </a:srgbClr>
                  </a:outerShdw>
                </a:effectLst>
              </a:rPr>
              <a:t>A general relativistic analysis </a:t>
            </a:r>
            <a:endParaRPr lang="en-US" sz="3600" b="1" dirty="0">
              <a:effectLst>
                <a:outerShdw blurRad="38100" dist="38100" dir="2700000" algn="tl">
                  <a:srgbClr val="000000">
                    <a:alpha val="43137"/>
                  </a:srgbClr>
                </a:outerShdw>
              </a:effectLst>
              <a:latin typeface="Helvetica Neue" charset="0"/>
            </a:endParaRPr>
          </a:p>
        </p:txBody>
      </p:sp>
      <p:sp>
        <p:nvSpPr>
          <p:cNvPr id="72708" name="Text Box 4"/>
          <p:cNvSpPr txBox="1">
            <a:spLocks noChangeArrowheads="1"/>
          </p:cNvSpPr>
          <p:nvPr/>
        </p:nvSpPr>
        <p:spPr bwMode="auto">
          <a:xfrm>
            <a:off x="2697799" y="5271984"/>
            <a:ext cx="3754754" cy="83099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2400" i="1" dirty="0">
                <a:effectLst>
                  <a:outerShdw blurRad="38100" dist="38100" dir="2700000" algn="tl">
                    <a:srgbClr val="000000">
                      <a:alpha val="43137"/>
                    </a:srgbClr>
                  </a:outerShdw>
                </a:effectLst>
                <a:latin typeface="Times" charset="0"/>
              </a:rPr>
              <a:t>Clifford Will</a:t>
            </a:r>
          </a:p>
          <a:p>
            <a:pPr algn="ctr">
              <a:defRPr/>
            </a:pPr>
            <a:r>
              <a:rPr lang="en-US" sz="2400" i="1" dirty="0">
                <a:effectLst>
                  <a:outerShdw blurRad="38100" dist="38100" dir="2700000" algn="tl">
                    <a:srgbClr val="000000">
                      <a:alpha val="43137"/>
                    </a:srgbClr>
                  </a:outerShdw>
                </a:effectLst>
                <a:latin typeface="Times" charset="0"/>
              </a:rPr>
              <a:t>University of </a:t>
            </a:r>
            <a:r>
              <a:rPr lang="en-US" sz="2400" i="1" dirty="0" smtClean="0">
                <a:effectLst>
                  <a:outerShdw blurRad="38100" dist="38100" dir="2700000" algn="tl">
                    <a:srgbClr val="000000">
                      <a:alpha val="43137"/>
                    </a:srgbClr>
                  </a:outerShdw>
                </a:effectLst>
                <a:latin typeface="Times" charset="0"/>
              </a:rPr>
              <a:t>Florida &amp; IAP</a:t>
            </a:r>
            <a:endParaRPr lang="en-US" sz="2400" i="1" dirty="0">
              <a:effectLst>
                <a:outerShdw blurRad="38100" dist="38100" dir="2700000" algn="tl">
                  <a:srgbClr val="000000">
                    <a:alpha val="43137"/>
                  </a:srgbClr>
                </a:outerShdw>
              </a:effectLst>
              <a:latin typeface="Times" charset="0"/>
            </a:endParaRPr>
          </a:p>
        </p:txBody>
      </p:sp>
      <p:pic>
        <p:nvPicPr>
          <p:cNvPr id="72709" name="Picture 5"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1919184"/>
            <a:ext cx="2028825" cy="32004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4341" name="Text Box 7"/>
          <p:cNvSpPr txBox="1">
            <a:spLocks noChangeArrowheads="1"/>
          </p:cNvSpPr>
          <p:nvPr/>
        </p:nvSpPr>
        <p:spPr bwMode="auto">
          <a:xfrm>
            <a:off x="1905000" y="6081763"/>
            <a:ext cx="5791200" cy="461665"/>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pPr algn="ctr"/>
            <a:r>
              <a:rPr lang="en-US" sz="2400" i="1" dirty="0" err="1" smtClean="0">
                <a:effectLst>
                  <a:outerShdw blurRad="38100" dist="38100" dir="2700000" algn="tl">
                    <a:srgbClr val="000000">
                      <a:alpha val="43137"/>
                    </a:srgbClr>
                  </a:outerShdw>
                </a:effectLst>
                <a:latin typeface="Times" charset="0"/>
              </a:rPr>
              <a:t>GreCo</a:t>
            </a:r>
            <a:r>
              <a:rPr lang="en-US" sz="2400" i="1" dirty="0" smtClean="0">
                <a:effectLst>
                  <a:outerShdw blurRad="38100" dist="38100" dir="2700000" algn="tl">
                    <a:srgbClr val="000000">
                      <a:alpha val="43137"/>
                    </a:srgbClr>
                  </a:outerShdw>
                </a:effectLst>
                <a:latin typeface="Times" charset="0"/>
              </a:rPr>
              <a:t> Seminar, 28 October 2013</a:t>
            </a:r>
            <a:endParaRPr lang="en-US" sz="2400" i="1" dirty="0">
              <a:effectLst>
                <a:outerShdw blurRad="38100" dist="38100" dir="2700000" algn="tl">
                  <a:srgbClr val="000000">
                    <a:alpha val="43137"/>
                  </a:srgbClr>
                </a:outerShdw>
              </a:effectLst>
              <a:latin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0" y="40904"/>
            <a:ext cx="9413552" cy="175432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n-US" sz="3600" b="1" dirty="0" smtClean="0">
                <a:solidFill>
                  <a:srgbClr val="FF0000"/>
                </a:solidFill>
                <a:effectLst>
                  <a:outerShdw blurRad="38100" dist="38100" dir="2700000" algn="tl">
                    <a:srgbClr val="000000">
                      <a:alpha val="43137"/>
                    </a:srgbClr>
                  </a:outerShdw>
                </a:effectLst>
              </a:rPr>
              <a:t>Dark matter distributions around </a:t>
            </a:r>
          </a:p>
          <a:p>
            <a:pPr algn="ctr">
              <a:defRPr/>
            </a:pPr>
            <a:r>
              <a:rPr lang="en-US" sz="3600" b="1" dirty="0" smtClean="0">
                <a:solidFill>
                  <a:srgbClr val="FF0000"/>
                </a:solidFill>
                <a:effectLst>
                  <a:outerShdw blurRad="38100" dist="38100" dir="2700000" algn="tl">
                    <a:srgbClr val="000000">
                      <a:alpha val="43137"/>
                    </a:srgbClr>
                  </a:outerShdw>
                </a:effectLst>
              </a:rPr>
              <a:t>massive black holes: </a:t>
            </a:r>
          </a:p>
          <a:p>
            <a:pPr algn="ctr">
              <a:defRPr/>
            </a:pPr>
            <a:r>
              <a:rPr lang="en-US" sz="3600" b="1" dirty="0" smtClean="0">
                <a:solidFill>
                  <a:srgbClr val="FF0000"/>
                </a:solidFill>
                <a:effectLst>
                  <a:outerShdw blurRad="38100" dist="38100" dir="2700000" algn="tl">
                    <a:srgbClr val="000000">
                      <a:alpha val="43137"/>
                    </a:srgbClr>
                  </a:outerShdw>
                </a:effectLst>
              </a:rPr>
              <a:t>A general relativistic analysis </a:t>
            </a:r>
            <a:endParaRPr lang="en-US" sz="3600" b="1" dirty="0">
              <a:effectLst>
                <a:outerShdw blurRad="38100" dist="38100" dir="2700000" algn="tl">
                  <a:srgbClr val="000000">
                    <a:alpha val="43137"/>
                  </a:srgbClr>
                </a:outerShdw>
              </a:effectLst>
              <a:latin typeface="Helvetica Neue" charset="0"/>
            </a:endParaRPr>
          </a:p>
        </p:txBody>
      </p:sp>
      <p:pic>
        <p:nvPicPr>
          <p:cNvPr id="6" name="Picture 8"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425700"/>
            <a:ext cx="8456161" cy="3071610"/>
          </a:xfrm>
          <a:prstGeom prst="rect">
            <a:avLst/>
          </a:prstGeom>
          <a:noFill/>
        </p:spPr>
        <p:txBody>
          <a:bodyPr wrap="none" rtlCol="0">
            <a:spAutoFit/>
          </a:bodyPr>
          <a:lstStyle/>
          <a:p>
            <a:pPr>
              <a:lnSpc>
                <a:spcPct val="120000"/>
              </a:lnSpc>
              <a:buClr>
                <a:srgbClr val="FF6600"/>
              </a:buClr>
            </a:pPr>
            <a:r>
              <a:rPr lang="en-US" sz="2400" dirty="0" smtClean="0"/>
              <a:t>Future work:</a:t>
            </a:r>
          </a:p>
          <a:p>
            <a:pPr marL="285750" indent="-285750">
              <a:lnSpc>
                <a:spcPct val="120000"/>
              </a:lnSpc>
              <a:buClr>
                <a:srgbClr val="FF6600"/>
              </a:buClr>
              <a:buFont typeface="Wingdings" charset="2"/>
              <a:buChar char="q"/>
            </a:pPr>
            <a:r>
              <a:rPr lang="en-US" sz="2400" dirty="0" smtClean="0"/>
              <a:t>Incorporate more realistic profiles (NFW), self-gravity</a:t>
            </a:r>
          </a:p>
          <a:p>
            <a:pPr marL="285750" indent="-285750">
              <a:lnSpc>
                <a:spcPct val="120000"/>
              </a:lnSpc>
              <a:buClr>
                <a:srgbClr val="FF6600"/>
              </a:buClr>
              <a:buFont typeface="Wingdings" charset="2"/>
              <a:buChar char="q"/>
            </a:pPr>
            <a:r>
              <a:rPr lang="en-US" sz="2400" dirty="0" smtClean="0"/>
              <a:t>Implement Kerr geometry</a:t>
            </a:r>
          </a:p>
          <a:p>
            <a:pPr marL="742950" lvl="1" indent="-285750">
              <a:lnSpc>
                <a:spcPct val="120000"/>
              </a:lnSpc>
              <a:buClr>
                <a:srgbClr val="FF6600"/>
              </a:buClr>
              <a:buFont typeface="Courier New"/>
              <a:buChar char="o"/>
            </a:pPr>
            <a:r>
              <a:rPr lang="en-US" sz="2400" dirty="0" smtClean="0"/>
              <a:t>Phase space volume more complex</a:t>
            </a:r>
          </a:p>
          <a:p>
            <a:pPr marL="742950" lvl="1" indent="-285750" algn="ctr">
              <a:lnSpc>
                <a:spcPct val="120000"/>
              </a:lnSpc>
              <a:buClr>
                <a:srgbClr val="FF6600"/>
              </a:buClr>
              <a:buFont typeface="Courier New"/>
              <a:buChar char="o"/>
            </a:pPr>
            <a:r>
              <a:rPr lang="en-US" sz="2400" dirty="0" smtClean="0"/>
              <a:t>Capture criterion more complex</a:t>
            </a:r>
            <a:br>
              <a:rPr lang="en-US" sz="2400" dirty="0" smtClean="0"/>
            </a:br>
            <a:r>
              <a:rPr lang="en-US" dirty="0" smtClean="0"/>
              <a:t>(approximate analytic formula for </a:t>
            </a:r>
            <a:r>
              <a:rPr lang="en-US" b="1" dirty="0" smtClean="0">
                <a:latin typeface="ESSTIXThirteen"/>
                <a:cs typeface="ESSTIXThirteen"/>
              </a:rPr>
              <a:t>E</a:t>
            </a:r>
            <a:r>
              <a:rPr lang="en-US" dirty="0" smtClean="0"/>
              <a:t> =1 (CMW,</a:t>
            </a:r>
            <a:r>
              <a:rPr lang="en-US" dirty="0" smtClean="0"/>
              <a:t> </a:t>
            </a:r>
            <a:r>
              <a:rPr lang="en-US" dirty="0" smtClean="0"/>
              <a:t>CQG </a:t>
            </a:r>
            <a:r>
              <a:rPr lang="en-US" b="1" dirty="0" smtClean="0"/>
              <a:t>29</a:t>
            </a:r>
            <a:r>
              <a:rPr lang="en-US" dirty="0" smtClean="0"/>
              <a:t>, 217001 (2012)</a:t>
            </a:r>
            <a:endParaRPr lang="en-US" sz="2400" dirty="0" smtClean="0"/>
          </a:p>
          <a:p>
            <a:pPr marL="742950" lvl="1" indent="-285750" algn="ctr">
              <a:lnSpc>
                <a:spcPct val="120000"/>
              </a:lnSpc>
              <a:buClr>
                <a:srgbClr val="FF6600"/>
              </a:buClr>
              <a:buFont typeface="Courier New"/>
              <a:buChar char="o"/>
            </a:pPr>
            <a:r>
              <a:rPr lang="en-US" sz="2400" dirty="0" smtClean="0"/>
              <a:t>Will be circulation &amp; non-</a:t>
            </a:r>
            <a:r>
              <a:rPr lang="en-US" sz="2400" dirty="0" err="1" smtClean="0"/>
              <a:t>sphericity</a:t>
            </a:r>
            <a:r>
              <a:rPr lang="en-US" sz="2400" dirty="0" smtClean="0"/>
              <a:t> even for f(E,L)</a:t>
            </a:r>
            <a:r>
              <a:rPr lang="en-US" dirty="0" smtClean="0"/>
              <a:t>   </a:t>
            </a:r>
            <a:endParaRPr lang="en-US" dirty="0" smtClean="0"/>
          </a:p>
        </p:txBody>
      </p:sp>
    </p:spTree>
    <p:extLst>
      <p:ext uri="{BB962C8B-B14F-4D97-AF65-F5344CB8AC3E}">
        <p14:creationId xmlns:p14="http://schemas.microsoft.com/office/powerpoint/2010/main" val="3286158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1207513" y="158750"/>
            <a:ext cx="6754373" cy="120032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smtClean="0">
                <a:solidFill>
                  <a:srgbClr val="FF0000"/>
                </a:solidFill>
                <a:effectLst>
                  <a:outerShdw blurRad="38100" dist="38100" dir="2700000" algn="tl">
                    <a:srgbClr val="000000"/>
                  </a:outerShdw>
                </a:effectLst>
                <a:latin typeface="Comic Sans MS"/>
                <a:cs typeface="Comic Sans MS"/>
              </a:rPr>
              <a:t>The Schwarzschild </a:t>
            </a:r>
            <a:r>
              <a:rPr lang="en-US" sz="3600" b="1" dirty="0">
                <a:solidFill>
                  <a:srgbClr val="FF0000"/>
                </a:solidFill>
                <a:effectLst>
                  <a:outerShdw blurRad="38100" dist="38100" dir="2700000" algn="tl">
                    <a:srgbClr val="000000"/>
                  </a:outerShdw>
                </a:effectLst>
                <a:latin typeface="Comic Sans MS"/>
                <a:cs typeface="Comic Sans MS"/>
              </a:rPr>
              <a:t>metric:</a:t>
            </a:r>
          </a:p>
          <a:p>
            <a:pPr algn="ctr">
              <a:defRPr/>
            </a:pPr>
            <a:r>
              <a:rPr lang="en-US" sz="3600" b="1" dirty="0">
                <a:solidFill>
                  <a:srgbClr val="FF0000"/>
                </a:solidFill>
                <a:effectLst>
                  <a:outerShdw blurRad="38100" dist="38100" dir="2700000" algn="tl">
                    <a:srgbClr val="000000"/>
                  </a:outerShdw>
                </a:effectLst>
                <a:latin typeface="Comic Sans MS"/>
                <a:cs typeface="Comic Sans MS"/>
              </a:rPr>
              <a:t>It’s the coordinates, stupid!*</a:t>
            </a:r>
            <a:endParaRPr lang="en-US" sz="3600" dirty="0">
              <a:effectLst>
                <a:outerShdw blurRad="38100" dist="38100" dir="2700000" algn="tl">
                  <a:srgbClr val="FFFFFF"/>
                </a:outerShdw>
              </a:effectLst>
              <a:latin typeface="Comic Sans MS"/>
              <a:cs typeface="Comic Sans MS"/>
            </a:endParaRPr>
          </a:p>
        </p:txBody>
      </p:sp>
      <p:sp>
        <p:nvSpPr>
          <p:cNvPr id="60419" name="TextBox 2"/>
          <p:cNvSpPr txBox="1">
            <a:spLocks noChangeArrowheads="1"/>
          </p:cNvSpPr>
          <p:nvPr/>
        </p:nvSpPr>
        <p:spPr bwMode="auto">
          <a:xfrm>
            <a:off x="955675" y="5018088"/>
            <a:ext cx="708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*During Bill Clinton’s first campaign for the US Presidency, his top  advisor James Carville tried to keep him focused on talking about the first Bush administration’s economic failures by repeatedly telling him: “It’s the economy, stupid!”</a:t>
            </a:r>
          </a:p>
        </p:txBody>
      </p:sp>
      <p:pic>
        <p:nvPicPr>
          <p:cNvPr id="5"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60421" name="TextBox 1"/>
          <p:cNvSpPr txBox="1">
            <a:spLocks noChangeArrowheads="1"/>
          </p:cNvSpPr>
          <p:nvPr/>
        </p:nvSpPr>
        <p:spPr bwMode="auto">
          <a:xfrm>
            <a:off x="1219200" y="2219325"/>
            <a:ext cx="6289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pPr marL="342900" indent="-342900">
              <a:lnSpc>
                <a:spcPct val="130000"/>
              </a:lnSpc>
              <a:buClr>
                <a:srgbClr val="FF0000"/>
              </a:buClr>
              <a:buFont typeface="Wingdings" charset="2"/>
              <a:buChar char="q"/>
              <a:defRPr/>
            </a:pPr>
            <a:r>
              <a:rPr lang="en-US" sz="2400" dirty="0" smtClean="0"/>
              <a:t> The textbook method</a:t>
            </a:r>
          </a:p>
          <a:p>
            <a:pPr>
              <a:lnSpc>
                <a:spcPct val="130000"/>
              </a:lnSpc>
              <a:buClr>
                <a:srgbClr val="FF0000"/>
              </a:buClr>
              <a:buFont typeface="Wingdings" charset="0"/>
              <a:buChar char="q"/>
              <a:defRPr/>
            </a:pPr>
            <a:r>
              <a:rPr lang="en-US" sz="2400" dirty="0" smtClean="0"/>
              <a:t> Schwarzschild’s method</a:t>
            </a:r>
          </a:p>
          <a:p>
            <a:pPr>
              <a:lnSpc>
                <a:spcPct val="130000"/>
              </a:lnSpc>
              <a:buClr>
                <a:srgbClr val="FF0000"/>
              </a:buClr>
              <a:buFont typeface="Wingdings" charset="0"/>
              <a:buChar char="q"/>
              <a:defRPr/>
            </a:pPr>
            <a:r>
              <a:rPr lang="en-US" sz="2400" dirty="0" smtClean="0"/>
              <a:t> The “Relaxed Einstein Equation” method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679450" y="158750"/>
            <a:ext cx="7810500" cy="1200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Finding the Schwarzschild metric:</a:t>
            </a:r>
          </a:p>
          <a:p>
            <a:pPr algn="ctr">
              <a:defRPr/>
            </a:pPr>
            <a:r>
              <a:rPr lang="en-US" sz="3600" b="1" dirty="0">
                <a:solidFill>
                  <a:srgbClr val="FF0000"/>
                </a:solidFill>
                <a:effectLst>
                  <a:outerShdw blurRad="38100" dist="38100" dir="2700000" algn="tl">
                    <a:srgbClr val="000000"/>
                  </a:outerShdw>
                </a:effectLst>
                <a:latin typeface="Comic Sans MS"/>
                <a:cs typeface="Comic Sans MS"/>
              </a:rPr>
              <a:t>The textbook way</a:t>
            </a:r>
            <a:endParaRPr lang="en-US" sz="3600" dirty="0">
              <a:effectLst>
                <a:outerShdw blurRad="38100" dist="38100" dir="2700000" algn="tl">
                  <a:srgbClr val="FFFFFF"/>
                </a:outerShdw>
              </a:effectLst>
              <a:latin typeface="Comic Sans MS"/>
              <a:cs typeface="Comic Sans MS"/>
            </a:endParaRPr>
          </a:p>
        </p:txBody>
      </p:sp>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2468" name="Picture 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463675"/>
            <a:ext cx="7891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2050" y="2971800"/>
            <a:ext cx="5053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4"/>
          <p:cNvSpPr txBox="1">
            <a:spLocks noChangeArrowheads="1"/>
          </p:cNvSpPr>
          <p:nvPr/>
        </p:nvSpPr>
        <p:spPr bwMode="auto">
          <a:xfrm>
            <a:off x="896938" y="2330450"/>
            <a:ext cx="770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Calculate the Christoffel symbols, Riemann, Ricci and Einstein tensors</a:t>
            </a:r>
          </a:p>
        </p:txBody>
      </p:sp>
      <p:sp>
        <p:nvSpPr>
          <p:cNvPr id="62471" name="TextBox 6"/>
          <p:cNvSpPr txBox="1">
            <a:spLocks noChangeArrowheads="1"/>
          </p:cNvSpPr>
          <p:nvPr/>
        </p:nvSpPr>
        <p:spPr bwMode="auto">
          <a:xfrm>
            <a:off x="838200" y="3059113"/>
            <a:ext cx="2513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Vacuum Einstein eq’ns</a:t>
            </a:r>
          </a:p>
        </p:txBody>
      </p:sp>
      <p:sp>
        <p:nvSpPr>
          <p:cNvPr id="62472" name="TextBox 7"/>
          <p:cNvSpPr txBox="1">
            <a:spLocks noChangeArrowheads="1"/>
          </p:cNvSpPr>
          <p:nvPr/>
        </p:nvSpPr>
        <p:spPr bwMode="auto">
          <a:xfrm>
            <a:off x="1001713" y="4524375"/>
            <a:ext cx="757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Voilà</a:t>
            </a:r>
            <a:r>
              <a:rPr lang="en-US"/>
              <a:t>!</a:t>
            </a:r>
          </a:p>
        </p:txBody>
      </p:sp>
      <p:pic>
        <p:nvPicPr>
          <p:cNvPr id="62473"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41463" y="4921250"/>
            <a:ext cx="38528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679450" y="158750"/>
            <a:ext cx="7810500" cy="1200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Finding the Schwarzschild metric:</a:t>
            </a:r>
          </a:p>
          <a:p>
            <a:pPr algn="ctr">
              <a:defRPr/>
            </a:pPr>
            <a:r>
              <a:rPr lang="en-US" sz="3600" b="1" dirty="0">
                <a:solidFill>
                  <a:srgbClr val="FF0000"/>
                </a:solidFill>
                <a:effectLst>
                  <a:outerShdw blurRad="38100" dist="38100" dir="2700000" algn="tl">
                    <a:srgbClr val="000000"/>
                  </a:outerShdw>
                </a:effectLst>
                <a:latin typeface="Comic Sans MS"/>
                <a:cs typeface="Comic Sans MS"/>
              </a:rPr>
              <a:t>Schwarzschild’s way</a:t>
            </a:r>
            <a:endParaRPr lang="en-US" sz="3600" dirty="0">
              <a:effectLst>
                <a:outerShdw blurRad="38100" dist="38100" dir="2700000" algn="tl">
                  <a:srgbClr val="FFFFFF"/>
                </a:outerShdw>
              </a:effectLst>
              <a:latin typeface="Comic Sans MS"/>
              <a:cs typeface="Comic Sans MS"/>
            </a:endParaRPr>
          </a:p>
        </p:txBody>
      </p:sp>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64516" name="TextBox 4"/>
          <p:cNvSpPr txBox="1">
            <a:spLocks noChangeArrowheads="1"/>
          </p:cNvSpPr>
          <p:nvPr/>
        </p:nvSpPr>
        <p:spPr bwMode="auto">
          <a:xfrm>
            <a:off x="609600" y="3211513"/>
            <a:ext cx="6775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Calculate the Christoffel symbols, Riemann, and Ricci tensors</a:t>
            </a:r>
          </a:p>
        </p:txBody>
      </p:sp>
      <p:sp>
        <p:nvSpPr>
          <p:cNvPr id="64517" name="Right Brace 11"/>
          <p:cNvSpPr>
            <a:spLocks/>
          </p:cNvSpPr>
          <p:nvPr/>
        </p:nvSpPr>
        <p:spPr bwMode="auto">
          <a:xfrm>
            <a:off x="4191000" y="3733800"/>
            <a:ext cx="457200" cy="2362200"/>
          </a:xfrm>
          <a:prstGeom prst="rightBrace">
            <a:avLst>
              <a:gd name="adj1" fmla="val 8324"/>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pic>
        <p:nvPicPr>
          <p:cNvPr id="64518"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57600"/>
            <a:ext cx="31242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230688"/>
            <a:ext cx="31734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Box 16"/>
          <p:cNvSpPr txBox="1">
            <a:spLocks noChangeArrowheads="1"/>
          </p:cNvSpPr>
          <p:nvPr/>
        </p:nvSpPr>
        <p:spPr bwMode="auto">
          <a:xfrm>
            <a:off x="5181600" y="4992688"/>
            <a:ext cx="2813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pPr algn="ctr"/>
            <a:r>
              <a:rPr lang="en-US" sz="1800"/>
              <a:t>Standard Schwarzschild </a:t>
            </a:r>
          </a:p>
          <a:p>
            <a:pPr algn="ctr"/>
            <a:r>
              <a:rPr lang="en-US" sz="1800"/>
              <a:t>metric</a:t>
            </a:r>
          </a:p>
        </p:txBody>
      </p:sp>
      <p:pic>
        <p:nvPicPr>
          <p:cNvPr id="64521" name="Picture 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447800"/>
            <a:ext cx="8001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Box 2"/>
          <p:cNvSpPr txBox="1">
            <a:spLocks noChangeArrowheads="1"/>
          </p:cNvSpPr>
          <p:nvPr/>
        </p:nvSpPr>
        <p:spPr bwMode="auto">
          <a:xfrm>
            <a:off x="4343400" y="6400800"/>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English translation: arXiv:9905030</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6563"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665413"/>
            <a:ext cx="28860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859213"/>
            <a:ext cx="54578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9613" y="4979988"/>
            <a:ext cx="79216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5313" y="1706563"/>
            <a:ext cx="2959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1657350"/>
            <a:ext cx="2019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679450" y="76200"/>
            <a:ext cx="7810500" cy="1200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Finding the Schwarzschild metric:</a:t>
            </a:r>
          </a:p>
          <a:p>
            <a:pPr algn="ctr">
              <a:defRPr/>
            </a:pPr>
            <a:r>
              <a:rPr lang="en-US" sz="3600" b="1" dirty="0">
                <a:solidFill>
                  <a:srgbClr val="FF0000"/>
                </a:solidFill>
                <a:effectLst>
                  <a:outerShdw blurRad="38100" dist="38100" dir="2700000" algn="tl">
                    <a:srgbClr val="000000"/>
                  </a:outerShdw>
                </a:effectLst>
                <a:latin typeface="Comic Sans MS"/>
                <a:cs typeface="Comic Sans MS"/>
              </a:rPr>
              <a:t>The “relaxed” Einstein Equations*</a:t>
            </a:r>
            <a:endParaRPr lang="en-US" sz="3600" dirty="0">
              <a:effectLst>
                <a:outerShdw blurRad="38100" dist="38100" dir="2700000" algn="tl">
                  <a:srgbClr val="FFFFFF"/>
                </a:outerShdw>
              </a:effectLst>
              <a:latin typeface="Comic Sans MS"/>
              <a:cs typeface="Comic Sans MS"/>
            </a:endParaRPr>
          </a:p>
        </p:txBody>
      </p:sp>
      <p:sp>
        <p:nvSpPr>
          <p:cNvPr id="66569" name="TextBox 6"/>
          <p:cNvSpPr txBox="1">
            <a:spLocks noChangeArrowheads="1"/>
          </p:cNvSpPr>
          <p:nvPr/>
        </p:nvSpPr>
        <p:spPr bwMode="auto">
          <a:xfrm>
            <a:off x="6553200" y="1639888"/>
            <a:ext cx="252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Lorenz gauge</a:t>
            </a:r>
          </a:p>
          <a:p>
            <a:r>
              <a:rPr lang="en-US" sz="1800"/>
              <a:t>Harmonic coordinates</a:t>
            </a:r>
          </a:p>
        </p:txBody>
      </p:sp>
      <p:sp>
        <p:nvSpPr>
          <p:cNvPr id="66570" name="TextBox 7"/>
          <p:cNvSpPr txBox="1">
            <a:spLocks noChangeArrowheads="1"/>
          </p:cNvSpPr>
          <p:nvPr/>
        </p:nvSpPr>
        <p:spPr bwMode="auto">
          <a:xfrm>
            <a:off x="989013" y="2867025"/>
            <a:ext cx="235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Einstein’s equations:</a:t>
            </a:r>
          </a:p>
        </p:txBody>
      </p:sp>
      <p:sp>
        <p:nvSpPr>
          <p:cNvPr id="66571" name="TextBox 10"/>
          <p:cNvSpPr txBox="1">
            <a:spLocks noChangeArrowheads="1"/>
          </p:cNvSpPr>
          <p:nvPr/>
        </p:nvSpPr>
        <p:spPr bwMode="auto">
          <a:xfrm>
            <a:off x="2333625" y="6059488"/>
            <a:ext cx="642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dirty="0"/>
              <a:t>*Exercise 8.9 of Poisson-Will, </a:t>
            </a:r>
            <a:r>
              <a:rPr lang="en-US" sz="1800" i="1" dirty="0"/>
              <a:t>Gravitation: Newtonian, post-Newtonian, </a:t>
            </a:r>
            <a:r>
              <a:rPr lang="en-US" sz="1800" i="1" dirty="0" smtClean="0"/>
              <a:t>Relativistic (Cambridge U Press 2014)</a:t>
            </a:r>
            <a:endParaRPr lang="en-US" sz="1800"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68611"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9275" y="2163763"/>
            <a:ext cx="355282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9263" y="4386263"/>
            <a:ext cx="21066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3"/>
          <p:cNvSpPr txBox="1">
            <a:spLocks noChangeArrowheads="1"/>
          </p:cNvSpPr>
          <p:nvPr/>
        </p:nvSpPr>
        <p:spPr bwMode="auto">
          <a:xfrm>
            <a:off x="679450" y="1698625"/>
            <a:ext cx="316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Static, spherical symmetry:</a:t>
            </a:r>
          </a:p>
        </p:txBody>
      </p:sp>
      <p:sp>
        <p:nvSpPr>
          <p:cNvPr id="68614" name="TextBox 4"/>
          <p:cNvSpPr txBox="1">
            <a:spLocks noChangeArrowheads="1"/>
          </p:cNvSpPr>
          <p:nvPr/>
        </p:nvSpPr>
        <p:spPr bwMode="auto">
          <a:xfrm>
            <a:off x="827088" y="3744913"/>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Lorenz gauge</a:t>
            </a:r>
          </a:p>
        </p:txBody>
      </p:sp>
      <p:pic>
        <p:nvPicPr>
          <p:cNvPr id="68615"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86513" y="3305175"/>
            <a:ext cx="20208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7"/>
          <p:cNvSpPr>
            <a:spLocks noChangeArrowheads="1"/>
          </p:cNvSpPr>
          <p:nvPr/>
        </p:nvSpPr>
        <p:spPr bwMode="auto">
          <a:xfrm>
            <a:off x="1484313" y="4208463"/>
            <a:ext cx="2487612" cy="1116012"/>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11" name="Text Box 5"/>
          <p:cNvSpPr txBox="1">
            <a:spLocks noChangeArrowheads="1"/>
          </p:cNvSpPr>
          <p:nvPr/>
        </p:nvSpPr>
        <p:spPr bwMode="auto">
          <a:xfrm>
            <a:off x="679450" y="76200"/>
            <a:ext cx="7810500" cy="1200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Finding the Schwarzschild metric:</a:t>
            </a:r>
          </a:p>
          <a:p>
            <a:pPr algn="ctr">
              <a:defRPr/>
            </a:pPr>
            <a:r>
              <a:rPr lang="en-US" sz="3600" b="1" dirty="0">
                <a:solidFill>
                  <a:srgbClr val="FF0000"/>
                </a:solidFill>
                <a:effectLst>
                  <a:outerShdw blurRad="38100" dist="38100" dir="2700000" algn="tl">
                    <a:srgbClr val="000000"/>
                  </a:outerShdw>
                </a:effectLst>
                <a:latin typeface="Comic Sans MS"/>
                <a:cs typeface="Comic Sans MS"/>
              </a:rPr>
              <a:t>The “relaxed” Einstein Equations</a:t>
            </a:r>
            <a:endParaRPr lang="en-US" sz="3600" dirty="0">
              <a:effectLst>
                <a:outerShdw blurRad="38100" dist="38100" dir="2700000" algn="tl">
                  <a:srgbClr val="FFFFFF"/>
                </a:outerShdw>
              </a:effectLst>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70659"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8335963"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270000" y="158750"/>
            <a:ext cx="6629400"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Pieces of the field equations</a:t>
            </a:r>
            <a:endParaRPr lang="en-US" sz="3600" dirty="0">
              <a:effectLst>
                <a:outerShdw blurRad="38100" dist="38100" dir="2700000" algn="tl">
                  <a:srgbClr val="FFFFFF"/>
                </a:outerShdw>
              </a:effectLst>
              <a:latin typeface="Comic Sans MS"/>
              <a:cs typeface="Comic Sans MS"/>
            </a:endParaRPr>
          </a:p>
        </p:txBody>
      </p:sp>
      <p:pic>
        <p:nvPicPr>
          <p:cNvPr id="70661"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066800"/>
            <a:ext cx="15208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4"/>
          <p:cNvSpPr txBox="1">
            <a:spLocks noChangeArrowheads="1"/>
          </p:cNvSpPr>
          <p:nvPr/>
        </p:nvSpPr>
        <p:spPr bwMode="auto">
          <a:xfrm>
            <a:off x="715963" y="993775"/>
            <a:ext cx="177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Left-hand side</a:t>
            </a:r>
          </a:p>
        </p:txBody>
      </p:sp>
      <p:sp>
        <p:nvSpPr>
          <p:cNvPr id="70663" name="TextBox 8"/>
          <p:cNvSpPr txBox="1">
            <a:spLocks noChangeArrowheads="1"/>
          </p:cNvSpPr>
          <p:nvPr/>
        </p:nvSpPr>
        <p:spPr bwMode="auto">
          <a:xfrm>
            <a:off x="685800" y="18288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Right-hand side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72707"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8288" y="1057275"/>
            <a:ext cx="39703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2225" y="5154613"/>
            <a:ext cx="583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836738" y="158750"/>
            <a:ext cx="5495925"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3 differential equations</a:t>
            </a:r>
            <a:endParaRPr lang="en-US" sz="3600" dirty="0">
              <a:effectLst>
                <a:outerShdw blurRad="38100" dist="38100" dir="2700000" algn="tl">
                  <a:srgbClr val="FFFFFF"/>
                </a:outerShdw>
              </a:effectLst>
              <a:latin typeface="Comic Sans MS"/>
              <a:cs typeface="Comic Sans MS"/>
            </a:endParaRPr>
          </a:p>
        </p:txBody>
      </p:sp>
      <p:sp>
        <p:nvSpPr>
          <p:cNvPr id="72710" name="TextBox 4"/>
          <p:cNvSpPr txBox="1">
            <a:spLocks noChangeArrowheads="1"/>
          </p:cNvSpPr>
          <p:nvPr/>
        </p:nvSpPr>
        <p:spPr bwMode="auto">
          <a:xfrm>
            <a:off x="1557338" y="1195388"/>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Define:</a:t>
            </a:r>
          </a:p>
        </p:txBody>
      </p:sp>
      <p:sp>
        <p:nvSpPr>
          <p:cNvPr id="72711" name="TextBox 6"/>
          <p:cNvSpPr txBox="1">
            <a:spLocks noChangeArrowheads="1"/>
          </p:cNvSpPr>
          <p:nvPr/>
        </p:nvSpPr>
        <p:spPr bwMode="auto">
          <a:xfrm>
            <a:off x="588963" y="1860550"/>
            <a:ext cx="1476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3 equations:</a:t>
            </a:r>
          </a:p>
        </p:txBody>
      </p:sp>
      <p:pic>
        <p:nvPicPr>
          <p:cNvPr id="72712" name="Picture 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2305050"/>
            <a:ext cx="51022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74755"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6675" y="930275"/>
            <a:ext cx="24288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9388" y="930275"/>
            <a:ext cx="14890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6788" y="2138363"/>
            <a:ext cx="8286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6675" y="1895475"/>
            <a:ext cx="17510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35550" y="1793875"/>
            <a:ext cx="1584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87675" y="2674938"/>
            <a:ext cx="28575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9338" y="2643188"/>
            <a:ext cx="28241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4600" y="3352800"/>
            <a:ext cx="44053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3498850" y="158750"/>
            <a:ext cx="2171700"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Solutions</a:t>
            </a:r>
            <a:endParaRPr lang="en-US" sz="3600" dirty="0">
              <a:effectLst>
                <a:outerShdw blurRad="38100" dist="38100" dir="2700000" algn="tl">
                  <a:srgbClr val="FFFFFF"/>
                </a:outerShdw>
              </a:effectLst>
              <a:latin typeface="Comic Sans MS"/>
              <a:cs typeface="Comic Sans MS"/>
            </a:endParaRPr>
          </a:p>
        </p:txBody>
      </p:sp>
      <p:sp>
        <p:nvSpPr>
          <p:cNvPr id="74764" name="TextBox 9"/>
          <p:cNvSpPr txBox="1">
            <a:spLocks noChangeArrowheads="1"/>
          </p:cNvSpPr>
          <p:nvPr/>
        </p:nvSpPr>
        <p:spPr bwMode="auto">
          <a:xfrm>
            <a:off x="561975" y="1041400"/>
            <a:ext cx="1933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Equation (1)+(2):</a:t>
            </a:r>
          </a:p>
        </p:txBody>
      </p:sp>
      <p:sp>
        <p:nvSpPr>
          <p:cNvPr id="74765" name="TextBox 11"/>
          <p:cNvSpPr txBox="1">
            <a:spLocks noChangeArrowheads="1"/>
          </p:cNvSpPr>
          <p:nvPr/>
        </p:nvSpPr>
        <p:spPr bwMode="auto">
          <a:xfrm>
            <a:off x="5305425" y="1069975"/>
            <a:ext cx="91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implies</a:t>
            </a:r>
          </a:p>
        </p:txBody>
      </p:sp>
      <p:sp>
        <p:nvSpPr>
          <p:cNvPr id="74766" name="TextBox 12"/>
          <p:cNvSpPr txBox="1">
            <a:spLocks noChangeArrowheads="1"/>
          </p:cNvSpPr>
          <p:nvPr/>
        </p:nvSpPr>
        <p:spPr bwMode="auto">
          <a:xfrm>
            <a:off x="561975" y="1657350"/>
            <a:ext cx="143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Case 1:  c=0</a:t>
            </a:r>
          </a:p>
        </p:txBody>
      </p:sp>
      <p:sp>
        <p:nvSpPr>
          <p:cNvPr id="74767" name="TextBox 13"/>
          <p:cNvSpPr txBox="1">
            <a:spLocks noChangeArrowheads="1"/>
          </p:cNvSpPr>
          <p:nvPr/>
        </p:nvSpPr>
        <p:spPr bwMode="auto">
          <a:xfrm>
            <a:off x="533400" y="2830513"/>
            <a:ext cx="247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Subst X=0 in Eq. (2):</a:t>
            </a:r>
          </a:p>
        </p:txBody>
      </p:sp>
      <p:sp>
        <p:nvSpPr>
          <p:cNvPr id="74768" name="TextBox 14"/>
          <p:cNvSpPr txBox="1">
            <a:spLocks noChangeArrowheads="1"/>
          </p:cNvSpPr>
          <p:nvPr/>
        </p:nvSpPr>
        <p:spPr bwMode="auto">
          <a:xfrm>
            <a:off x="561975" y="3516313"/>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Newtonian limit:</a:t>
            </a:r>
          </a:p>
        </p:txBody>
      </p:sp>
      <p:sp>
        <p:nvSpPr>
          <p:cNvPr id="74769" name="Rectangle 19"/>
          <p:cNvSpPr>
            <a:spLocks noChangeArrowheads="1"/>
          </p:cNvSpPr>
          <p:nvPr/>
        </p:nvSpPr>
        <p:spPr bwMode="auto">
          <a:xfrm>
            <a:off x="4837113" y="1735138"/>
            <a:ext cx="2022475" cy="84137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74770" name="Rectangle 21"/>
          <p:cNvSpPr>
            <a:spLocks noChangeArrowheads="1"/>
          </p:cNvSpPr>
          <p:nvPr/>
        </p:nvSpPr>
        <p:spPr bwMode="auto">
          <a:xfrm>
            <a:off x="6019800" y="2576513"/>
            <a:ext cx="3025775" cy="87947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74771" name="Rectangle 22"/>
          <p:cNvSpPr>
            <a:spLocks noChangeArrowheads="1"/>
          </p:cNvSpPr>
          <p:nvPr/>
        </p:nvSpPr>
        <p:spPr bwMode="auto">
          <a:xfrm>
            <a:off x="3697288" y="4114800"/>
            <a:ext cx="3236912" cy="240347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pic>
        <p:nvPicPr>
          <p:cNvPr id="74772" name="Picture 15"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4495800"/>
            <a:ext cx="14589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3" name="Picture 16"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048125" y="4191000"/>
            <a:ext cx="25669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522288" y="158750"/>
            <a:ext cx="8124825"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The metric in harmonic coordinates</a:t>
            </a:r>
            <a:endParaRPr lang="en-US" sz="3600" dirty="0">
              <a:effectLst>
                <a:outerShdw blurRad="38100" dist="38100" dir="2700000" algn="tl">
                  <a:srgbClr val="FFFFFF"/>
                </a:outerShdw>
              </a:effectLst>
              <a:latin typeface="Comic Sans MS"/>
              <a:cs typeface="Comic Sans MS"/>
            </a:endParaRPr>
          </a:p>
        </p:txBody>
      </p:sp>
      <p:sp>
        <p:nvSpPr>
          <p:cNvPr id="76804" name="TextBox 4"/>
          <p:cNvSpPr txBox="1">
            <a:spLocks noChangeArrowheads="1"/>
          </p:cNvSpPr>
          <p:nvPr/>
        </p:nvSpPr>
        <p:spPr bwMode="auto">
          <a:xfrm>
            <a:off x="665163" y="3781425"/>
            <a:ext cx="615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Obtain from Schwarzschild coordinates by substituting</a:t>
            </a:r>
          </a:p>
        </p:txBody>
      </p:sp>
      <p:sp>
        <p:nvSpPr>
          <p:cNvPr id="76805" name="Rectangle 8"/>
          <p:cNvSpPr>
            <a:spLocks noChangeArrowheads="1"/>
          </p:cNvSpPr>
          <p:nvPr/>
        </p:nvSpPr>
        <p:spPr bwMode="auto">
          <a:xfrm>
            <a:off x="2511425" y="4151313"/>
            <a:ext cx="2613025" cy="64928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pic>
        <p:nvPicPr>
          <p:cNvPr id="76806"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6638" y="1144588"/>
            <a:ext cx="7340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4613" y="4289425"/>
            <a:ext cx="233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71500"/>
            <a:ext cx="2415645" cy="584776"/>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rPr>
              <a:t>Motivation:</a:t>
            </a:r>
            <a:endParaRPr lang="en-US" sz="32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762001" y="1324832"/>
            <a:ext cx="7562850" cy="4148828"/>
          </a:xfrm>
          <a:prstGeom prst="rect">
            <a:avLst/>
          </a:prstGeom>
          <a:noFill/>
        </p:spPr>
        <p:txBody>
          <a:bodyPr wrap="square" rtlCol="0">
            <a:spAutoFit/>
          </a:bodyPr>
          <a:lstStyle/>
          <a:p>
            <a:pPr marL="342900" indent="-342900">
              <a:lnSpc>
                <a:spcPct val="110000"/>
              </a:lnSpc>
              <a:buClr>
                <a:srgbClr val="FF0000"/>
              </a:buClr>
              <a:buFont typeface="Wingdings" charset="2"/>
              <a:buChar char="q"/>
            </a:pPr>
            <a:r>
              <a:rPr lang="en-US" sz="2400" dirty="0" smtClean="0"/>
              <a:t>A massive black hole (</a:t>
            </a:r>
            <a:r>
              <a:rPr lang="en-US" sz="2400" dirty="0" err="1" smtClean="0"/>
              <a:t>Sgr</a:t>
            </a:r>
            <a:r>
              <a:rPr lang="en-US" sz="2400" dirty="0" smtClean="0"/>
              <a:t> A*) resides at the </a:t>
            </a:r>
            <a:br>
              <a:rPr lang="en-US" sz="2400" dirty="0" smtClean="0"/>
            </a:br>
            <a:r>
              <a:rPr lang="en-US" sz="2400" dirty="0" smtClean="0"/>
              <a:t>	center of the galaxy</a:t>
            </a:r>
          </a:p>
          <a:p>
            <a:pPr marL="342900" indent="-342900">
              <a:lnSpc>
                <a:spcPct val="110000"/>
              </a:lnSpc>
              <a:buClr>
                <a:srgbClr val="FF0000"/>
              </a:buClr>
              <a:buFont typeface="Wingdings" charset="2"/>
              <a:buChar char="q"/>
            </a:pPr>
            <a:r>
              <a:rPr lang="en-US" sz="2400" dirty="0" smtClean="0"/>
              <a:t>Dark matter dominates the overall mass of the </a:t>
            </a:r>
            <a:br>
              <a:rPr lang="en-US" sz="2400" dirty="0" smtClean="0"/>
            </a:br>
            <a:r>
              <a:rPr lang="en-US" sz="2400" dirty="0" smtClean="0"/>
              <a:t>	galaxy</a:t>
            </a:r>
          </a:p>
          <a:p>
            <a:pPr marL="342900" indent="-342900">
              <a:lnSpc>
                <a:spcPct val="110000"/>
              </a:lnSpc>
              <a:buClr>
                <a:srgbClr val="FF0000"/>
              </a:buClr>
              <a:buFont typeface="Wingdings" charset="2"/>
              <a:buChar char="q"/>
            </a:pPr>
            <a:r>
              <a:rPr lang="en-US" sz="2400" dirty="0" smtClean="0"/>
              <a:t>Does the black hole induce a spike of DM density </a:t>
            </a:r>
            <a:br>
              <a:rPr lang="en-US" sz="2400" dirty="0" smtClean="0"/>
            </a:br>
            <a:r>
              <a:rPr lang="en-US" sz="2400" dirty="0" smtClean="0"/>
              <a:t>	at the center?</a:t>
            </a:r>
          </a:p>
          <a:p>
            <a:pPr marL="342900" indent="-342900">
              <a:lnSpc>
                <a:spcPct val="110000"/>
              </a:lnSpc>
              <a:buClr>
                <a:srgbClr val="FF0000"/>
              </a:buClr>
              <a:buFont typeface="Wingdings" charset="2"/>
              <a:buChar char="q"/>
            </a:pPr>
            <a:r>
              <a:rPr lang="en-US" sz="2400" dirty="0" smtClean="0"/>
              <a:t>Implications for indirect detection via decays or </a:t>
            </a:r>
            <a:br>
              <a:rPr lang="en-US" sz="2400" dirty="0" smtClean="0"/>
            </a:br>
            <a:r>
              <a:rPr lang="en-US" sz="2400" dirty="0" smtClean="0"/>
              <a:t>	self-annihilations</a:t>
            </a:r>
          </a:p>
          <a:p>
            <a:pPr marL="342900" indent="-342900">
              <a:lnSpc>
                <a:spcPct val="110000"/>
              </a:lnSpc>
              <a:buClr>
                <a:srgbClr val="FF0000"/>
              </a:buClr>
              <a:buFont typeface="Wingdings" charset="2"/>
              <a:buChar char="q"/>
            </a:pPr>
            <a:r>
              <a:rPr lang="en-US" sz="2400" dirty="0" smtClean="0"/>
              <a:t>Added mass could affect orbits of stars near</a:t>
            </a:r>
            <a:br>
              <a:rPr lang="en-US" sz="2400" dirty="0" smtClean="0"/>
            </a:br>
            <a:r>
              <a:rPr lang="en-US" sz="2400" dirty="0" smtClean="0"/>
              <a:t>     the black hole (tests of the no-hair theorems)</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78851"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6675" y="930275"/>
            <a:ext cx="24288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9388" y="930275"/>
            <a:ext cx="14890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1981200" y="158750"/>
            <a:ext cx="4564063"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The other solution?</a:t>
            </a:r>
            <a:endParaRPr lang="en-US" sz="3600" dirty="0">
              <a:effectLst>
                <a:outerShdw blurRad="38100" dist="38100" dir="2700000" algn="tl">
                  <a:srgbClr val="FFFFFF"/>
                </a:outerShdw>
              </a:effectLst>
              <a:latin typeface="Comic Sans MS"/>
              <a:cs typeface="Comic Sans MS"/>
            </a:endParaRPr>
          </a:p>
        </p:txBody>
      </p:sp>
      <p:sp>
        <p:nvSpPr>
          <p:cNvPr id="2" name="TextBox 9"/>
          <p:cNvSpPr txBox="1">
            <a:spLocks noChangeArrowheads="1"/>
          </p:cNvSpPr>
          <p:nvPr/>
        </p:nvSpPr>
        <p:spPr bwMode="auto">
          <a:xfrm>
            <a:off x="561975" y="1041400"/>
            <a:ext cx="1933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Equation (1)+(2):</a:t>
            </a:r>
          </a:p>
        </p:txBody>
      </p:sp>
      <p:sp>
        <p:nvSpPr>
          <p:cNvPr id="78855" name="TextBox 11"/>
          <p:cNvSpPr txBox="1">
            <a:spLocks noChangeArrowheads="1"/>
          </p:cNvSpPr>
          <p:nvPr/>
        </p:nvSpPr>
        <p:spPr bwMode="auto">
          <a:xfrm>
            <a:off x="5305425" y="1069975"/>
            <a:ext cx="91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implies</a:t>
            </a:r>
          </a:p>
        </p:txBody>
      </p:sp>
      <p:sp>
        <p:nvSpPr>
          <p:cNvPr id="78856" name="TextBox 12"/>
          <p:cNvSpPr txBox="1">
            <a:spLocks noChangeArrowheads="1"/>
          </p:cNvSpPr>
          <p:nvPr/>
        </p:nvSpPr>
        <p:spPr bwMode="auto">
          <a:xfrm>
            <a:off x="627063" y="1946275"/>
            <a:ext cx="154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Case 2:  c ≠0</a:t>
            </a:r>
          </a:p>
        </p:txBody>
      </p:sp>
      <p:pic>
        <p:nvPicPr>
          <p:cNvPr id="78857" name="Picture 1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8875" y="2616200"/>
            <a:ext cx="18621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60813" y="2438400"/>
            <a:ext cx="28940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Rectangle 15"/>
          <p:cNvSpPr>
            <a:spLocks noChangeArrowheads="1"/>
          </p:cNvSpPr>
          <p:nvPr/>
        </p:nvSpPr>
        <p:spPr bwMode="auto">
          <a:xfrm>
            <a:off x="3678238" y="2251075"/>
            <a:ext cx="3381375" cy="11525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solidFill>
                <a:srgbClr val="000000"/>
              </a:solidFill>
            </a:endParaRPr>
          </a:p>
        </p:txBody>
      </p:sp>
      <p:sp>
        <p:nvSpPr>
          <p:cNvPr id="5" name="TextBox 4"/>
          <p:cNvSpPr txBox="1"/>
          <p:nvPr/>
        </p:nvSpPr>
        <p:spPr>
          <a:xfrm>
            <a:off x="990600" y="4313238"/>
            <a:ext cx="8110538" cy="1477962"/>
          </a:xfrm>
          <a:prstGeom prst="rect">
            <a:avLst/>
          </a:prstGeom>
          <a:noFill/>
        </p:spPr>
        <p:txBody>
          <a:bodyPr wrap="none">
            <a:spAutoFit/>
          </a:bodyPr>
          <a:lstStyle/>
          <a:p>
            <a:pPr>
              <a:defRPr/>
            </a:pPr>
            <a:r>
              <a:rPr lang="en-US" sz="1800" dirty="0"/>
              <a:t>Attempts to find a solution failed (Pierre </a:t>
            </a:r>
            <a:r>
              <a:rPr lang="en-US" sz="1800" dirty="0" err="1"/>
              <a:t>Fromholz</a:t>
            </a:r>
            <a:r>
              <a:rPr lang="en-US" sz="1800" dirty="0"/>
              <a:t>, </a:t>
            </a:r>
            <a:r>
              <a:rPr lang="en-US" sz="1800" dirty="0" err="1"/>
              <a:t>Ecole</a:t>
            </a:r>
            <a:r>
              <a:rPr lang="en-US" sz="1800" dirty="0"/>
              <a:t> </a:t>
            </a:r>
            <a:r>
              <a:rPr lang="en-US" sz="1800" dirty="0" err="1"/>
              <a:t>Normale</a:t>
            </a:r>
            <a:r>
              <a:rPr lang="en-US" sz="1800" dirty="0"/>
              <a:t>, Paris)</a:t>
            </a:r>
          </a:p>
          <a:p>
            <a:pPr>
              <a:defRPr/>
            </a:pPr>
            <a:endParaRPr lang="en-US" sz="1800" dirty="0"/>
          </a:p>
          <a:p>
            <a:pPr marL="285750" indent="-285750">
              <a:buFont typeface="Wingdings" charset="2"/>
              <a:buChar char="u"/>
              <a:defRPr/>
            </a:pPr>
            <a:r>
              <a:rPr lang="en-US" sz="1800" dirty="0"/>
              <a:t>change variables</a:t>
            </a:r>
          </a:p>
          <a:p>
            <a:pPr marL="285750" indent="-285750">
              <a:buFont typeface="Wingdings" charset="2"/>
              <a:buChar char="u"/>
              <a:defRPr/>
            </a:pPr>
            <a:r>
              <a:rPr lang="en-US" sz="1800" dirty="0"/>
              <a:t>Abel’s resolution</a:t>
            </a:r>
          </a:p>
          <a:p>
            <a:pPr marL="285750" indent="-285750">
              <a:buFont typeface="Wingdings" charset="2"/>
              <a:buChar char="u"/>
              <a:defRPr/>
            </a:pPr>
            <a:r>
              <a:rPr lang="en-US" sz="1800" dirty="0"/>
              <a:t>inversion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78854" name="Picture 6" descr="F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80899"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2963" y="1223963"/>
            <a:ext cx="42957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7363" y="1149350"/>
            <a:ext cx="17716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14650" y="2039938"/>
            <a:ext cx="25939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387350" y="158750"/>
            <a:ext cx="8394700" cy="646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3600" b="1" dirty="0">
                <a:solidFill>
                  <a:srgbClr val="FF0000"/>
                </a:solidFill>
                <a:effectLst>
                  <a:outerShdw blurRad="38100" dist="38100" dir="2700000" algn="tl">
                    <a:srgbClr val="000000"/>
                  </a:outerShdw>
                </a:effectLst>
                <a:latin typeface="Comic Sans MS"/>
                <a:cs typeface="Comic Sans MS"/>
              </a:rPr>
              <a:t>What does the other solution mean?</a:t>
            </a:r>
            <a:endParaRPr lang="en-US" sz="3600" dirty="0">
              <a:effectLst>
                <a:outerShdw blurRad="38100" dist="38100" dir="2700000" algn="tl">
                  <a:srgbClr val="FFFFFF"/>
                </a:outerShdw>
              </a:effectLst>
              <a:latin typeface="Comic Sans MS"/>
              <a:cs typeface="Comic Sans MS"/>
            </a:endParaRPr>
          </a:p>
        </p:txBody>
      </p:sp>
      <p:sp>
        <p:nvSpPr>
          <p:cNvPr id="80903" name="TextBox 10"/>
          <p:cNvSpPr txBox="1">
            <a:spLocks noChangeArrowheads="1"/>
          </p:cNvSpPr>
          <p:nvPr/>
        </p:nvSpPr>
        <p:spPr bwMode="auto">
          <a:xfrm>
            <a:off x="612775" y="4105275"/>
            <a:ext cx="4459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Legendre’s equation (L=1), with solution:</a:t>
            </a:r>
          </a:p>
        </p:txBody>
      </p:sp>
      <p:pic>
        <p:nvPicPr>
          <p:cNvPr id="80904" name="Picture 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389313"/>
            <a:ext cx="6604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745038"/>
            <a:ext cx="7924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18476" y="6457767"/>
            <a:ext cx="4878972" cy="369332"/>
          </a:xfrm>
          <a:prstGeom prst="rect">
            <a:avLst/>
          </a:prstGeom>
          <a:noFill/>
        </p:spPr>
        <p:txBody>
          <a:bodyPr wrap="none" rtlCol="0">
            <a:spAutoFit/>
          </a:bodyPr>
          <a:lstStyle/>
          <a:p>
            <a:r>
              <a:rPr lang="en-US" dirty="0" err="1" smtClean="0"/>
              <a:t>Fromholz</a:t>
            </a:r>
            <a:r>
              <a:rPr lang="en-US" dirty="0" smtClean="0"/>
              <a:t>, Poisson &amp; CMW, arXiv:1308.0394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6769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12700"/>
            <a:ext cx="7028485"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Testing the no-hair theorem at the galactic center:</a:t>
            </a:r>
            <a:endParaRPr lang="en-US" sz="3200" b="1" dirty="0">
              <a:solidFill>
                <a:srgbClr val="FF0000"/>
              </a:solidFill>
              <a:effectLst>
                <a:outerShdw blurRad="38100" dist="38100" dir="2700000" algn="tl">
                  <a:srgbClr val="000000">
                    <a:alpha val="43137"/>
                  </a:srgbClr>
                </a:outerShdw>
              </a:effectLst>
            </a:endParaRPr>
          </a:p>
        </p:txBody>
      </p:sp>
      <p:sp>
        <p:nvSpPr>
          <p:cNvPr id="4" name="Oval 5"/>
          <p:cNvSpPr>
            <a:spLocks noChangeArrowheads="1"/>
          </p:cNvSpPr>
          <p:nvPr/>
        </p:nvSpPr>
        <p:spPr bwMode="auto">
          <a:xfrm>
            <a:off x="6946900" y="1689100"/>
            <a:ext cx="914400" cy="4191000"/>
          </a:xfrm>
          <a:prstGeom prst="ellipse">
            <a:avLst/>
          </a:prstGeom>
          <a:solidFill>
            <a:schemeClr val="accent1">
              <a:alpha val="0"/>
            </a:schemeClr>
          </a:solid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 name="Oval 6"/>
          <p:cNvSpPr>
            <a:spLocks noChangeArrowheads="1"/>
          </p:cNvSpPr>
          <p:nvPr/>
        </p:nvSpPr>
        <p:spPr bwMode="auto">
          <a:xfrm rot="855835">
            <a:off x="7327900" y="1736725"/>
            <a:ext cx="1143000" cy="4191000"/>
          </a:xfrm>
          <a:prstGeom prst="ellipse">
            <a:avLst/>
          </a:prstGeom>
          <a:solidFill>
            <a:schemeClr val="accent1">
              <a:alpha val="0"/>
            </a:schemeClr>
          </a:solid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Oval 7"/>
          <p:cNvSpPr>
            <a:spLocks noChangeArrowheads="1"/>
          </p:cNvSpPr>
          <p:nvPr/>
        </p:nvSpPr>
        <p:spPr bwMode="auto">
          <a:xfrm rot="20696290">
            <a:off x="6718300" y="1689100"/>
            <a:ext cx="609600" cy="4191000"/>
          </a:xfrm>
          <a:prstGeom prst="ellipse">
            <a:avLst/>
          </a:prstGeom>
          <a:solidFill>
            <a:schemeClr val="accent1">
              <a:alpha val="0"/>
            </a:schemeClr>
          </a:solid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Oval 8"/>
          <p:cNvSpPr>
            <a:spLocks noChangeArrowheads="1"/>
          </p:cNvSpPr>
          <p:nvPr/>
        </p:nvSpPr>
        <p:spPr bwMode="auto">
          <a:xfrm rot="18992946">
            <a:off x="6261100" y="2146300"/>
            <a:ext cx="152400" cy="4191000"/>
          </a:xfrm>
          <a:prstGeom prst="ellipse">
            <a:avLst/>
          </a:prstGeom>
          <a:solidFill>
            <a:schemeClr val="accent1">
              <a:alpha val="0"/>
            </a:schemeClr>
          </a:solid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Oval 9"/>
          <p:cNvSpPr>
            <a:spLocks noChangeArrowheads="1"/>
          </p:cNvSpPr>
          <p:nvPr/>
        </p:nvSpPr>
        <p:spPr bwMode="auto">
          <a:xfrm rot="19900909">
            <a:off x="6489700" y="1841500"/>
            <a:ext cx="304800" cy="4191000"/>
          </a:xfrm>
          <a:prstGeom prst="ellipse">
            <a:avLst/>
          </a:prstGeom>
          <a:solidFill>
            <a:schemeClr val="accent1">
              <a:alpha val="0"/>
            </a:schemeClr>
          </a:solid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AutoShape 10"/>
          <p:cNvSpPr>
            <a:spLocks noChangeArrowheads="1"/>
          </p:cNvSpPr>
          <p:nvPr/>
        </p:nvSpPr>
        <p:spPr bwMode="auto">
          <a:xfrm>
            <a:off x="7251700" y="5194300"/>
            <a:ext cx="381000" cy="381000"/>
          </a:xfrm>
          <a:prstGeom prst="star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 name="Text Box 14"/>
          <p:cNvSpPr txBox="1">
            <a:spLocks noChangeArrowheads="1"/>
          </p:cNvSpPr>
          <p:nvPr/>
        </p:nvSpPr>
        <p:spPr bwMode="auto">
          <a:xfrm>
            <a:off x="685800" y="1206500"/>
            <a:ext cx="4953000" cy="439504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30000"/>
              </a:lnSpc>
              <a:buClr>
                <a:srgbClr val="FF0000"/>
              </a:buClr>
              <a:buFont typeface="Wingdings" charset="0"/>
              <a:buChar char="§"/>
              <a:defRPr/>
            </a:pPr>
            <a:r>
              <a:rPr lang="en-US" sz="2400" dirty="0"/>
              <a:t> </a:t>
            </a:r>
            <a:r>
              <a:rPr lang="en-US" sz="2400" dirty="0" smtClean="0"/>
              <a:t>no-hair </a:t>
            </a:r>
            <a:r>
              <a:rPr lang="en-US" sz="2400" dirty="0"/>
              <a:t>theorems:  </a:t>
            </a:r>
            <a:br>
              <a:rPr lang="en-US" sz="2400" dirty="0"/>
            </a:br>
            <a:r>
              <a:rPr lang="en-US" sz="2400" dirty="0"/>
              <a:t>	J = Ma; Q = -Ma</a:t>
            </a:r>
            <a:r>
              <a:rPr lang="en-US" sz="2400" baseline="30000" dirty="0"/>
              <a:t>2</a:t>
            </a:r>
            <a:endParaRPr lang="en-US" sz="2400" dirty="0"/>
          </a:p>
          <a:p>
            <a:pPr>
              <a:lnSpc>
                <a:spcPct val="130000"/>
              </a:lnSpc>
              <a:buClr>
                <a:srgbClr val="FF0000"/>
              </a:buClr>
              <a:buFont typeface="Wingdings" charset="0"/>
              <a:buChar char="§"/>
              <a:defRPr/>
            </a:pPr>
            <a:r>
              <a:rPr lang="en-US" sz="2400" dirty="0"/>
              <a:t> </a:t>
            </a:r>
            <a:r>
              <a:rPr lang="en-US" sz="2400" dirty="0" smtClean="0"/>
              <a:t>precession of orbit planes</a:t>
            </a:r>
            <a:br>
              <a:rPr lang="en-US" sz="2400" dirty="0" smtClean="0"/>
            </a:br>
            <a:r>
              <a:rPr lang="en-US" sz="2400" dirty="0" smtClean="0"/>
              <a:t>     @ 10 </a:t>
            </a:r>
            <a:r>
              <a:rPr lang="en-US" sz="2400" dirty="0" smtClean="0">
                <a:latin typeface="Symbol" charset="2"/>
                <a:cs typeface="Symbol" charset="2"/>
              </a:rPr>
              <a:t>m</a:t>
            </a:r>
            <a:r>
              <a:rPr lang="en-US" sz="2400" dirty="0" smtClean="0"/>
              <a:t>as/</a:t>
            </a:r>
            <a:r>
              <a:rPr lang="en-US" sz="2400" dirty="0" err="1" smtClean="0"/>
              <a:t>yr</a:t>
            </a:r>
            <a:r>
              <a:rPr lang="en-US" sz="2400" dirty="0" smtClean="0"/>
              <a:t> </a:t>
            </a:r>
          </a:p>
          <a:p>
            <a:pPr>
              <a:lnSpc>
                <a:spcPct val="130000"/>
              </a:lnSpc>
              <a:buClr>
                <a:srgbClr val="FF0000"/>
              </a:buClr>
              <a:buFont typeface="Wingdings" charset="0"/>
              <a:buChar char="§"/>
              <a:defRPr/>
            </a:pPr>
            <a:r>
              <a:rPr lang="en-US" sz="2400" dirty="0"/>
              <a:t> </a:t>
            </a:r>
            <a:r>
              <a:rPr lang="en-US" sz="2400" dirty="0" smtClean="0"/>
              <a:t>e ~ 0.9, a ~ 0.2 </a:t>
            </a:r>
            <a:r>
              <a:rPr lang="en-US" sz="2400" dirty="0" err="1" smtClean="0"/>
              <a:t>mpc</a:t>
            </a:r>
            <a:r>
              <a:rPr lang="en-US" sz="2400" dirty="0" smtClean="0"/>
              <a:t> (500 </a:t>
            </a:r>
            <a:r>
              <a:rPr lang="en-US" sz="2400" dirty="0" err="1" smtClean="0"/>
              <a:t>R</a:t>
            </a:r>
            <a:r>
              <a:rPr lang="en-US" sz="2400" baseline="-25000" dirty="0" err="1" smtClean="0"/>
              <a:t>s</a:t>
            </a:r>
            <a:r>
              <a:rPr lang="en-US" sz="2400" dirty="0" smtClean="0"/>
              <a:t>)</a:t>
            </a:r>
          </a:p>
          <a:p>
            <a:pPr>
              <a:lnSpc>
                <a:spcPct val="130000"/>
              </a:lnSpc>
              <a:buClr>
                <a:srgbClr val="FF0000"/>
              </a:buClr>
              <a:buFont typeface="Wingdings" charset="0"/>
              <a:buChar char="§"/>
              <a:defRPr/>
            </a:pPr>
            <a:r>
              <a:rPr lang="en-US" sz="2400" dirty="0"/>
              <a:t> </a:t>
            </a:r>
            <a:r>
              <a:rPr lang="en-US" sz="2400" dirty="0" smtClean="0"/>
              <a:t>future IR adaptive optics</a:t>
            </a:r>
            <a:br>
              <a:rPr lang="en-US" sz="2400" dirty="0" smtClean="0"/>
            </a:br>
            <a:r>
              <a:rPr lang="en-US" sz="2400" dirty="0" smtClean="0"/>
              <a:t>    telescopes (GRAVITY, Keck)</a:t>
            </a:r>
          </a:p>
          <a:p>
            <a:pPr>
              <a:lnSpc>
                <a:spcPct val="130000"/>
              </a:lnSpc>
              <a:buClr>
                <a:srgbClr val="FF0000"/>
              </a:buClr>
              <a:buFont typeface="Wingdings" charset="0"/>
              <a:buChar char="§"/>
              <a:defRPr/>
            </a:pPr>
            <a:r>
              <a:rPr lang="en-US" sz="2400" dirty="0"/>
              <a:t> </a:t>
            </a:r>
            <a:r>
              <a:rPr lang="en-US" sz="2400" dirty="0" smtClean="0"/>
              <a:t>disturbing effects of other</a:t>
            </a:r>
            <a:br>
              <a:rPr lang="en-US" sz="2400" dirty="0" smtClean="0"/>
            </a:br>
            <a:r>
              <a:rPr lang="en-US" sz="2400" dirty="0" smtClean="0"/>
              <a:t>    stars &amp; dark matter</a:t>
            </a:r>
            <a:endParaRPr lang="en-US" sz="2400" dirty="0"/>
          </a:p>
        </p:txBody>
      </p:sp>
      <p:sp>
        <p:nvSpPr>
          <p:cNvPr id="2" name="TextBox 1"/>
          <p:cNvSpPr txBox="1"/>
          <p:nvPr/>
        </p:nvSpPr>
        <p:spPr>
          <a:xfrm>
            <a:off x="3876781" y="6328946"/>
            <a:ext cx="4220126" cy="338554"/>
          </a:xfrm>
          <a:prstGeom prst="rect">
            <a:avLst/>
          </a:prstGeom>
          <a:noFill/>
        </p:spPr>
        <p:txBody>
          <a:bodyPr wrap="none" rtlCol="0">
            <a:spAutoFit/>
          </a:bodyPr>
          <a:lstStyle/>
          <a:p>
            <a:r>
              <a:rPr lang="en-US" sz="1600" dirty="0" smtClean="0"/>
              <a:t>CMW, </a:t>
            </a:r>
            <a:r>
              <a:rPr lang="en-US" sz="1600" dirty="0" err="1" smtClean="0"/>
              <a:t>Astrophys</a:t>
            </a:r>
            <a:r>
              <a:rPr lang="en-US" sz="1600" dirty="0" smtClean="0"/>
              <a:t>. J. </a:t>
            </a:r>
            <a:r>
              <a:rPr lang="en-US" sz="1600" dirty="0" err="1" smtClean="0"/>
              <a:t>Lett</a:t>
            </a:r>
            <a:r>
              <a:rPr lang="en-US" sz="1600" dirty="0" smtClean="0"/>
              <a:t> </a:t>
            </a:r>
            <a:r>
              <a:rPr lang="en-US" sz="1600" b="1" dirty="0" smtClean="0"/>
              <a:t>674</a:t>
            </a:r>
            <a:r>
              <a:rPr lang="en-US" sz="1600" dirty="0" smtClean="0"/>
              <a:t>, L25 (2008) </a:t>
            </a:r>
          </a:p>
        </p:txBody>
      </p:sp>
    </p:spTree>
    <p:extLst>
      <p:ext uri="{BB962C8B-B14F-4D97-AF65-F5344CB8AC3E}">
        <p14:creationId xmlns:p14="http://schemas.microsoft.com/office/powerpoint/2010/main" val="1516339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03" name="Text Box 3"/>
          <p:cNvSpPr txBox="1">
            <a:spLocks noChangeArrowheads="1"/>
          </p:cNvSpPr>
          <p:nvPr/>
        </p:nvSpPr>
        <p:spPr bwMode="auto">
          <a:xfrm>
            <a:off x="822325" y="73025"/>
            <a:ext cx="7580313" cy="5191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2800">
                <a:solidFill>
                  <a:srgbClr val="FF0000"/>
                </a:solidFill>
                <a:effectLst>
                  <a:outerShdw blurRad="38100" dist="38100" dir="2700000" algn="tl">
                    <a:srgbClr val="000000"/>
                  </a:outerShdw>
                </a:effectLst>
              </a:rPr>
              <a:t>Effect of other stars/BH in the central mpc</a:t>
            </a:r>
          </a:p>
        </p:txBody>
      </p:sp>
      <p:pic>
        <p:nvPicPr>
          <p:cNvPr id="153604" name="Picture 4" descr="fig_stats_1"/>
          <p:cNvPicPr>
            <a:picLocks noChangeAspect="1" noChangeArrowheads="1"/>
          </p:cNvPicPr>
          <p:nvPr/>
        </p:nvPicPr>
        <p:blipFill>
          <a:blip r:embed="rId4">
            <a:extLst>
              <a:ext uri="{28A0092B-C50C-407E-A947-70E740481C1C}">
                <a14:useLocalDpi xmlns:a14="http://schemas.microsoft.com/office/drawing/2010/main" val="0"/>
              </a:ext>
            </a:extLst>
          </a:blip>
          <a:srcRect l="5469" t="12675" r="3380" b="2817"/>
          <a:stretch>
            <a:fillRect/>
          </a:stretch>
        </p:blipFill>
        <p:spPr bwMode="auto">
          <a:xfrm>
            <a:off x="381000" y="762000"/>
            <a:ext cx="4699000" cy="56388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61444" name="Text Box 5"/>
          <p:cNvSpPr txBox="1">
            <a:spLocks noChangeArrowheads="1"/>
          </p:cNvSpPr>
          <p:nvPr/>
        </p:nvSpPr>
        <p:spPr bwMode="auto">
          <a:xfrm>
            <a:off x="5486400" y="990600"/>
            <a:ext cx="340201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120000"/>
              </a:lnSpc>
              <a:buFontTx/>
              <a:buChar char="•"/>
            </a:pPr>
            <a:r>
              <a:rPr lang="en-US" sz="1800"/>
              <a:t>10 stars (1M</a:t>
            </a:r>
            <a:r>
              <a:rPr lang="en-US" sz="1800" baseline="-25000"/>
              <a:t>o</a:t>
            </a:r>
            <a:r>
              <a:rPr lang="en-US" sz="1800"/>
              <a:t>) &amp; 11 BH (10M</a:t>
            </a:r>
            <a:r>
              <a:rPr lang="en-US" sz="1800" baseline="-25000"/>
              <a:t>o</a:t>
            </a:r>
            <a:r>
              <a:rPr lang="en-US" sz="1800"/>
              <a:t>)</a:t>
            </a:r>
            <a:br>
              <a:rPr lang="en-US" sz="1800"/>
            </a:br>
            <a:r>
              <a:rPr lang="en-US" sz="1800"/>
              <a:t>   within 4 mpc</a:t>
            </a:r>
          </a:p>
          <a:p>
            <a:pPr>
              <a:lnSpc>
                <a:spcPct val="120000"/>
              </a:lnSpc>
              <a:buFontTx/>
              <a:buChar char="•"/>
            </a:pPr>
            <a:r>
              <a:rPr lang="en-US" sz="1800"/>
              <a:t> 100 realizations</a:t>
            </a:r>
          </a:p>
          <a:p>
            <a:pPr>
              <a:lnSpc>
                <a:spcPct val="120000"/>
              </a:lnSpc>
              <a:buFontTx/>
              <a:buChar char="•"/>
            </a:pPr>
            <a:r>
              <a:rPr lang="en-US" sz="1800"/>
              <a:t> isotropic, mass segregated</a:t>
            </a:r>
          </a:p>
          <a:p>
            <a:pPr>
              <a:lnSpc>
                <a:spcPct val="120000"/>
              </a:lnSpc>
              <a:buFontTx/>
              <a:buChar char="•"/>
            </a:pPr>
            <a:r>
              <a:rPr lang="en-US" sz="1800"/>
              <a:t> J/M</a:t>
            </a:r>
            <a:r>
              <a:rPr lang="en-US" sz="1800" baseline="30000"/>
              <a:t>2</a:t>
            </a:r>
            <a:r>
              <a:rPr lang="en-US" sz="1800"/>
              <a:t> = 1</a:t>
            </a:r>
          </a:p>
        </p:txBody>
      </p:sp>
      <p:sp>
        <p:nvSpPr>
          <p:cNvPr id="61445" name="Text Box 6"/>
          <p:cNvSpPr txBox="1">
            <a:spLocks noChangeArrowheads="1"/>
          </p:cNvSpPr>
          <p:nvPr/>
        </p:nvSpPr>
        <p:spPr bwMode="auto">
          <a:xfrm>
            <a:off x="5334000" y="4445000"/>
            <a:ext cx="3725863"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600" i="1"/>
              <a:t>Numerical N-body simulations:</a:t>
            </a:r>
          </a:p>
          <a:p>
            <a:r>
              <a:rPr lang="en-US" sz="1600"/>
              <a:t>D. Merritt, T. Alexander, S. Mikkola, </a:t>
            </a:r>
            <a:br>
              <a:rPr lang="en-US" sz="1600"/>
            </a:br>
            <a:r>
              <a:rPr lang="en-US" sz="1600"/>
              <a:t> &amp; CMW, PRD </a:t>
            </a:r>
            <a:r>
              <a:rPr lang="en-US" sz="1600" b="1"/>
              <a:t>81</a:t>
            </a:r>
            <a:r>
              <a:rPr lang="en-US" sz="1600"/>
              <a:t>, 062002 (2010)</a:t>
            </a:r>
          </a:p>
          <a:p>
            <a:r>
              <a:rPr lang="en-US" sz="1600" i="1"/>
              <a:t>Analytic orbit perturbation theory:</a:t>
            </a:r>
          </a:p>
          <a:p>
            <a:r>
              <a:rPr lang="en-US" sz="1600"/>
              <a:t>L. Sadeghian &amp; CMW, CQG </a:t>
            </a:r>
            <a:r>
              <a:rPr lang="en-US" sz="1600" b="1"/>
              <a:t>28,</a:t>
            </a:r>
          </a:p>
          <a:p>
            <a:r>
              <a:rPr lang="en-US" sz="1600"/>
              <a:t>225029 (2011)</a:t>
            </a:r>
          </a:p>
          <a:p>
            <a:endParaRPr lang="en-US" sz="1600"/>
          </a:p>
        </p:txBody>
      </p:sp>
      <p:pic>
        <p:nvPicPr>
          <p:cNvPr id="153607" name="Picture 7" descr="FL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241300"/>
            <a:ext cx="7028485"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Dark matter around black holes:</a:t>
            </a:r>
            <a:br>
              <a:rPr lang="en-US"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The </a:t>
            </a:r>
            <a:r>
              <a:rPr lang="en-US" sz="3200" b="1" dirty="0" err="1" smtClean="0">
                <a:solidFill>
                  <a:srgbClr val="FF0000"/>
                </a:solidFill>
                <a:effectLst>
                  <a:outerShdw blurRad="38100" dist="38100" dir="2700000" algn="tl">
                    <a:srgbClr val="000000">
                      <a:alpha val="43137"/>
                    </a:srgbClr>
                  </a:outerShdw>
                </a:effectLst>
              </a:rPr>
              <a:t>Gondolo</a:t>
            </a:r>
            <a:r>
              <a:rPr lang="en-US" sz="3200" b="1" dirty="0" smtClean="0">
                <a:solidFill>
                  <a:srgbClr val="FF0000"/>
                </a:solidFill>
                <a:effectLst>
                  <a:outerShdw blurRad="38100" dist="38100" dir="2700000" algn="tl">
                    <a:srgbClr val="000000">
                      <a:alpha val="43137"/>
                    </a:srgbClr>
                  </a:outerShdw>
                </a:effectLst>
              </a:rPr>
              <a:t>-Silk paper </a:t>
            </a:r>
            <a:endParaRPr lang="en-US" sz="3200" b="1" dirty="0">
              <a:solidFill>
                <a:srgbClr val="FF0000"/>
              </a:solidFill>
              <a:effectLst>
                <a:outerShdw blurRad="38100" dist="38100" dir="2700000" algn="tl">
                  <a:srgbClr val="000000">
                    <a:alpha val="43137"/>
                  </a:srgbClr>
                </a:outerShdw>
              </a:effectLst>
            </a:endParaRPr>
          </a:p>
        </p:txBody>
      </p:sp>
      <p:sp>
        <p:nvSpPr>
          <p:cNvPr id="2" name="Oval 1"/>
          <p:cNvSpPr/>
          <p:nvPr/>
        </p:nvSpPr>
        <p:spPr bwMode="auto">
          <a:xfrm>
            <a:off x="5664200" y="1536700"/>
            <a:ext cx="3022600" cy="2921000"/>
          </a:xfrm>
          <a:prstGeom prst="ellipse">
            <a:avLst/>
          </a:prstGeom>
          <a:pattFill prst="pct5">
            <a:fgClr>
              <a:schemeClr val="tx2"/>
            </a:fgClr>
            <a:bgClr>
              <a:prstClr val="white"/>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omic Sans MS" charset="0"/>
              <a:ea typeface="ＭＳ Ｐゴシック" charset="0"/>
            </a:endParaRPr>
          </a:p>
        </p:txBody>
      </p:sp>
      <p:sp>
        <p:nvSpPr>
          <p:cNvPr id="4" name="Oval 3"/>
          <p:cNvSpPr/>
          <p:nvPr/>
        </p:nvSpPr>
        <p:spPr bwMode="auto">
          <a:xfrm>
            <a:off x="6908800" y="2705100"/>
            <a:ext cx="520700" cy="508000"/>
          </a:xfrm>
          <a:prstGeom prst="ellipse">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omic Sans MS" charset="0"/>
              <a:ea typeface="ＭＳ Ｐゴシック" charset="0"/>
            </a:endParaRPr>
          </a:p>
        </p:txBody>
      </p:sp>
      <p:sp>
        <p:nvSpPr>
          <p:cNvPr id="6" name="Text Box 14"/>
          <p:cNvSpPr txBox="1">
            <a:spLocks noChangeArrowheads="1"/>
          </p:cNvSpPr>
          <p:nvPr/>
        </p:nvSpPr>
        <p:spPr bwMode="auto">
          <a:xfrm>
            <a:off x="698500" y="1701800"/>
            <a:ext cx="4953000" cy="399186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30000"/>
              </a:lnSpc>
              <a:buClr>
                <a:srgbClr val="FF0000"/>
              </a:buClr>
              <a:buFont typeface="Wingdings" charset="0"/>
              <a:buChar char="§"/>
              <a:defRPr/>
            </a:pPr>
            <a:r>
              <a:rPr lang="en-US" sz="2400" dirty="0"/>
              <a:t> </a:t>
            </a:r>
            <a:r>
              <a:rPr lang="en-US" sz="2400" dirty="0" smtClean="0"/>
              <a:t>initial DM distribution</a:t>
            </a:r>
            <a:endParaRPr lang="en-US" sz="2400" dirty="0"/>
          </a:p>
          <a:p>
            <a:pPr>
              <a:lnSpc>
                <a:spcPct val="130000"/>
              </a:lnSpc>
              <a:buClr>
                <a:srgbClr val="FF0000"/>
              </a:buClr>
              <a:buFont typeface="Wingdings" charset="0"/>
              <a:buChar char="§"/>
              <a:defRPr/>
            </a:pPr>
            <a:r>
              <a:rPr lang="en-US" sz="2400" dirty="0"/>
              <a:t> </a:t>
            </a:r>
            <a:r>
              <a:rPr lang="en-US" sz="2400" dirty="0" smtClean="0"/>
              <a:t>let black hole grow adiabatically</a:t>
            </a:r>
          </a:p>
          <a:p>
            <a:pPr>
              <a:lnSpc>
                <a:spcPct val="130000"/>
              </a:lnSpc>
              <a:buClr>
                <a:srgbClr val="FF0000"/>
              </a:buClr>
              <a:buFont typeface="Wingdings" charset="0"/>
              <a:buChar char="§"/>
              <a:defRPr/>
            </a:pPr>
            <a:r>
              <a:rPr lang="en-US" sz="2400" dirty="0"/>
              <a:t> </a:t>
            </a:r>
            <a:r>
              <a:rPr lang="en-US" sz="2400" dirty="0" smtClean="0"/>
              <a:t>f(E, L) unchanged</a:t>
            </a:r>
          </a:p>
          <a:p>
            <a:pPr>
              <a:lnSpc>
                <a:spcPct val="130000"/>
              </a:lnSpc>
              <a:buClr>
                <a:srgbClr val="FF0000"/>
              </a:buClr>
              <a:buFont typeface="Wingdings" charset="0"/>
              <a:buChar char="§"/>
              <a:defRPr/>
            </a:pPr>
            <a:r>
              <a:rPr lang="en-US" sz="2400" dirty="0"/>
              <a:t> </a:t>
            </a:r>
            <a:r>
              <a:rPr lang="en-US" sz="2400" dirty="0" smtClean="0"/>
              <a:t>E = E(E’, L’), L = L(E’, L’) holding</a:t>
            </a:r>
            <a:br>
              <a:rPr lang="en-US" sz="2400" dirty="0" smtClean="0"/>
            </a:br>
            <a:r>
              <a:rPr lang="en-US" sz="2400" dirty="0" smtClean="0"/>
              <a:t>    adiabatic invariants fixed</a:t>
            </a:r>
          </a:p>
          <a:p>
            <a:pPr>
              <a:lnSpc>
                <a:spcPct val="130000"/>
              </a:lnSpc>
              <a:buClr>
                <a:srgbClr val="FF0000"/>
              </a:buClr>
              <a:buFont typeface="Wingdings" charset="0"/>
              <a:buChar char="§"/>
              <a:defRPr/>
            </a:pPr>
            <a:r>
              <a:rPr lang="en-US" sz="2400" dirty="0"/>
              <a:t> </a:t>
            </a:r>
            <a:r>
              <a:rPr lang="en-US" sz="2400" dirty="0" smtClean="0"/>
              <a:t>Newtonian analysis, but with</a:t>
            </a:r>
            <a:br>
              <a:rPr lang="en-US" sz="2400" dirty="0" smtClean="0"/>
            </a:br>
            <a:r>
              <a:rPr lang="en-US" sz="2400" dirty="0" smtClean="0"/>
              <a:t>    L cutoff at 4M</a:t>
            </a:r>
            <a:r>
              <a:rPr lang="en-US" sz="2400" baseline="-25000" dirty="0" smtClean="0"/>
              <a:t>BH</a:t>
            </a:r>
            <a:endParaRPr lang="en-US" sz="2400" dirty="0"/>
          </a:p>
          <a:p>
            <a:pPr>
              <a:lnSpc>
                <a:spcPct val="130000"/>
              </a:lnSpc>
              <a:buClr>
                <a:srgbClr val="FF0000"/>
              </a:buClr>
              <a:buFont typeface="Wingdings" charset="0"/>
              <a:buChar char="§"/>
              <a:defRPr/>
            </a:pPr>
            <a:r>
              <a:rPr lang="en-US" sz="2400" dirty="0"/>
              <a:t> </a:t>
            </a:r>
            <a:r>
              <a:rPr lang="en-US" sz="2800" dirty="0" smtClean="0">
                <a:latin typeface="Symbol" charset="2"/>
                <a:cs typeface="Symbol" charset="2"/>
              </a:rPr>
              <a:t>r</a:t>
            </a:r>
            <a:r>
              <a:rPr lang="en-US" sz="2400" dirty="0" smtClean="0"/>
              <a:t> ~ ∫f(E’,L’)</a:t>
            </a:r>
            <a:r>
              <a:rPr lang="en-US" sz="2400" dirty="0" err="1" smtClean="0"/>
              <a:t>dE</a:t>
            </a:r>
            <a:r>
              <a:rPr lang="en-US" sz="2400" dirty="0" smtClean="0"/>
              <a:t>’ L’ </a:t>
            </a:r>
            <a:r>
              <a:rPr lang="en-US" sz="2400" dirty="0" err="1" smtClean="0"/>
              <a:t>dL</a:t>
            </a:r>
            <a:r>
              <a:rPr lang="en-US" sz="2400" dirty="0" smtClean="0"/>
              <a:t>’</a:t>
            </a:r>
            <a:endParaRPr lang="en-US" sz="2400" baseline="-25000" dirty="0" smtClean="0"/>
          </a:p>
        </p:txBody>
      </p:sp>
      <p:sp>
        <p:nvSpPr>
          <p:cNvPr id="5" name="TextBox 4"/>
          <p:cNvSpPr txBox="1"/>
          <p:nvPr/>
        </p:nvSpPr>
        <p:spPr>
          <a:xfrm>
            <a:off x="4499818" y="6350000"/>
            <a:ext cx="3567303" cy="338554"/>
          </a:xfrm>
          <a:prstGeom prst="rect">
            <a:avLst/>
          </a:prstGeom>
          <a:noFill/>
        </p:spPr>
        <p:txBody>
          <a:bodyPr wrap="none" rtlCol="0">
            <a:spAutoFit/>
          </a:bodyPr>
          <a:lstStyle/>
          <a:p>
            <a:r>
              <a:rPr lang="en-US" sz="1600" dirty="0" err="1" smtClean="0"/>
              <a:t>Gondolo</a:t>
            </a:r>
            <a:r>
              <a:rPr lang="en-US" sz="1600" dirty="0" smtClean="0"/>
              <a:t> &amp; Silk, PRL </a:t>
            </a:r>
            <a:r>
              <a:rPr lang="en-US" sz="1600" b="1" dirty="0" smtClean="0"/>
              <a:t>83</a:t>
            </a:r>
            <a:r>
              <a:rPr lang="en-US" sz="1600" dirty="0" smtClean="0"/>
              <a:t>, 1719 (1999) </a:t>
            </a:r>
            <a:endParaRPr lang="en-US" sz="1600" dirty="0"/>
          </a:p>
        </p:txBody>
      </p:sp>
    </p:spTree>
    <p:extLst>
      <p:ext uri="{BB962C8B-B14F-4D97-AF65-F5344CB8AC3E}">
        <p14:creationId xmlns:p14="http://schemas.microsoft.com/office/powerpoint/2010/main" val="109172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241300"/>
            <a:ext cx="7028485"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Dark matter around black holes:</a:t>
            </a:r>
            <a:br>
              <a:rPr lang="en-US"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A fully relativistic analysis</a:t>
            </a:r>
            <a:endParaRPr lang="en-US" sz="3200"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3283096" y="6330048"/>
            <a:ext cx="5063305" cy="338554"/>
          </a:xfrm>
          <a:prstGeom prst="rect">
            <a:avLst/>
          </a:prstGeom>
          <a:noFill/>
        </p:spPr>
        <p:txBody>
          <a:bodyPr wrap="none" rtlCol="0">
            <a:spAutoFit/>
          </a:bodyPr>
          <a:lstStyle/>
          <a:p>
            <a:r>
              <a:rPr lang="en-US" sz="1600" dirty="0" err="1" smtClean="0"/>
              <a:t>Sadeghian</a:t>
            </a:r>
            <a:r>
              <a:rPr lang="en-US" sz="1600" dirty="0" smtClean="0"/>
              <a:t>, </a:t>
            </a:r>
            <a:r>
              <a:rPr lang="en-US" sz="1600" dirty="0" err="1" smtClean="0"/>
              <a:t>Ferrer</a:t>
            </a:r>
            <a:r>
              <a:rPr lang="en-US" sz="1600" dirty="0" smtClean="0"/>
              <a:t> &amp; CMW (PRD </a:t>
            </a:r>
            <a:r>
              <a:rPr lang="en-US" sz="1600" b="1" dirty="0" smtClean="0"/>
              <a:t>88</a:t>
            </a:r>
            <a:r>
              <a:rPr lang="en-US" sz="1600" dirty="0"/>
              <a:t>, </a:t>
            </a:r>
            <a:r>
              <a:rPr lang="en-US" sz="1600" dirty="0" smtClean="0"/>
              <a:t>063522, 2013) </a:t>
            </a:r>
            <a:endParaRPr lang="en-US" sz="1600" dirty="0"/>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150" y="2330325"/>
            <a:ext cx="5416550" cy="704725"/>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0" y="3517132"/>
            <a:ext cx="2171700" cy="685033"/>
          </a:xfrm>
          <a:prstGeom prst="rect">
            <a:avLst/>
          </a:prstGeom>
        </p:spPr>
      </p:pic>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200" y="4558916"/>
            <a:ext cx="4292600" cy="756405"/>
          </a:xfrm>
          <a:prstGeom prst="rect">
            <a:avLst/>
          </a:prstGeom>
        </p:spPr>
      </p:pic>
      <p:sp>
        <p:nvSpPr>
          <p:cNvPr id="7" name="TextBox 6"/>
          <p:cNvSpPr txBox="1"/>
          <p:nvPr/>
        </p:nvSpPr>
        <p:spPr>
          <a:xfrm>
            <a:off x="508000" y="1625600"/>
            <a:ext cx="2375620" cy="461665"/>
          </a:xfrm>
          <a:prstGeom prst="rect">
            <a:avLst/>
          </a:prstGeom>
          <a:noFill/>
        </p:spPr>
        <p:txBody>
          <a:bodyPr wrap="none" rtlCol="0">
            <a:spAutoFit/>
          </a:bodyPr>
          <a:lstStyle/>
          <a:p>
            <a:r>
              <a:rPr lang="en-US" sz="2400" dirty="0" smtClean="0"/>
              <a:t>Kerr geometry:</a:t>
            </a:r>
            <a:endParaRPr lang="en-US" sz="2400" dirty="0"/>
          </a:p>
        </p:txBody>
      </p:sp>
    </p:spTree>
    <p:extLst>
      <p:ext uri="{BB962C8B-B14F-4D97-AF65-F5344CB8AC3E}">
        <p14:creationId xmlns:p14="http://schemas.microsoft.com/office/powerpoint/2010/main" val="793317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12700"/>
            <a:ext cx="7028485"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Dark matter around black holes:</a:t>
            </a:r>
            <a:br>
              <a:rPr lang="en-US"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A fully relativistic analysis</a:t>
            </a:r>
            <a:endParaRPr lang="en-US" sz="3200" b="1" dirty="0">
              <a:solidFill>
                <a:srgbClr val="FF0000"/>
              </a:solidFill>
              <a:effectLst>
                <a:outerShdw blurRad="38100" dist="38100" dir="2700000" algn="tl">
                  <a:srgbClr val="000000">
                    <a:alpha val="43137"/>
                  </a:srgbClr>
                </a:outerShdw>
              </a:effectLst>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00" y="1676400"/>
            <a:ext cx="6762136" cy="705812"/>
          </a:xfrm>
          <a:prstGeom prst="rect">
            <a:avLst/>
          </a:prstGeom>
        </p:spPr>
      </p:pic>
      <p:pic>
        <p:nvPicPr>
          <p:cNvPr id="5" name="Picture 4" descr="phasespace2.pdf"/>
          <p:cNvPicPr>
            <a:picLocks noChangeAspect="1"/>
          </p:cNvPicPr>
          <p:nvPr/>
        </p:nvPicPr>
        <p:blipFill rotWithShape="1">
          <a:blip r:embed="rId5">
            <a:extLst>
              <a:ext uri="{28A0092B-C50C-407E-A947-70E740481C1C}">
                <a14:useLocalDpi xmlns:a14="http://schemas.microsoft.com/office/drawing/2010/main" val="0"/>
              </a:ext>
            </a:extLst>
          </a:blip>
          <a:srcRect l="4283" t="9465" r="6678" b="3293"/>
          <a:stretch/>
        </p:blipFill>
        <p:spPr>
          <a:xfrm>
            <a:off x="160309" y="3289301"/>
            <a:ext cx="4512094" cy="3416300"/>
          </a:xfrm>
          <a:prstGeom prst="rect">
            <a:avLst/>
          </a:prstGeom>
          <a:effectLst>
            <a:outerShdw blurRad="50800" dist="38100" dir="2700000" algn="tl" rotWithShape="0">
              <a:prstClr val="black">
                <a:alpha val="40000"/>
              </a:prstClr>
            </a:outerShdw>
          </a:effectLst>
        </p:spPr>
      </p:pic>
      <p:pic>
        <p:nvPicPr>
          <p:cNvPr id="7" name="Picture 6" descr="phasespace.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850" y="2445713"/>
            <a:ext cx="4540250" cy="3093046"/>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393700" y="1104900"/>
            <a:ext cx="3077435" cy="461665"/>
          </a:xfrm>
          <a:prstGeom prst="rect">
            <a:avLst/>
          </a:prstGeom>
          <a:noFill/>
        </p:spPr>
        <p:txBody>
          <a:bodyPr wrap="none" rtlCol="0">
            <a:spAutoFit/>
          </a:bodyPr>
          <a:lstStyle/>
          <a:p>
            <a:r>
              <a:rPr lang="en-US" sz="2400" dirty="0" smtClean="0"/>
              <a:t>Schwarzschild limit:</a:t>
            </a:r>
            <a:endParaRPr lang="en-US" sz="2400" dirty="0"/>
          </a:p>
        </p:txBody>
      </p:sp>
      <p:cxnSp>
        <p:nvCxnSpPr>
          <p:cNvPr id="8" name="Straight Connector 7"/>
          <p:cNvCxnSpPr/>
          <p:nvPr/>
        </p:nvCxnSpPr>
        <p:spPr bwMode="auto">
          <a:xfrm flipH="1">
            <a:off x="5816600" y="2730500"/>
            <a:ext cx="25400" cy="213360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572" y="2613475"/>
            <a:ext cx="3964123" cy="569043"/>
          </a:xfrm>
          <a:prstGeom prst="rect">
            <a:avLst/>
          </a:prstGeom>
        </p:spPr>
      </p:pic>
    </p:spTree>
    <p:extLst>
      <p:ext uri="{BB962C8B-B14F-4D97-AF65-F5344CB8AC3E}">
        <p14:creationId xmlns:p14="http://schemas.microsoft.com/office/powerpoint/2010/main" val="1402169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110360"/>
            <a:ext cx="7028485" cy="584776"/>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Example: the </a:t>
            </a:r>
            <a:r>
              <a:rPr lang="en-US" sz="3200" b="1" dirty="0" err="1" smtClean="0">
                <a:solidFill>
                  <a:srgbClr val="FF0000"/>
                </a:solidFill>
                <a:effectLst>
                  <a:outerShdw blurRad="38100" dist="38100" dir="2700000" algn="tl">
                    <a:srgbClr val="000000">
                      <a:alpha val="43137"/>
                    </a:srgbClr>
                  </a:outerShdw>
                </a:effectLst>
              </a:rPr>
              <a:t>Hernquist</a:t>
            </a:r>
            <a:r>
              <a:rPr lang="en-US" sz="3200" b="1" dirty="0" smtClean="0">
                <a:solidFill>
                  <a:srgbClr val="FF0000"/>
                </a:solidFill>
                <a:effectLst>
                  <a:outerShdw blurRad="38100" dist="38100" dir="2700000" algn="tl">
                    <a:srgbClr val="000000">
                      <a:alpha val="43137"/>
                    </a:srgbClr>
                  </a:outerShdw>
                </a:effectLst>
              </a:rPr>
              <a:t> profile</a:t>
            </a:r>
            <a:endParaRPr lang="en-US" sz="32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117837" y="879456"/>
            <a:ext cx="6088361" cy="1441420"/>
          </a:xfrm>
          <a:prstGeom prst="rect">
            <a:avLst/>
          </a:prstGeom>
          <a:noFill/>
        </p:spPr>
        <p:txBody>
          <a:bodyPr wrap="square" rtlCol="0">
            <a:spAutoFit/>
          </a:bodyPr>
          <a:lstStyle/>
          <a:p>
            <a:pPr marL="285750" indent="-285750">
              <a:lnSpc>
                <a:spcPct val="110000"/>
              </a:lnSpc>
              <a:buFont typeface="Arial"/>
              <a:buChar char="•"/>
            </a:pPr>
            <a:r>
              <a:rPr lang="en-US" sz="2000" dirty="0" smtClean="0"/>
              <a:t>Approximates features of more realistic </a:t>
            </a:r>
            <a:br>
              <a:rPr lang="en-US" sz="2000" dirty="0" smtClean="0"/>
            </a:br>
            <a:r>
              <a:rPr lang="en-US" sz="2000" dirty="0" smtClean="0"/>
              <a:t>   models such as NFW close to the center</a:t>
            </a:r>
          </a:p>
          <a:p>
            <a:pPr marL="285750" indent="-285750">
              <a:lnSpc>
                <a:spcPct val="110000"/>
              </a:lnSpc>
              <a:buFont typeface="Arial"/>
              <a:buChar char="•"/>
            </a:pPr>
            <a:r>
              <a:rPr lang="en-US" sz="2000" dirty="0"/>
              <a:t>f</a:t>
            </a:r>
            <a:r>
              <a:rPr lang="en-US" sz="2000" dirty="0" smtClean="0"/>
              <a:t>(</a:t>
            </a:r>
            <a:r>
              <a:rPr lang="en-US" sz="2000" b="1" dirty="0" smtClean="0">
                <a:latin typeface="Matura MT Script Capitals"/>
                <a:cs typeface="Matura MT Script Capitals"/>
              </a:rPr>
              <a:t>E</a:t>
            </a:r>
            <a:r>
              <a:rPr lang="en-US" sz="2000" dirty="0" smtClean="0"/>
              <a:t>) is an analytic function</a:t>
            </a:r>
          </a:p>
          <a:p>
            <a:pPr marL="285750" indent="-285750">
              <a:lnSpc>
                <a:spcPct val="110000"/>
              </a:lnSpc>
              <a:buFont typeface="Arial"/>
              <a:buChar char="•"/>
            </a:pPr>
            <a:r>
              <a:rPr lang="en-US" sz="2000" dirty="0" smtClean="0"/>
              <a:t>M = 2π</a:t>
            </a:r>
            <a:r>
              <a:rPr lang="en-US" sz="2000" dirty="0" smtClean="0">
                <a:latin typeface="Symbol" charset="2"/>
                <a:cs typeface="Symbol" charset="2"/>
              </a:rPr>
              <a:t>r</a:t>
            </a:r>
            <a:r>
              <a:rPr lang="en-US" sz="2000" baseline="-25000" dirty="0" smtClean="0"/>
              <a:t>0</a:t>
            </a:r>
            <a:r>
              <a:rPr lang="en-US" sz="2000" dirty="0" smtClean="0"/>
              <a:t>a</a:t>
            </a:r>
            <a:r>
              <a:rPr lang="en-US" sz="2000" baseline="30000" dirty="0" smtClean="0"/>
              <a:t>3</a:t>
            </a:r>
            <a:r>
              <a:rPr lang="en-US" sz="2000" dirty="0" smtClean="0"/>
              <a:t> = 10</a:t>
            </a:r>
            <a:r>
              <a:rPr lang="en-US" sz="2000" baseline="30000" dirty="0" smtClean="0"/>
              <a:t>12</a:t>
            </a:r>
            <a:r>
              <a:rPr lang="en-US" sz="2000" dirty="0" smtClean="0"/>
              <a:t> M</a:t>
            </a:r>
            <a:r>
              <a:rPr lang="en-US" sz="2000" baseline="-25000" dirty="0" smtClean="0"/>
              <a:t>SUN</a:t>
            </a:r>
            <a:r>
              <a:rPr lang="en-US" sz="2000" dirty="0" smtClean="0"/>
              <a:t> ,  a = 20 </a:t>
            </a:r>
            <a:r>
              <a:rPr lang="en-US" sz="2000" dirty="0" err="1" smtClean="0"/>
              <a:t>kpc</a:t>
            </a:r>
            <a:endParaRPr lang="en-US" sz="2000" dirty="0"/>
          </a:p>
        </p:txBody>
      </p:sp>
      <p:pic>
        <p:nvPicPr>
          <p:cNvPr id="5" name="Picture 4" descr="bhhernquis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924" y="2455325"/>
            <a:ext cx="6157756" cy="4117880"/>
          </a:xfrm>
          <a:prstGeom prst="rect">
            <a:avLst/>
          </a:prstGeom>
          <a:effectLst>
            <a:outerShdw blurRad="50800" dist="38100" dir="2700000" algn="tl" rotWithShape="0">
              <a:prstClr val="black">
                <a:alpha val="40000"/>
              </a:prstClr>
            </a:outerShdw>
          </a:effectLst>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8148" y="879456"/>
            <a:ext cx="2718379" cy="1264008"/>
          </a:xfrm>
          <a:prstGeom prst="rect">
            <a:avLst/>
          </a:prstGeom>
        </p:spPr>
      </p:pic>
    </p:spTree>
    <p:extLst>
      <p:ext uri="{BB962C8B-B14F-4D97-AF65-F5344CB8AC3E}">
        <p14:creationId xmlns:p14="http://schemas.microsoft.com/office/powerpoint/2010/main" val="1948037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F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5715000"/>
            <a:ext cx="628650" cy="9906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7100" y="110360"/>
            <a:ext cx="7028485" cy="584776"/>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Example: the </a:t>
            </a:r>
            <a:r>
              <a:rPr lang="en-US" sz="3200" b="1" dirty="0" err="1" smtClean="0">
                <a:solidFill>
                  <a:srgbClr val="FF0000"/>
                </a:solidFill>
                <a:effectLst>
                  <a:outerShdw blurRad="38100" dist="38100" dir="2700000" algn="tl">
                    <a:srgbClr val="000000">
                      <a:alpha val="43137"/>
                    </a:srgbClr>
                  </a:outerShdw>
                </a:effectLst>
              </a:rPr>
              <a:t>Hernquist</a:t>
            </a:r>
            <a:r>
              <a:rPr lang="en-US" sz="3200" b="1" dirty="0" smtClean="0">
                <a:solidFill>
                  <a:srgbClr val="FF0000"/>
                </a:solidFill>
                <a:effectLst>
                  <a:outerShdw blurRad="38100" dist="38100" dir="2700000" algn="tl">
                    <a:srgbClr val="000000">
                      <a:alpha val="43137"/>
                    </a:srgbClr>
                  </a:outerShdw>
                </a:effectLst>
              </a:rPr>
              <a:t> profile</a:t>
            </a:r>
            <a:endParaRPr lang="en-US" sz="3200" b="1" dirty="0">
              <a:solidFill>
                <a:srgbClr val="FF0000"/>
              </a:solidFill>
              <a:effectLst>
                <a:outerShdw blurRad="38100" dist="38100" dir="2700000" algn="tl">
                  <a:srgbClr val="000000">
                    <a:alpha val="43137"/>
                  </a:srgbClr>
                </a:outerShdw>
              </a:effectLst>
            </a:endParaRPr>
          </a:p>
        </p:txBody>
      </p:sp>
      <p:pic>
        <p:nvPicPr>
          <p:cNvPr id="6" name="Picture 5" descr="precession_rate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709" y="1435100"/>
            <a:ext cx="6113992" cy="4038600"/>
          </a:xfrm>
          <a:prstGeom prst="rect">
            <a:avLst/>
          </a:prstGeom>
          <a:effectLst>
            <a:outerShdw blurRad="50800" dist="38100" dir="2700000" algn="tl" rotWithShape="0">
              <a:prstClr val="black">
                <a:alpha val="40000"/>
              </a:prstClr>
            </a:outerShdw>
          </a:effectLst>
        </p:spPr>
      </p:pic>
      <p:sp>
        <p:nvSpPr>
          <p:cNvPr id="7" name="TextBox 6"/>
          <p:cNvSpPr txBox="1">
            <a:spLocks noChangeArrowheads="1"/>
          </p:cNvSpPr>
          <p:nvPr/>
        </p:nvSpPr>
        <p:spPr bwMode="auto">
          <a:xfrm>
            <a:off x="5435600" y="5588000"/>
            <a:ext cx="485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a:t>S2</a:t>
            </a:r>
          </a:p>
        </p:txBody>
      </p:sp>
      <p:sp>
        <p:nvSpPr>
          <p:cNvPr id="8" name="TextBox 7"/>
          <p:cNvSpPr txBox="1">
            <a:spLocks noChangeArrowheads="1"/>
          </p:cNvSpPr>
          <p:nvPr/>
        </p:nvSpPr>
        <p:spPr bwMode="auto">
          <a:xfrm>
            <a:off x="2921000" y="5584825"/>
            <a:ext cx="9500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1800" dirty="0"/>
              <a:t>no-hair</a:t>
            </a:r>
          </a:p>
          <a:p>
            <a:r>
              <a:rPr lang="en-US" sz="1800" dirty="0"/>
              <a:t>target </a:t>
            </a:r>
          </a:p>
          <a:p>
            <a:r>
              <a:rPr lang="en-US" sz="1800" dirty="0"/>
              <a:t>star</a:t>
            </a:r>
          </a:p>
        </p:txBody>
      </p:sp>
      <p:cxnSp>
        <p:nvCxnSpPr>
          <p:cNvPr id="9" name="Straight Arrow Connector 8"/>
          <p:cNvCxnSpPr/>
          <p:nvPr/>
        </p:nvCxnSpPr>
        <p:spPr bwMode="auto">
          <a:xfrm flipV="1">
            <a:off x="3268663" y="4835525"/>
            <a:ext cx="33337" cy="7620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V="1">
            <a:off x="5664200" y="4826000"/>
            <a:ext cx="33338" cy="7620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2260600" y="907534"/>
            <a:ext cx="4289568" cy="369332"/>
          </a:xfrm>
          <a:prstGeom prst="rect">
            <a:avLst/>
          </a:prstGeom>
          <a:noFill/>
        </p:spPr>
        <p:txBody>
          <a:bodyPr wrap="none" rtlCol="0">
            <a:spAutoFit/>
          </a:bodyPr>
          <a:lstStyle/>
          <a:p>
            <a:r>
              <a:rPr lang="en-US" dirty="0" smtClean="0"/>
              <a:t>Mass inside 4 </a:t>
            </a:r>
            <a:r>
              <a:rPr lang="en-US" dirty="0" err="1" smtClean="0"/>
              <a:t>mpc</a:t>
            </a:r>
            <a:r>
              <a:rPr lang="en-US" dirty="0" smtClean="0"/>
              <a:t> ≈ 10</a:t>
            </a:r>
            <a:r>
              <a:rPr lang="en-US" baseline="30000" dirty="0" smtClean="0"/>
              <a:t>3</a:t>
            </a:r>
            <a:r>
              <a:rPr lang="en-US" dirty="0" smtClean="0"/>
              <a:t> M</a:t>
            </a:r>
            <a:r>
              <a:rPr lang="en-US" baseline="-25000" dirty="0" smtClean="0"/>
              <a:t>SUN</a:t>
            </a:r>
            <a:r>
              <a:rPr lang="en-US" dirty="0" smtClean="0"/>
              <a:t> (1 M</a:t>
            </a:r>
            <a:r>
              <a:rPr lang="en-US" baseline="-25000" dirty="0" smtClean="0"/>
              <a:t>SUN)</a:t>
            </a:r>
            <a:endParaRPr lang="en-US" dirty="0"/>
          </a:p>
        </p:txBody>
      </p:sp>
    </p:spTree>
    <p:extLst>
      <p:ext uri="{BB962C8B-B14F-4D97-AF65-F5344CB8AC3E}">
        <p14:creationId xmlns:p14="http://schemas.microsoft.com/office/powerpoint/2010/main" val="841917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Theme">
  <a:themeElements>
    <a:clrScheme name="talk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lktemplate2">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defRPr>
        </a:defPPr>
      </a:lstStyle>
    </a:lnDef>
  </a:objectDefaults>
  <a:extraClrSchemeLst>
    <a:extraClrScheme>
      <a:clrScheme name="talk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lk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lk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lk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lk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lk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lktemplate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lk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lk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lk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lk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lk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1067</TotalTime>
  <Words>590</Words>
  <Application>Microsoft Macintosh PowerPoint</Application>
  <PresentationFormat>On-screen Show (4:3)</PresentationFormat>
  <Paragraphs>128</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Clifford Will</dc:creator>
  <cp:lastModifiedBy>Clifford Will</cp:lastModifiedBy>
  <cp:revision>24</cp:revision>
  <dcterms:created xsi:type="dcterms:W3CDTF">2013-07-02T14:51:21Z</dcterms:created>
  <dcterms:modified xsi:type="dcterms:W3CDTF">2013-10-21T00:38:12Z</dcterms:modified>
</cp:coreProperties>
</file>