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embeddings/oleObject4.bin" ContentType="application/vnd.openxmlformats-officedocument.oleObject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embeddings/oleObject5.bin" ContentType="application/vnd.openxmlformats-officedocument.oleObject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embeddings/oleObject6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62"/>
  </p:notesMasterIdLst>
  <p:sldIdLst>
    <p:sldId id="256" r:id="rId2"/>
    <p:sldId id="642" r:id="rId3"/>
    <p:sldId id="679" r:id="rId4"/>
    <p:sldId id="650" r:id="rId5"/>
    <p:sldId id="711" r:id="rId6"/>
    <p:sldId id="681" r:id="rId7"/>
    <p:sldId id="680" r:id="rId8"/>
    <p:sldId id="643" r:id="rId9"/>
    <p:sldId id="646" r:id="rId10"/>
    <p:sldId id="647" r:id="rId11"/>
    <p:sldId id="689" r:id="rId12"/>
    <p:sldId id="648" r:id="rId13"/>
    <p:sldId id="710" r:id="rId14"/>
    <p:sldId id="610" r:id="rId15"/>
    <p:sldId id="640" r:id="rId16"/>
    <p:sldId id="708" r:id="rId17"/>
    <p:sldId id="709" r:id="rId18"/>
    <p:sldId id="683" r:id="rId19"/>
    <p:sldId id="684" r:id="rId20"/>
    <p:sldId id="649" r:id="rId21"/>
    <p:sldId id="712" r:id="rId22"/>
    <p:sldId id="713" r:id="rId23"/>
    <p:sldId id="690" r:id="rId24"/>
    <p:sldId id="706" r:id="rId25"/>
    <p:sldId id="692" r:id="rId26"/>
    <p:sldId id="651" r:id="rId27"/>
    <p:sldId id="696" r:id="rId28"/>
    <p:sldId id="699" r:id="rId29"/>
    <p:sldId id="697" r:id="rId30"/>
    <p:sldId id="695" r:id="rId31"/>
    <p:sldId id="714" r:id="rId32"/>
    <p:sldId id="715" r:id="rId33"/>
    <p:sldId id="716" r:id="rId34"/>
    <p:sldId id="653" r:id="rId35"/>
    <p:sldId id="654" r:id="rId36"/>
    <p:sldId id="644" r:id="rId37"/>
    <p:sldId id="705" r:id="rId38"/>
    <p:sldId id="700" r:id="rId39"/>
    <p:sldId id="701" r:id="rId40"/>
    <p:sldId id="702" r:id="rId41"/>
    <p:sldId id="660" r:id="rId42"/>
    <p:sldId id="717" r:id="rId43"/>
    <p:sldId id="659" r:id="rId44"/>
    <p:sldId id="663" r:id="rId45"/>
    <p:sldId id="664" r:id="rId46"/>
    <p:sldId id="687" r:id="rId47"/>
    <p:sldId id="667" r:id="rId48"/>
    <p:sldId id="707" r:id="rId49"/>
    <p:sldId id="666" r:id="rId50"/>
    <p:sldId id="656" r:id="rId51"/>
    <p:sldId id="673" r:id="rId52"/>
    <p:sldId id="674" r:id="rId53"/>
    <p:sldId id="669" r:id="rId54"/>
    <p:sldId id="672" r:id="rId55"/>
    <p:sldId id="670" r:id="rId56"/>
    <p:sldId id="671" r:id="rId57"/>
    <p:sldId id="704" r:id="rId58"/>
    <p:sldId id="678" r:id="rId59"/>
    <p:sldId id="676" r:id="rId60"/>
    <p:sldId id="677" r:id="rId61"/>
  </p:sldIdLst>
  <p:sldSz cx="9144000" cy="6858000" type="screen4x3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D52F47-9A30-D947-9493-F6DFE30241BE}">
          <p14:sldIdLst>
            <p14:sldId id="256"/>
            <p14:sldId id="642"/>
            <p14:sldId id="679"/>
            <p14:sldId id="650"/>
            <p14:sldId id="711"/>
            <p14:sldId id="681"/>
            <p14:sldId id="680"/>
            <p14:sldId id="643"/>
            <p14:sldId id="646"/>
            <p14:sldId id="647"/>
            <p14:sldId id="689"/>
            <p14:sldId id="648"/>
            <p14:sldId id="710"/>
            <p14:sldId id="610"/>
            <p14:sldId id="640"/>
            <p14:sldId id="708"/>
            <p14:sldId id="709"/>
            <p14:sldId id="683"/>
            <p14:sldId id="684"/>
            <p14:sldId id="649"/>
            <p14:sldId id="712"/>
            <p14:sldId id="713"/>
            <p14:sldId id="690"/>
            <p14:sldId id="706"/>
            <p14:sldId id="692"/>
            <p14:sldId id="651"/>
            <p14:sldId id="696"/>
            <p14:sldId id="699"/>
            <p14:sldId id="697"/>
            <p14:sldId id="695"/>
            <p14:sldId id="714"/>
            <p14:sldId id="715"/>
            <p14:sldId id="716"/>
            <p14:sldId id="653"/>
            <p14:sldId id="654"/>
            <p14:sldId id="644"/>
            <p14:sldId id="705"/>
            <p14:sldId id="700"/>
            <p14:sldId id="701"/>
            <p14:sldId id="702"/>
            <p14:sldId id="660"/>
            <p14:sldId id="717"/>
            <p14:sldId id="659"/>
            <p14:sldId id="663"/>
            <p14:sldId id="664"/>
            <p14:sldId id="687"/>
            <p14:sldId id="667"/>
            <p14:sldId id="707"/>
            <p14:sldId id="666"/>
            <p14:sldId id="656"/>
            <p14:sldId id="673"/>
            <p14:sldId id="674"/>
            <p14:sldId id="669"/>
            <p14:sldId id="672"/>
            <p14:sldId id="670"/>
            <p14:sldId id="671"/>
            <p14:sldId id="704"/>
            <p14:sldId id="678"/>
            <p14:sldId id="676"/>
            <p14:sldId id="677"/>
          </p14:sldIdLst>
        </p14:section>
        <p14:section name="Spares" id="{19F8F603-A234-DA4B-86DF-8DCDCEC03611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B5FE"/>
    <a:srgbClr val="00D102"/>
    <a:srgbClr val="FF32D5"/>
    <a:srgbClr val="FF6699"/>
    <a:srgbClr val="FF99FF"/>
    <a:srgbClr val="000099"/>
    <a:srgbClr val="FF9900"/>
    <a:srgbClr val="FF0000"/>
    <a:srgbClr val="FFFF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01" autoAdjust="0"/>
    <p:restoredTop sz="95807" autoAdjust="0"/>
  </p:normalViewPr>
  <p:slideViewPr>
    <p:cSldViewPr snapToGrid="0">
      <p:cViewPr varScale="1">
        <p:scale>
          <a:sx n="83" d="100"/>
          <a:sy n="83" d="100"/>
        </p:scale>
        <p:origin x="-6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00"/>
    </p:cViewPr>
  </p:sorterViewPr>
  <p:notesViewPr>
    <p:cSldViewPr snapToGrid="0">
      <p:cViewPr varScale="1">
        <p:scale>
          <a:sx n="88" d="100"/>
          <a:sy n="88" d="100"/>
        </p:scale>
        <p:origin x="-2184" y="-114"/>
      </p:cViewPr>
      <p:guideLst>
        <p:guide orient="horz" pos="2832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Relationship Id="rId2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3338" y="674688"/>
            <a:ext cx="4495800" cy="3371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270375"/>
            <a:ext cx="5207000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42338"/>
            <a:ext cx="3078163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8542338"/>
            <a:ext cx="307816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</a:defRPr>
            </a:lvl1pPr>
          </a:lstStyle>
          <a:p>
            <a:fld id="{E6967A3C-C2E3-C148-B26E-F591013537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19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AF41A2-E256-0D44-9F9D-AF4776CB90BB}" type="slidenum">
              <a:rPr lang="en-US"/>
              <a:pPr/>
              <a:t>1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BF8F36-5A29-1B45-A146-63F0F0559A11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CSIRO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FA3E3C-5CC2-1241-BCD7-473BA397014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40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303338" y="674688"/>
            <a:ext cx="4495800" cy="33718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710248" y="4271010"/>
            <a:ext cx="5681980" cy="404622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demonstrations</a:t>
            </a:r>
            <a:r>
              <a:rPr lang="en-US" baseline="0" dirty="0" smtClean="0"/>
              <a:t> of squeezing!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5798C-BFF0-6B41-B576-71BA2EEFE2A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03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demonstrations</a:t>
            </a:r>
            <a:r>
              <a:rPr lang="en-US" baseline="0" dirty="0" smtClean="0"/>
              <a:t> of squeezing!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5798C-BFF0-6B41-B576-71BA2EEFE2A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03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demonstrations</a:t>
            </a:r>
            <a:r>
              <a:rPr lang="en-US" baseline="0" dirty="0" smtClean="0"/>
              <a:t> of squeezing!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5798C-BFF0-6B41-B576-71BA2EEFE2A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03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24BDD-11A9-6241-914F-B533020EA6C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43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64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1303338" y="674688"/>
            <a:ext cx="4495800" cy="33718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710248" y="4271010"/>
            <a:ext cx="5681979" cy="404622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6AEFD7-CCDC-6943-B9BC-55CD9C09D8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3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26A476-8169-CE42-BDCC-8E049A732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25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0D1392-59E7-D341-BE66-E2C661097D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89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4163" y="0"/>
            <a:ext cx="2058987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24563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08BA9E4-6F70-5E42-A649-4A6FE10F94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98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062F74-319B-A042-AC23-EA803683A5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32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EDB5A2-82F0-5F4D-BF81-60CE59EF3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68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858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30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1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947333"/>
            <a:ext cx="8229600" cy="4620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556792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53154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38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F14EB4-1296-344E-98B2-51EF38DA7D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2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F14EB4-1296-344E-98B2-51EF38DA7D3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2787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350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91B8AD-1896-AE4C-90FD-766F46E902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76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F42120-1CFB-984C-A5B4-66DFBEC17D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9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B2E616-47C3-2D41-BF5D-8F80068D01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49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A3B8F9-A55F-9641-9B87-3AAD4A941F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73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4E03A0B-4407-FB48-A686-8E19959C3B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9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3467D0-94E1-204F-B576-C4CD9C882D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41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oleObject" Target="../embeddings/oleObject1.bin"/><Relationship Id="rId2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98343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b="0">
                <a:latin typeface="+mn-lt"/>
              </a:defRPr>
            </a:lvl1pPr>
          </a:lstStyle>
          <a:p>
            <a:fld id="{A1B1C1D3-0389-FC40-92CE-3038024EB7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54150" y="-68648"/>
            <a:ext cx="7239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065386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86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" name="Photo Editor Photo" r:id="rId20" imgW="4409524" imgH="3219899" progId="MSPhotoEd.3">
                  <p:embed/>
                </p:oleObj>
              </mc:Choice>
              <mc:Fallback>
                <p:oleObj name="Photo Editor Photo" r:id="rId20" imgW="4409524" imgH="3219899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7" name="Text Box 15"/>
          <p:cNvSpPr txBox="1">
            <a:spLocks noChangeArrowheads="1"/>
          </p:cNvSpPr>
          <p:nvPr userDrawn="1"/>
        </p:nvSpPr>
        <p:spPr bwMode="auto">
          <a:xfrm>
            <a:off x="5281968" y="-48380"/>
            <a:ext cx="381411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2"/>
                </a:solidFill>
              </a:rPr>
              <a:t>The</a:t>
            </a:r>
            <a:r>
              <a:rPr lang="en-US" sz="1200" b="0" baseline="0" dirty="0" smtClean="0">
                <a:solidFill>
                  <a:schemeClr val="tx2"/>
                </a:solidFill>
              </a:rPr>
              <a:t> Era Of GW Astronomy, IAP, Paris, June 26, 2017</a:t>
            </a:r>
            <a:endParaRPr lang="en-US" sz="1200" b="0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81001"/>
            <a:ext cx="1311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chemeClr val="tx2"/>
                </a:solidFill>
              </a:rPr>
              <a:t>LIGO-G1701183</a:t>
            </a:r>
            <a:endParaRPr lang="en-US" sz="1200" b="0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65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6" r:id="rId17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hyperlink" Target="https://link.springer.com/article/10.1007/lrr-2016-1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oleObject" Target="../embeddings/oleObject4.bin"/><Relationship Id="rId8" Type="http://schemas.openxmlformats.org/officeDocument/2006/relationships/image" Target="../media/image53.emf"/><Relationship Id="rId1" Type="http://schemas.openxmlformats.org/officeDocument/2006/relationships/vmlDrawing" Target="../drawings/vmlDrawing4.vml"/><Relationship Id="rId2" Type="http://schemas.openxmlformats.org/officeDocument/2006/relationships/tags" Target="../tags/tag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oleObject" Target="../embeddings/oleObject5.bin"/><Relationship Id="rId8" Type="http://schemas.openxmlformats.org/officeDocument/2006/relationships/image" Target="../media/image53.emf"/><Relationship Id="rId1" Type="http://schemas.openxmlformats.org/officeDocument/2006/relationships/vmlDrawing" Target="../drawings/vmlDrawing5.vml"/><Relationship Id="rId2" Type="http://schemas.openxmlformats.org/officeDocument/2006/relationships/tags" Target="../tags/tag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55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53.emf"/><Relationship Id="rId8" Type="http://schemas.openxmlformats.org/officeDocument/2006/relationships/image" Target="../media/image56.emf"/><Relationship Id="rId1" Type="http://schemas.openxmlformats.org/officeDocument/2006/relationships/vmlDrawing" Target="../drawings/vmlDrawing6.vml"/><Relationship Id="rId2" Type="http://schemas.openxmlformats.org/officeDocument/2006/relationships/tags" Target="../tags/tag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0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69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67.w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68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hyperlink" Target="https://dcc.ligo.org/LIGO-T1400226" TargetMode="External"/><Relationship Id="rId5" Type="http://schemas.openxmlformats.org/officeDocument/2006/relationships/hyperlink" Target="https://dcc.ligo.org/LIGO-T1200031" TargetMode="External"/><Relationship Id="rId6" Type="http://schemas.openxmlformats.org/officeDocument/2006/relationships/hyperlink" Target="https://dcc.ligo.org/LIGO-T1200099" TargetMode="External"/><Relationship Id="rId7" Type="http://schemas.openxmlformats.org/officeDocument/2006/relationships/image" Target="../media/image71.emf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Relationship Id="rId3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5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.png"/><Relationship Id="rId14" Type="http://schemas.openxmlformats.org/officeDocument/2006/relationships/image" Target="../media/image88.png"/><Relationship Id="rId15" Type="http://schemas.openxmlformats.org/officeDocument/2006/relationships/image" Target="../media/image89.png"/><Relationship Id="rId16" Type="http://schemas.openxmlformats.org/officeDocument/2006/relationships/image" Target="../media/image90.png"/><Relationship Id="rId17" Type="http://schemas.openxmlformats.org/officeDocument/2006/relationships/image" Target="../media/image91.png"/><Relationship Id="rId18" Type="http://schemas.openxmlformats.org/officeDocument/2006/relationships/image" Target="../media/image92.png"/><Relationship Id="rId19" Type="http://schemas.openxmlformats.org/officeDocument/2006/relationships/image" Target="../media/image93.png"/><Relationship Id="rId63" Type="http://schemas.openxmlformats.org/officeDocument/2006/relationships/image" Target="../media/image137.png"/><Relationship Id="rId64" Type="http://schemas.openxmlformats.org/officeDocument/2006/relationships/image" Target="../media/image138.png"/><Relationship Id="rId65" Type="http://schemas.openxmlformats.org/officeDocument/2006/relationships/image" Target="../media/image139.png"/><Relationship Id="rId66" Type="http://schemas.openxmlformats.org/officeDocument/2006/relationships/image" Target="../media/image140.png"/><Relationship Id="rId67" Type="http://schemas.openxmlformats.org/officeDocument/2006/relationships/image" Target="../media/image141.png"/><Relationship Id="rId68" Type="http://schemas.openxmlformats.org/officeDocument/2006/relationships/image" Target="../media/image142.png"/><Relationship Id="rId69" Type="http://schemas.openxmlformats.org/officeDocument/2006/relationships/image" Target="../media/image143.png"/><Relationship Id="rId50" Type="http://schemas.openxmlformats.org/officeDocument/2006/relationships/image" Target="../media/image124.png"/><Relationship Id="rId51" Type="http://schemas.openxmlformats.org/officeDocument/2006/relationships/image" Target="../media/image125.png"/><Relationship Id="rId52" Type="http://schemas.openxmlformats.org/officeDocument/2006/relationships/image" Target="../media/image126.png"/><Relationship Id="rId53" Type="http://schemas.openxmlformats.org/officeDocument/2006/relationships/image" Target="../media/image127.png"/><Relationship Id="rId54" Type="http://schemas.openxmlformats.org/officeDocument/2006/relationships/image" Target="../media/image128.png"/><Relationship Id="rId55" Type="http://schemas.openxmlformats.org/officeDocument/2006/relationships/image" Target="../media/image129.png"/><Relationship Id="rId56" Type="http://schemas.openxmlformats.org/officeDocument/2006/relationships/image" Target="../media/image130.png"/><Relationship Id="rId57" Type="http://schemas.openxmlformats.org/officeDocument/2006/relationships/image" Target="../media/image131.png"/><Relationship Id="rId58" Type="http://schemas.openxmlformats.org/officeDocument/2006/relationships/image" Target="../media/image132.png"/><Relationship Id="rId59" Type="http://schemas.openxmlformats.org/officeDocument/2006/relationships/image" Target="../media/image133.png"/><Relationship Id="rId40" Type="http://schemas.openxmlformats.org/officeDocument/2006/relationships/image" Target="../media/image114.png"/><Relationship Id="rId41" Type="http://schemas.openxmlformats.org/officeDocument/2006/relationships/image" Target="../media/image115.png"/><Relationship Id="rId42" Type="http://schemas.openxmlformats.org/officeDocument/2006/relationships/image" Target="../media/image116.png"/><Relationship Id="rId43" Type="http://schemas.openxmlformats.org/officeDocument/2006/relationships/image" Target="../media/image117.png"/><Relationship Id="rId44" Type="http://schemas.openxmlformats.org/officeDocument/2006/relationships/image" Target="../media/image118.png"/><Relationship Id="rId45" Type="http://schemas.openxmlformats.org/officeDocument/2006/relationships/image" Target="../media/image119.png"/><Relationship Id="rId46" Type="http://schemas.openxmlformats.org/officeDocument/2006/relationships/image" Target="../media/image120.png"/><Relationship Id="rId47" Type="http://schemas.openxmlformats.org/officeDocument/2006/relationships/image" Target="../media/image121.png"/><Relationship Id="rId48" Type="http://schemas.openxmlformats.org/officeDocument/2006/relationships/image" Target="../media/image122.png"/><Relationship Id="rId49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30" Type="http://schemas.openxmlformats.org/officeDocument/2006/relationships/image" Target="../media/image104.png"/><Relationship Id="rId31" Type="http://schemas.openxmlformats.org/officeDocument/2006/relationships/image" Target="../media/image105.png"/><Relationship Id="rId32" Type="http://schemas.openxmlformats.org/officeDocument/2006/relationships/image" Target="../media/image106.png"/><Relationship Id="rId33" Type="http://schemas.openxmlformats.org/officeDocument/2006/relationships/image" Target="../media/image107.png"/><Relationship Id="rId34" Type="http://schemas.openxmlformats.org/officeDocument/2006/relationships/image" Target="../media/image108.png"/><Relationship Id="rId35" Type="http://schemas.openxmlformats.org/officeDocument/2006/relationships/image" Target="../media/image109.png"/><Relationship Id="rId36" Type="http://schemas.openxmlformats.org/officeDocument/2006/relationships/image" Target="../media/image110.png"/><Relationship Id="rId37" Type="http://schemas.openxmlformats.org/officeDocument/2006/relationships/image" Target="../media/image111.png"/><Relationship Id="rId38" Type="http://schemas.openxmlformats.org/officeDocument/2006/relationships/image" Target="../media/image112.png"/><Relationship Id="rId39" Type="http://schemas.openxmlformats.org/officeDocument/2006/relationships/image" Target="../media/image113.png"/><Relationship Id="rId70" Type="http://schemas.openxmlformats.org/officeDocument/2006/relationships/image" Target="../media/image144.png"/><Relationship Id="rId71" Type="http://schemas.openxmlformats.org/officeDocument/2006/relationships/image" Target="../media/image145.png"/><Relationship Id="rId72" Type="http://schemas.openxmlformats.org/officeDocument/2006/relationships/image" Target="../media/image146.png"/><Relationship Id="rId20" Type="http://schemas.openxmlformats.org/officeDocument/2006/relationships/image" Target="../media/image94.png"/><Relationship Id="rId21" Type="http://schemas.openxmlformats.org/officeDocument/2006/relationships/image" Target="../media/image95.png"/><Relationship Id="rId22" Type="http://schemas.openxmlformats.org/officeDocument/2006/relationships/image" Target="../media/image96.png"/><Relationship Id="rId23" Type="http://schemas.openxmlformats.org/officeDocument/2006/relationships/image" Target="../media/image97.png"/><Relationship Id="rId24" Type="http://schemas.openxmlformats.org/officeDocument/2006/relationships/image" Target="../media/image98.png"/><Relationship Id="rId25" Type="http://schemas.openxmlformats.org/officeDocument/2006/relationships/image" Target="../media/image99.png"/><Relationship Id="rId26" Type="http://schemas.openxmlformats.org/officeDocument/2006/relationships/image" Target="../media/image100.png"/><Relationship Id="rId27" Type="http://schemas.openxmlformats.org/officeDocument/2006/relationships/image" Target="../media/image101.png"/><Relationship Id="rId28" Type="http://schemas.openxmlformats.org/officeDocument/2006/relationships/image" Target="../media/image102.jpeg"/><Relationship Id="rId29" Type="http://schemas.openxmlformats.org/officeDocument/2006/relationships/image" Target="../media/image103.png"/><Relationship Id="rId73" Type="http://schemas.openxmlformats.org/officeDocument/2006/relationships/image" Target="../media/image147.png"/><Relationship Id="rId74" Type="http://schemas.openxmlformats.org/officeDocument/2006/relationships/image" Target="../media/image148.png"/><Relationship Id="rId75" Type="http://schemas.openxmlformats.org/officeDocument/2006/relationships/image" Target="../media/image149.png"/><Relationship Id="rId76" Type="http://schemas.openxmlformats.org/officeDocument/2006/relationships/image" Target="../media/image150.png"/><Relationship Id="rId77" Type="http://schemas.openxmlformats.org/officeDocument/2006/relationships/image" Target="../media/image151.png"/><Relationship Id="rId78" Type="http://schemas.openxmlformats.org/officeDocument/2006/relationships/image" Target="../media/image152.png"/><Relationship Id="rId79" Type="http://schemas.openxmlformats.org/officeDocument/2006/relationships/image" Target="../media/image153.png"/><Relationship Id="rId60" Type="http://schemas.openxmlformats.org/officeDocument/2006/relationships/image" Target="../media/image134.png"/><Relationship Id="rId61" Type="http://schemas.openxmlformats.org/officeDocument/2006/relationships/image" Target="../media/image135.jpeg"/><Relationship Id="rId62" Type="http://schemas.openxmlformats.org/officeDocument/2006/relationships/image" Target="../media/image136.png"/><Relationship Id="rId10" Type="http://schemas.openxmlformats.org/officeDocument/2006/relationships/image" Target="../media/image84.png"/><Relationship Id="rId11" Type="http://schemas.openxmlformats.org/officeDocument/2006/relationships/image" Target="../media/image85.png"/><Relationship Id="rId12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go.org" TargetMode="External"/><Relationship Id="rId4" Type="http://schemas.openxmlformats.org/officeDocument/2006/relationships/image" Target="../media/image154.png"/><Relationship Id="rId5" Type="http://schemas.openxmlformats.org/officeDocument/2006/relationships/image" Target="../media/image155.png"/><Relationship Id="rId6" Type="http://schemas.openxmlformats.org/officeDocument/2006/relationships/image" Target="../media/image156.png"/><Relationship Id="rId7" Type="http://schemas.openxmlformats.org/officeDocument/2006/relationships/image" Target="../media/image157.jpeg"/><Relationship Id="rId8" Type="http://schemas.openxmlformats.org/officeDocument/2006/relationships/image" Target="../media/image158.jpeg"/><Relationship Id="rId9" Type="http://schemas.openxmlformats.org/officeDocument/2006/relationships/image" Target="../media/image159.jpeg"/><Relationship Id="rId10" Type="http://schemas.openxmlformats.org/officeDocument/2006/relationships/image" Target="../media/image160.png"/><Relationship Id="rId11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ligo.caltech.ed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3680"/>
            <a:ext cx="9144000" cy="7091680"/>
          </a:xfrm>
          <a:prstGeom prst="rect">
            <a:avLst/>
          </a:prstGeom>
        </p:spPr>
      </p:pic>
      <p:graphicFrame>
        <p:nvGraphicFramePr>
          <p:cNvPr id="3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3534129"/>
              </p:ext>
            </p:extLst>
          </p:nvPr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476" name="Photo Editor Photo" r:id="rId5" imgW="4409524" imgH="3219899" progId="MSPhotoEd.3">
                  <p:embed/>
                </p:oleObj>
              </mc:Choice>
              <mc:Fallback>
                <p:oleObj name="Photo Editor Photo" r:id="rId5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E6DEC9-3FD8-4C48-9C22-0E3BBCDD8071}" type="slidenum">
              <a:rPr lang="en-US">
                <a:solidFill>
                  <a:schemeClr val="bg1"/>
                </a:solidFill>
              </a:rPr>
              <a:pPr/>
              <a:t>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1328" y="1314981"/>
            <a:ext cx="8728075" cy="4625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lnSpc>
                <a:spcPct val="90000"/>
              </a:lnSpc>
              <a:buFont typeface="Monotype Sorts" charset="0"/>
              <a:buNone/>
            </a:pPr>
            <a:endParaRPr lang="en-US" sz="3600" b="1" i="1" dirty="0" smtClean="0">
              <a:solidFill>
                <a:schemeClr val="bg1"/>
              </a:solidFill>
            </a:endParaRPr>
          </a:p>
          <a:p>
            <a:pPr algn="r">
              <a:lnSpc>
                <a:spcPct val="90000"/>
              </a:lnSpc>
              <a:buFont typeface="Monotype Sorts" charset="0"/>
              <a:buNone/>
            </a:pPr>
            <a:endParaRPr lang="en-US" sz="3600" b="1" i="1" dirty="0" smtClean="0">
              <a:solidFill>
                <a:schemeClr val="bg1"/>
              </a:solidFill>
            </a:endParaRPr>
          </a:p>
          <a:p>
            <a:pPr algn="r">
              <a:lnSpc>
                <a:spcPct val="90000"/>
              </a:lnSpc>
              <a:buFont typeface="Monotype Sorts" charset="0"/>
              <a:buNone/>
            </a:pPr>
            <a:r>
              <a:rPr lang="en-US" sz="3200" b="1" i="1" dirty="0" smtClean="0">
                <a:solidFill>
                  <a:schemeClr val="bg1"/>
                </a:solidFill>
              </a:rPr>
              <a:t>Ground-based Gravitational-wave Detectors: Prospects for the Future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r">
              <a:lnSpc>
                <a:spcPct val="90000"/>
              </a:lnSpc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algn="r">
              <a:lnSpc>
                <a:spcPct val="9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 algn="r">
              <a:lnSpc>
                <a:spcPct val="90000"/>
              </a:lnSpc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algn="r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David Reitze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r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Executive Director</a:t>
            </a:r>
            <a:endParaRPr lang="en-US" dirty="0">
              <a:solidFill>
                <a:schemeClr val="bg1"/>
              </a:solidFill>
            </a:endParaRPr>
          </a:p>
          <a:p>
            <a:pPr algn="r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LIGO Laboratory</a:t>
            </a:r>
          </a:p>
          <a:p>
            <a:pPr algn="r">
              <a:lnSpc>
                <a:spcPct val="90000"/>
              </a:lnSpc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For the LIGO Scientific Collaboration and Virgo Collaboration</a:t>
            </a:r>
          </a:p>
          <a:p>
            <a:pPr>
              <a:lnSpc>
                <a:spcPct val="90000"/>
              </a:lnSpc>
              <a:buNone/>
            </a:pP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3914380" y="0"/>
            <a:ext cx="505679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The Era of Gravitational-wave Astronomy, IAP, Paris, June 26, 2017 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311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rgbClr val="FFFFFF"/>
                </a:solidFill>
              </a:rPr>
              <a:t>LIGO-G1701183</a:t>
            </a:r>
            <a:endParaRPr lang="en-US" sz="1200" b="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1231" y="6550223"/>
            <a:ext cx="4185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Image Credit: </a:t>
            </a:r>
            <a:r>
              <a:rPr lang="en-US" dirty="0" err="1" smtClean="0">
                <a:solidFill>
                  <a:srgbClr val="FFFFFF"/>
                </a:solidFill>
              </a:rPr>
              <a:t>Aurore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Simmonet</a:t>
            </a:r>
            <a:r>
              <a:rPr lang="en-US" dirty="0" smtClean="0">
                <a:solidFill>
                  <a:srgbClr val="FFFFFF"/>
                </a:solidFill>
              </a:rPr>
              <a:t>, Sonoma State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2100" y="406400"/>
            <a:ext cx="9763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Network Duty Factor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4243" y="1533789"/>
            <a:ext cx="9549326" cy="477466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28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Comparison of Strain </a:t>
            </a:r>
            <a:br>
              <a:rPr lang="en-US" sz="3200" dirty="0" smtClean="0"/>
            </a:br>
            <a:r>
              <a:rPr lang="en-US" sz="3200" dirty="0" smtClean="0"/>
              <a:t>Sensitivity: O1 vs. O2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540" y="1313294"/>
            <a:ext cx="8229600" cy="4525963"/>
          </a:xfrm>
        </p:spPr>
        <p:txBody>
          <a:bodyPr/>
          <a:lstStyle/>
          <a:p>
            <a:pPr marL="342900" lvl="1" indent="-342900">
              <a:buSzPct val="75000"/>
              <a:buFont typeface="Monotype Sorts" charset="0"/>
              <a:buChar char="l"/>
            </a:pPr>
            <a:r>
              <a:rPr lang="en-US" sz="2000" dirty="0">
                <a:solidFill>
                  <a:srgbClr val="000000"/>
                </a:solidFill>
              </a:rPr>
              <a:t>L1 detector is </a:t>
            </a:r>
            <a:r>
              <a:rPr lang="en-US" sz="2000" dirty="0" smtClean="0">
                <a:solidFill>
                  <a:srgbClr val="000000"/>
                </a:solidFill>
              </a:rPr>
              <a:t>30 – 40% more </a:t>
            </a:r>
            <a:r>
              <a:rPr lang="en-US" sz="2000" dirty="0">
                <a:solidFill>
                  <a:srgbClr val="000000"/>
                </a:solidFill>
              </a:rPr>
              <a:t>sensitive than in </a:t>
            </a:r>
            <a:r>
              <a:rPr lang="en-US" sz="2000" dirty="0" smtClean="0">
                <a:solidFill>
                  <a:srgbClr val="000000"/>
                </a:solidFill>
              </a:rPr>
              <a:t>O1</a:t>
            </a:r>
          </a:p>
          <a:p>
            <a:pPr marL="742950" lvl="2" indent="-342900">
              <a:buSzPct val="75000"/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25 W laser power into the interferometer </a:t>
            </a:r>
          </a:p>
          <a:p>
            <a:pPr marL="1200150" lvl="3" indent="-342900">
              <a:buSzPct val="75000"/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Limited by high power amplifier stage failure at LLO prior to O1 </a:t>
            </a:r>
            <a:endParaRPr lang="en-US" dirty="0">
              <a:solidFill>
                <a:srgbClr val="000000"/>
              </a:solidFill>
            </a:endParaRPr>
          </a:p>
          <a:p>
            <a:pPr marL="342900" lvl="1" indent="-342900">
              <a:buSzPct val="75000"/>
              <a:buFont typeface="Monotype Sorts" charset="0"/>
              <a:buChar char="l"/>
            </a:pPr>
            <a:r>
              <a:rPr lang="en-US" sz="2000" dirty="0" smtClean="0">
                <a:solidFill>
                  <a:srgbClr val="000000"/>
                </a:solidFill>
              </a:rPr>
              <a:t>H1 </a:t>
            </a:r>
            <a:r>
              <a:rPr lang="en-US" sz="2000" dirty="0">
                <a:solidFill>
                  <a:srgbClr val="000000"/>
                </a:solidFill>
              </a:rPr>
              <a:t>is slightly </a:t>
            </a:r>
            <a:r>
              <a:rPr lang="en-US" sz="2000" dirty="0" smtClean="0">
                <a:solidFill>
                  <a:srgbClr val="000000"/>
                </a:solidFill>
              </a:rPr>
              <a:t>~ 5 – 10% less sensitive</a:t>
            </a:r>
          </a:p>
          <a:p>
            <a:pPr marL="742950" lvl="2" indent="-342900">
              <a:buSzPct val="75000"/>
              <a:buFont typeface="Monotype Sorts" charset="0"/>
              <a:buChar char="l"/>
            </a:pPr>
            <a:r>
              <a:rPr lang="en-US" dirty="0" smtClean="0">
                <a:solidFill>
                  <a:srgbClr val="000000"/>
                </a:solidFill>
              </a:rPr>
              <a:t>30 W laser power; noise penalty at higher power related to input beam jitter 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3061023"/>
            <a:ext cx="9049986" cy="3327619"/>
            <a:chOff x="161868" y="1195230"/>
            <a:chExt cx="8529212" cy="284011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868" y="1195230"/>
              <a:ext cx="8529212" cy="284011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64351" y="1350779"/>
              <a:ext cx="2702337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tx2"/>
                  </a:solidFill>
                </a:rPr>
                <a:t>Hanford H1 Strain Sensitivity</a:t>
              </a:r>
              <a:endParaRPr lang="en-US" i="1" dirty="0">
                <a:solidFill>
                  <a:schemeClr val="tx2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52173" y="1353754"/>
              <a:ext cx="2901773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tx2"/>
                  </a:solidFill>
                </a:rPr>
                <a:t>Livingston L1 Strain Sensitivity</a:t>
              </a:r>
              <a:endParaRPr lang="en-US" i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65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49" y="-68648"/>
            <a:ext cx="7449127" cy="1143000"/>
          </a:xfrm>
        </p:spPr>
        <p:txBody>
          <a:bodyPr/>
          <a:lstStyle/>
          <a:p>
            <a:r>
              <a:rPr lang="en-US" dirty="0" smtClean="0"/>
              <a:t>Binary Neutron Star Inspiral Range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152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Goal for O2: &gt; 80 </a:t>
            </a:r>
            <a:r>
              <a:rPr lang="en-US" dirty="0" err="1" smtClean="0">
                <a:solidFill>
                  <a:srgbClr val="000000"/>
                </a:solidFill>
              </a:rPr>
              <a:t>MPc</a:t>
            </a:r>
            <a:r>
              <a:rPr lang="en-US" dirty="0" smtClean="0">
                <a:solidFill>
                  <a:srgbClr val="000000"/>
                </a:solidFill>
              </a:rPr>
              <a:t> BNS range for H1 and L1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6491"/>
            <a:ext cx="91440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843039" y="6400800"/>
            <a:ext cx="1905000" cy="457200"/>
          </a:xfrm>
        </p:spPr>
        <p:txBody>
          <a:bodyPr/>
          <a:lstStyle/>
          <a:p>
            <a:fld id="{3EF14EB4-1296-344E-98B2-51EF38DA7D3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6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49" y="-68648"/>
            <a:ext cx="7449127" cy="1143000"/>
          </a:xfrm>
        </p:spPr>
        <p:txBody>
          <a:bodyPr/>
          <a:lstStyle/>
          <a:p>
            <a:r>
              <a:rPr lang="en-US" dirty="0" smtClean="0"/>
              <a:t>Binary Neutron Star Inspiral Range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152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Goal for O2: &gt; 80 </a:t>
            </a:r>
            <a:r>
              <a:rPr lang="en-US" dirty="0" err="1" smtClean="0">
                <a:solidFill>
                  <a:srgbClr val="000000"/>
                </a:solidFill>
              </a:rPr>
              <a:t>MPc</a:t>
            </a:r>
            <a:r>
              <a:rPr lang="en-US" dirty="0" smtClean="0">
                <a:solidFill>
                  <a:srgbClr val="000000"/>
                </a:solidFill>
              </a:rPr>
              <a:t> BNS range for H1 and L1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6491"/>
            <a:ext cx="91440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7" y="2070032"/>
            <a:ext cx="7705446" cy="47799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843039" y="6400800"/>
            <a:ext cx="1905000" cy="457200"/>
          </a:xfrm>
        </p:spPr>
        <p:txBody>
          <a:bodyPr/>
          <a:lstStyle/>
          <a:p>
            <a:fld id="{3EF14EB4-1296-344E-98B2-51EF38DA7D3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7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331" y="-68648"/>
            <a:ext cx="8009669" cy="1143000"/>
          </a:xfrm>
        </p:spPr>
        <p:txBody>
          <a:bodyPr/>
          <a:lstStyle/>
          <a:p>
            <a:r>
              <a:rPr lang="en-US" dirty="0" smtClean="0"/>
              <a:t>Nonetheless, LIGO is an Observatory!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cv116006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140" y="3101480"/>
            <a:ext cx="3219672" cy="4009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563593"/>
            <a:ext cx="5623474" cy="12955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82037"/>
            <a:ext cx="5623473" cy="13105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15" y="1140079"/>
            <a:ext cx="6337765" cy="1486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465" y="1282815"/>
            <a:ext cx="308456" cy="1247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9691" y="1282633"/>
            <a:ext cx="1092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GW150914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61772"/>
            <a:ext cx="5486303" cy="13075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13041" y="6164593"/>
            <a:ext cx="1418014" cy="30777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NEW RESULT!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9943" y="1409700"/>
            <a:ext cx="1631157" cy="138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51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Newest Black Hole Merger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asd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 descr="BHmassChartGW1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54" y="1041692"/>
            <a:ext cx="8172790" cy="56544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7015953" y="2892212"/>
            <a:ext cx="1559101" cy="301796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0738" y="2489817"/>
            <a:ext cx="2150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Reported June 1, 2017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1550" y="6317478"/>
            <a:ext cx="457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Credit: Robert Hurt/Caltech, </a:t>
            </a:r>
            <a:r>
              <a:rPr lang="en-US" dirty="0" err="1" smtClean="0"/>
              <a:t>Aurore</a:t>
            </a:r>
            <a:r>
              <a:rPr lang="en-US" dirty="0" smtClean="0"/>
              <a:t> </a:t>
            </a:r>
            <a:r>
              <a:rPr lang="en-US" dirty="0" err="1" smtClean="0"/>
              <a:t>Simmonet</a:t>
            </a:r>
            <a:r>
              <a:rPr lang="en-US" dirty="0" smtClean="0"/>
              <a:t>, SSU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423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IR-0381A-11.tif"/>
          <p:cNvPicPr>
            <a:picLocks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ctrTitle" idx="4294967295"/>
          </p:nvPr>
        </p:nvSpPr>
        <p:spPr>
          <a:xfrm>
            <a:off x="0" y="152401"/>
            <a:ext cx="6057900" cy="1470025"/>
          </a:xfrm>
        </p:spPr>
        <p:txBody>
          <a:bodyPr>
            <a:normAutofit/>
          </a:bodyPr>
          <a:lstStyle/>
          <a:p>
            <a:pPr algn="r"/>
            <a:r>
              <a:rPr lang="en-US" sz="4000" dirty="0">
                <a:latin typeface="Avenir Black"/>
                <a:cs typeface="Avenir Black"/>
              </a:rPr>
              <a:t>ADVANCED VIRGO</a:t>
            </a:r>
            <a:endParaRPr lang="en-US" sz="3200" dirty="0">
              <a:latin typeface="Avenir Black"/>
              <a:cs typeface="Avenir Black"/>
            </a:endParaRPr>
          </a:p>
        </p:txBody>
      </p:sp>
      <p:pic>
        <p:nvPicPr>
          <p:cNvPr id="5" name="Picture 9" descr="advlogo_fina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712" y="148662"/>
            <a:ext cx="1371600" cy="99359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37853" y="1654229"/>
            <a:ext cx="2172390" cy="584776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6 EU countries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20 labs, ~250 authors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15872" y="2340034"/>
            <a:ext cx="1885950" cy="4236032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APC Paris 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ARTEMIS Nice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EGO </a:t>
            </a:r>
            <a:r>
              <a:rPr lang="en-US" sz="1400" dirty="0" err="1">
                <a:solidFill>
                  <a:prstClr val="black"/>
                </a:solidFill>
                <a:latin typeface="Avenir Book"/>
                <a:cs typeface="Avenir Book"/>
              </a:rPr>
              <a:t>Cascina</a:t>
            </a:r>
            <a:endParaRPr lang="en-US" sz="1400" dirty="0">
              <a:solidFill>
                <a:prstClr val="black"/>
              </a:solidFill>
              <a:latin typeface="Avenir Book"/>
              <a:cs typeface="Avenir Book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INFN Firenze-</a:t>
            </a:r>
            <a:r>
              <a:rPr lang="en-US" sz="1400" dirty="0" err="1">
                <a:solidFill>
                  <a:prstClr val="black"/>
                </a:solidFill>
                <a:latin typeface="Avenir Book"/>
                <a:cs typeface="Avenir Book"/>
              </a:rPr>
              <a:t>Urbino</a:t>
            </a:r>
            <a:endParaRPr lang="en-US" sz="1400" dirty="0">
              <a:solidFill>
                <a:prstClr val="black"/>
              </a:solidFill>
              <a:latin typeface="Avenir Book"/>
              <a:cs typeface="Avenir Book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INFN </a:t>
            </a:r>
            <a:r>
              <a:rPr lang="en-US" sz="1400" dirty="0" err="1">
                <a:solidFill>
                  <a:prstClr val="black"/>
                </a:solidFill>
                <a:latin typeface="Avenir Book"/>
                <a:cs typeface="Avenir Book"/>
              </a:rPr>
              <a:t>Genova</a:t>
            </a:r>
            <a:endParaRPr lang="en-US" sz="1400" dirty="0">
              <a:solidFill>
                <a:prstClr val="black"/>
              </a:solidFill>
              <a:latin typeface="Avenir Book"/>
              <a:cs typeface="Avenir Book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INFN Napoli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INFN Perugia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INFN Pisa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INFN Roma La </a:t>
            </a:r>
            <a:r>
              <a:rPr lang="en-US" sz="1400" dirty="0" err="1">
                <a:solidFill>
                  <a:prstClr val="black"/>
                </a:solidFill>
                <a:latin typeface="Avenir Book"/>
                <a:cs typeface="Avenir Book"/>
              </a:rPr>
              <a:t>Sapienza</a:t>
            </a:r>
            <a:endParaRPr lang="en-US" sz="1400" dirty="0">
              <a:solidFill>
                <a:prstClr val="black"/>
              </a:solidFill>
              <a:latin typeface="Avenir Book"/>
              <a:cs typeface="Avenir Book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INFN Roma Tor </a:t>
            </a:r>
            <a:r>
              <a:rPr lang="en-US" sz="1400" dirty="0" err="1">
                <a:solidFill>
                  <a:prstClr val="black"/>
                </a:solidFill>
                <a:latin typeface="Avenir Book"/>
                <a:cs typeface="Avenir Book"/>
              </a:rPr>
              <a:t>Vergata</a:t>
            </a:r>
            <a:endParaRPr lang="en-US" sz="1400" dirty="0">
              <a:solidFill>
                <a:prstClr val="black"/>
              </a:solidFill>
              <a:latin typeface="Avenir Book"/>
              <a:cs typeface="Avenir Book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INFN Trento-</a:t>
            </a:r>
            <a:r>
              <a:rPr lang="en-US" sz="1400" dirty="0" err="1">
                <a:solidFill>
                  <a:prstClr val="black"/>
                </a:solidFill>
                <a:latin typeface="Avenir Book"/>
                <a:cs typeface="Avenir Book"/>
              </a:rPr>
              <a:t>Padova</a:t>
            </a:r>
            <a:endParaRPr lang="en-US" sz="1400" dirty="0">
              <a:solidFill>
                <a:prstClr val="black"/>
              </a:solidFill>
              <a:latin typeface="Avenir Book"/>
              <a:cs typeface="Avenir Book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LAL </a:t>
            </a:r>
            <a:r>
              <a:rPr lang="en-US" sz="1400" dirty="0" err="1">
                <a:solidFill>
                  <a:prstClr val="black"/>
                </a:solidFill>
                <a:latin typeface="Avenir Book"/>
                <a:cs typeface="Avenir Book"/>
              </a:rPr>
              <a:t>Orsay</a:t>
            </a: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 – ESPCI Paris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LAPP Annecy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LKB Paris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LMA Lyon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NIKHEF Amsterdam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POLGRAW(Poland)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RADBOUD Uni. Nijmegen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RMKI Budapest</a:t>
            </a:r>
          </a:p>
          <a:p>
            <a:pPr>
              <a:lnSpc>
                <a:spcPct val="80000"/>
              </a:lnSpc>
            </a:pPr>
            <a:r>
              <a:rPr lang="en-US" sz="1400" i="1" dirty="0">
                <a:solidFill>
                  <a:prstClr val="black"/>
                </a:solidFill>
                <a:latin typeface="Avenir Book"/>
                <a:cs typeface="Avenir Book"/>
              </a:rPr>
              <a:t>University of Valencia</a:t>
            </a:r>
          </a:p>
        </p:txBody>
      </p:sp>
      <p:pic>
        <p:nvPicPr>
          <p:cNvPr id="11" name="Picture 10" descr="flag_of_Franc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3309" y="3828214"/>
            <a:ext cx="485775" cy="431800"/>
          </a:xfrm>
          <a:prstGeom prst="rect">
            <a:avLst/>
          </a:prstGeom>
          <a:noFill/>
        </p:spPr>
      </p:pic>
      <p:pic>
        <p:nvPicPr>
          <p:cNvPr id="12" name="Picture 11" descr="flag_of_Italy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9084" y="3826627"/>
            <a:ext cx="485775" cy="431800"/>
          </a:xfrm>
          <a:prstGeom prst="rect">
            <a:avLst/>
          </a:prstGeom>
          <a:noFill/>
        </p:spPr>
      </p:pic>
      <p:pic>
        <p:nvPicPr>
          <p:cNvPr id="13" name="Picture 12" descr="flag_of_Netherlands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8195" y="3826707"/>
            <a:ext cx="486966" cy="433387"/>
          </a:xfrm>
          <a:prstGeom prst="rect">
            <a:avLst/>
          </a:prstGeom>
          <a:noFill/>
        </p:spPr>
      </p:pic>
      <p:pic>
        <p:nvPicPr>
          <p:cNvPr id="14" name="Picture 13" descr="flag_of_Poland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5159" y="3826627"/>
            <a:ext cx="485775" cy="431800"/>
          </a:xfrm>
          <a:prstGeom prst="rect">
            <a:avLst/>
          </a:prstGeom>
          <a:noFill/>
        </p:spPr>
      </p:pic>
      <p:pic>
        <p:nvPicPr>
          <p:cNvPr id="15" name="Picture 14" descr="flag_of_Hungary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7834" y="3826627"/>
            <a:ext cx="485775" cy="431800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420" y="3826627"/>
            <a:ext cx="457200" cy="457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8056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745" y="-141203"/>
            <a:ext cx="5943600" cy="1143000"/>
          </a:xfrm>
        </p:spPr>
        <p:txBody>
          <a:bodyPr/>
          <a:lstStyle/>
          <a:p>
            <a:r>
              <a:rPr lang="en-US" dirty="0" smtClean="0"/>
              <a:t>Virgo pathway to O2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07AEF0AF-16D9-F843-B2F8-C9EDD90EE56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9" descr="advlogo_fina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0102" y="-15490"/>
            <a:ext cx="1371600" cy="99359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73" y="1608750"/>
            <a:ext cx="4662027" cy="4661453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Path to join O2 includes: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Improve power recycling cavity (PRC) stability with thermal compensation (TCS)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Suspend the detection bench (includes output photodiodes)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Employ low noise actuation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Make use of noise subtraction techniques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Initiate weekend engineering/science runs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Increase interferometer input power from 13W to 25W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Noise hunting!</a:t>
            </a:r>
          </a:p>
          <a:p>
            <a:pPr lvl="1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9" name="Picture 8" descr="37771_20170528231005_bnsrangeli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637" y="1720800"/>
            <a:ext cx="4375363" cy="425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61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sz="3600" i="1" dirty="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Advanced LIGO: </a:t>
            </a: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Near </a:t>
            </a:r>
            <a:r>
              <a:rPr lang="en-US" sz="3600" i="1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Term Prospects</a:t>
            </a:r>
          </a:p>
          <a:p>
            <a:pPr marL="0" indent="0" algn="ctr">
              <a:buNone/>
            </a:pPr>
            <a:endParaRPr lang="en-US" sz="3600" i="1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FB9B027-EB77-9849-9E2C-8D7A6A6D877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4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662" y="0"/>
            <a:ext cx="7239000" cy="1143000"/>
          </a:xfrm>
        </p:spPr>
        <p:txBody>
          <a:bodyPr/>
          <a:lstStyle/>
          <a:p>
            <a:r>
              <a:rPr lang="en-US" sz="3200" dirty="0" smtClean="0"/>
              <a:t>Roadmap to </a:t>
            </a:r>
            <a:br>
              <a:rPr lang="en-US" sz="3200" dirty="0" smtClean="0"/>
            </a:br>
            <a:r>
              <a:rPr lang="en-US" sz="3200" dirty="0" smtClean="0"/>
              <a:t>Design Sensitivity for Advanced LIGO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530" y="1254988"/>
            <a:ext cx="8229600" cy="4525963"/>
          </a:xfrm>
        </p:spPr>
        <p:txBody>
          <a:bodyPr/>
          <a:lstStyle/>
          <a:p>
            <a:r>
              <a:rPr lang="en-US" sz="2000" dirty="0" smtClean="0">
                <a:solidFill>
                  <a:schemeClr val="tx2"/>
                </a:solidFill>
              </a:rPr>
              <a:t>Roadmap </a:t>
            </a:r>
            <a:r>
              <a:rPr lang="en-US" sz="2000" dirty="0">
                <a:solidFill>
                  <a:schemeClr val="tx2"/>
                </a:solidFill>
              </a:rPr>
              <a:t>d</a:t>
            </a:r>
            <a:r>
              <a:rPr lang="en-US" sz="2000" dirty="0" smtClean="0">
                <a:solidFill>
                  <a:schemeClr val="tx2"/>
                </a:solidFill>
              </a:rPr>
              <a:t>eveloped in 2013 by the LIGO Scientific Collaboration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Based on collective knowledge of LIGO’s Detector Science and Engineering Team </a:t>
            </a:r>
            <a:r>
              <a:rPr lang="en-US" sz="1600" b="1" i="1" dirty="0" smtClean="0">
                <a:solidFill>
                  <a:schemeClr val="tx2"/>
                </a:solidFill>
              </a:rPr>
              <a:t>at that time  </a:t>
            </a:r>
            <a:endParaRPr lang="en-US" sz="1600" b="1" i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36" y="2306035"/>
            <a:ext cx="5706738" cy="4427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72364" y="3422032"/>
            <a:ext cx="2691316" cy="1569660"/>
          </a:xfrm>
          <a:prstGeom prst="rect">
            <a:avLst/>
          </a:prstGeom>
          <a:solidFill>
            <a:srgbClr val="A0B9FD"/>
          </a:solidFill>
        </p:spPr>
        <p:txBody>
          <a:bodyPr wrap="square">
            <a:spAutoFit/>
          </a:bodyPr>
          <a:lstStyle/>
          <a:p>
            <a:r>
              <a:rPr lang="en-US" sz="1200" b="0" dirty="0" smtClean="0">
                <a:solidFill>
                  <a:srgbClr val="000000"/>
                </a:solidFill>
                <a:latin typeface="Helvetica"/>
                <a:cs typeface="Helvetica"/>
              </a:rPr>
              <a:t>B. E. Abbott, et al., “Prospects </a:t>
            </a:r>
            <a:r>
              <a:rPr lang="en-US" sz="1200" b="0" dirty="0">
                <a:solidFill>
                  <a:srgbClr val="000000"/>
                </a:solidFill>
                <a:latin typeface="Helvetica"/>
                <a:cs typeface="Helvetica"/>
              </a:rPr>
              <a:t>for Observing and Localizing Gravitational-Wave Transients with Advanced LIGO and Advanced </a:t>
            </a:r>
            <a:r>
              <a:rPr lang="en-US" sz="1200" b="0" dirty="0" smtClean="0">
                <a:solidFill>
                  <a:srgbClr val="000000"/>
                </a:solidFill>
                <a:latin typeface="Helvetica"/>
                <a:cs typeface="Helvetica"/>
              </a:rPr>
              <a:t>Virgo”, </a:t>
            </a:r>
            <a:r>
              <a:rPr lang="en-US" sz="1200" b="0" i="1" dirty="0" smtClean="0">
                <a:solidFill>
                  <a:srgbClr val="000000"/>
                </a:solidFill>
                <a:latin typeface="Helvetica"/>
                <a:cs typeface="Helvetica"/>
              </a:rPr>
              <a:t>Living Reviews in Relativity, </a:t>
            </a:r>
            <a:r>
              <a:rPr lang="en-US" sz="1200" dirty="0">
                <a:latin typeface="Helvetica"/>
                <a:cs typeface="Helvetica"/>
                <a:hlinkClick r:id="rId3"/>
              </a:rPr>
              <a:t>https://link.springer.com/article/10.1007/lrr-2016-1</a:t>
            </a:r>
            <a:endParaRPr lang="en-US" sz="1200" dirty="0">
              <a:latin typeface="Helvetica"/>
              <a:cs typeface="Helvetica"/>
            </a:endParaRPr>
          </a:p>
          <a:p>
            <a:endParaRPr lang="en-US" sz="1200" b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35021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N</a:t>
            </a:r>
            <a:r>
              <a:rPr lang="en-US" dirty="0" smtClean="0"/>
              <a:t>ext Hour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0848"/>
            <a:ext cx="8229600" cy="4525963"/>
          </a:xfrm>
        </p:spPr>
        <p:txBody>
          <a:bodyPr/>
          <a:lstStyle/>
          <a:p>
            <a:r>
              <a:rPr lang="en-US" i="1" dirty="0" smtClean="0">
                <a:solidFill>
                  <a:schemeClr val="tx2"/>
                </a:solidFill>
              </a:rPr>
              <a:t>Primer on Gravitational-wave Detectors</a:t>
            </a:r>
          </a:p>
          <a:p>
            <a:endParaRPr lang="en-US" i="1" dirty="0">
              <a:solidFill>
                <a:schemeClr val="tx2"/>
              </a:solidFill>
            </a:endParaRPr>
          </a:p>
          <a:p>
            <a:r>
              <a:rPr lang="en-US" i="1" dirty="0" smtClean="0">
                <a:solidFill>
                  <a:schemeClr val="tx2"/>
                </a:solidFill>
              </a:rPr>
              <a:t>Advanced LIGO: Current Status</a:t>
            </a:r>
          </a:p>
          <a:p>
            <a:endParaRPr lang="en-US" i="1" dirty="0" smtClean="0">
              <a:solidFill>
                <a:schemeClr val="tx2"/>
              </a:solidFill>
            </a:endParaRPr>
          </a:p>
          <a:p>
            <a:r>
              <a:rPr lang="en-US" i="1" dirty="0" smtClean="0">
                <a:solidFill>
                  <a:schemeClr val="tx2"/>
                </a:solidFill>
              </a:rPr>
              <a:t>Advanced LIGO: Near </a:t>
            </a:r>
            <a:r>
              <a:rPr lang="en-US" i="1" dirty="0">
                <a:solidFill>
                  <a:schemeClr val="tx2"/>
                </a:solidFill>
              </a:rPr>
              <a:t>Term </a:t>
            </a:r>
            <a:r>
              <a:rPr lang="en-US" i="1" dirty="0" smtClean="0">
                <a:solidFill>
                  <a:schemeClr val="tx2"/>
                </a:solidFill>
              </a:rPr>
              <a:t>Prospects</a:t>
            </a:r>
            <a:endParaRPr lang="en-US" i="1" dirty="0">
              <a:solidFill>
                <a:schemeClr val="tx2"/>
              </a:solidFill>
            </a:endParaRPr>
          </a:p>
          <a:p>
            <a:endParaRPr lang="en-US" i="1" dirty="0">
              <a:solidFill>
                <a:schemeClr val="tx2"/>
              </a:solidFill>
            </a:endParaRPr>
          </a:p>
          <a:p>
            <a:r>
              <a:rPr lang="en-US" i="1" dirty="0" smtClean="0">
                <a:solidFill>
                  <a:schemeClr val="tx2"/>
                </a:solidFill>
              </a:rPr>
              <a:t>Beyond Advanced LIGO: The ‘A+’ Upgrade</a:t>
            </a:r>
          </a:p>
          <a:p>
            <a:endParaRPr lang="en-US" i="1" dirty="0">
              <a:solidFill>
                <a:schemeClr val="tx2"/>
              </a:solidFill>
            </a:endParaRPr>
          </a:p>
          <a:p>
            <a:r>
              <a:rPr lang="en-US" i="1" dirty="0" smtClean="0">
                <a:solidFill>
                  <a:schemeClr val="tx2"/>
                </a:solidFill>
              </a:rPr>
              <a:t>Probing the Horizons of the Gravitational-wave Universe: Voyager &amp; Cosmic Explorer  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6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Shape 63"/>
          <p:cNvSpPr txBox="1"/>
          <p:nvPr/>
        </p:nvSpPr>
        <p:spPr>
          <a:xfrm>
            <a:off x="7619632" y="6356381"/>
            <a:ext cx="1371900" cy="36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200" dirty="0" smtClean="0">
                <a:solidFill>
                  <a:schemeClr val="tx2"/>
                </a:solidFill>
              </a:rPr>
              <a:t>Slide Credit: Valera </a:t>
            </a:r>
            <a:r>
              <a:rPr lang="en-GB" sz="1200" dirty="0" err="1" smtClean="0">
                <a:solidFill>
                  <a:schemeClr val="tx2"/>
                </a:solidFill>
              </a:rPr>
              <a:t>Frolov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01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32967" y="2169902"/>
            <a:ext cx="2774179" cy="2700049"/>
            <a:chOff x="1232967" y="2169902"/>
            <a:chExt cx="2774179" cy="2700049"/>
          </a:xfrm>
        </p:grpSpPr>
        <p:sp>
          <p:nvSpPr>
            <p:cNvPr id="8" name="Freeform 7"/>
            <p:cNvSpPr/>
            <p:nvPr/>
          </p:nvSpPr>
          <p:spPr>
            <a:xfrm>
              <a:off x="1232967" y="2169902"/>
              <a:ext cx="2774179" cy="2700049"/>
            </a:xfrm>
            <a:custGeom>
              <a:avLst/>
              <a:gdLst>
                <a:gd name="connsiteX0" fmla="*/ 0 w 2441032"/>
                <a:gd name="connsiteY0" fmla="*/ 12329 h 2564430"/>
                <a:gd name="connsiteX1" fmla="*/ 0 w 2441032"/>
                <a:gd name="connsiteY1" fmla="*/ 12329 h 2564430"/>
                <a:gd name="connsiteX2" fmla="*/ 86308 w 2441032"/>
                <a:gd name="connsiteY2" fmla="*/ 480830 h 2564430"/>
                <a:gd name="connsiteX3" fmla="*/ 172616 w 2441032"/>
                <a:gd name="connsiteY3" fmla="*/ 690423 h 2564430"/>
                <a:gd name="connsiteX4" fmla="*/ 209605 w 2441032"/>
                <a:gd name="connsiteY4" fmla="*/ 764397 h 2564430"/>
                <a:gd name="connsiteX5" fmla="*/ 258923 w 2441032"/>
                <a:gd name="connsiteY5" fmla="*/ 826042 h 2564430"/>
                <a:gd name="connsiteX6" fmla="*/ 283583 w 2441032"/>
                <a:gd name="connsiteY6" fmla="*/ 887687 h 2564430"/>
                <a:gd name="connsiteX7" fmla="*/ 308242 w 2441032"/>
                <a:gd name="connsiteY7" fmla="*/ 961661 h 2564430"/>
                <a:gd name="connsiteX8" fmla="*/ 320572 w 2441032"/>
                <a:gd name="connsiteY8" fmla="*/ 998648 h 2564430"/>
                <a:gd name="connsiteX9" fmla="*/ 332901 w 2441032"/>
                <a:gd name="connsiteY9" fmla="*/ 1047964 h 2564430"/>
                <a:gd name="connsiteX10" fmla="*/ 369890 w 2441032"/>
                <a:gd name="connsiteY10" fmla="*/ 1121938 h 2564430"/>
                <a:gd name="connsiteX11" fmla="*/ 394550 w 2441032"/>
                <a:gd name="connsiteY11" fmla="*/ 1195912 h 2564430"/>
                <a:gd name="connsiteX12" fmla="*/ 419209 w 2441032"/>
                <a:gd name="connsiteY12" fmla="*/ 1232899 h 2564430"/>
                <a:gd name="connsiteX13" fmla="*/ 431539 w 2441032"/>
                <a:gd name="connsiteY13" fmla="*/ 1269886 h 2564430"/>
                <a:gd name="connsiteX14" fmla="*/ 456198 w 2441032"/>
                <a:gd name="connsiteY14" fmla="*/ 1368518 h 2564430"/>
                <a:gd name="connsiteX15" fmla="*/ 480858 w 2441032"/>
                <a:gd name="connsiteY15" fmla="*/ 1417834 h 2564430"/>
                <a:gd name="connsiteX16" fmla="*/ 517847 w 2441032"/>
                <a:gd name="connsiteY16" fmla="*/ 1541123 h 2564430"/>
                <a:gd name="connsiteX17" fmla="*/ 579495 w 2441032"/>
                <a:gd name="connsiteY17" fmla="*/ 1713729 h 2564430"/>
                <a:gd name="connsiteX18" fmla="*/ 616484 w 2441032"/>
                <a:gd name="connsiteY18" fmla="*/ 1738387 h 2564430"/>
                <a:gd name="connsiteX19" fmla="*/ 653473 w 2441032"/>
                <a:gd name="connsiteY19" fmla="*/ 1787703 h 2564430"/>
                <a:gd name="connsiteX20" fmla="*/ 739781 w 2441032"/>
                <a:gd name="connsiteY20" fmla="*/ 1886335 h 2564430"/>
                <a:gd name="connsiteX21" fmla="*/ 801429 w 2441032"/>
                <a:gd name="connsiteY21" fmla="*/ 1947980 h 2564430"/>
                <a:gd name="connsiteX22" fmla="*/ 838418 w 2441032"/>
                <a:gd name="connsiteY22" fmla="*/ 1997296 h 2564430"/>
                <a:gd name="connsiteX23" fmla="*/ 949385 w 2441032"/>
                <a:gd name="connsiteY23" fmla="*/ 2083599 h 2564430"/>
                <a:gd name="connsiteX24" fmla="*/ 986375 w 2441032"/>
                <a:gd name="connsiteY24" fmla="*/ 2095928 h 2564430"/>
                <a:gd name="connsiteX25" fmla="*/ 1097342 w 2441032"/>
                <a:gd name="connsiteY25" fmla="*/ 2169902 h 2564430"/>
                <a:gd name="connsiteX26" fmla="*/ 1134331 w 2441032"/>
                <a:gd name="connsiteY26" fmla="*/ 2194560 h 2564430"/>
                <a:gd name="connsiteX27" fmla="*/ 1183649 w 2441032"/>
                <a:gd name="connsiteY27" fmla="*/ 2219218 h 2564430"/>
                <a:gd name="connsiteX28" fmla="*/ 1220638 w 2441032"/>
                <a:gd name="connsiteY28" fmla="*/ 2243876 h 2564430"/>
                <a:gd name="connsiteX29" fmla="*/ 1269957 w 2441032"/>
                <a:gd name="connsiteY29" fmla="*/ 2256205 h 2564430"/>
                <a:gd name="connsiteX30" fmla="*/ 1306946 w 2441032"/>
                <a:gd name="connsiteY30" fmla="*/ 2268534 h 2564430"/>
                <a:gd name="connsiteX31" fmla="*/ 1380924 w 2441032"/>
                <a:gd name="connsiteY31" fmla="*/ 2280863 h 2564430"/>
                <a:gd name="connsiteX32" fmla="*/ 1479562 w 2441032"/>
                <a:gd name="connsiteY32" fmla="*/ 2305521 h 2564430"/>
                <a:gd name="connsiteX33" fmla="*/ 1565870 w 2441032"/>
                <a:gd name="connsiteY33" fmla="*/ 2354837 h 2564430"/>
                <a:gd name="connsiteX34" fmla="*/ 1627518 w 2441032"/>
                <a:gd name="connsiteY34" fmla="*/ 2367166 h 2564430"/>
                <a:gd name="connsiteX35" fmla="*/ 1775474 w 2441032"/>
                <a:gd name="connsiteY35" fmla="*/ 2317850 h 2564430"/>
                <a:gd name="connsiteX36" fmla="*/ 1985079 w 2441032"/>
                <a:gd name="connsiteY36" fmla="*/ 2428811 h 2564430"/>
                <a:gd name="connsiteX37" fmla="*/ 2108376 w 2441032"/>
                <a:gd name="connsiteY37" fmla="*/ 2502785 h 2564430"/>
                <a:gd name="connsiteX38" fmla="*/ 2182354 w 2441032"/>
                <a:gd name="connsiteY38" fmla="*/ 2564430 h 2564430"/>
                <a:gd name="connsiteX39" fmla="*/ 2354969 w 2441032"/>
                <a:gd name="connsiteY39" fmla="*/ 2539772 h 2564430"/>
                <a:gd name="connsiteX40" fmla="*/ 2391958 w 2441032"/>
                <a:gd name="connsiteY40" fmla="*/ 2527443 h 2564430"/>
                <a:gd name="connsiteX41" fmla="*/ 2404288 w 2441032"/>
                <a:gd name="connsiteY41" fmla="*/ 2330179 h 2564430"/>
                <a:gd name="connsiteX42" fmla="*/ 2342639 w 2441032"/>
                <a:gd name="connsiteY42" fmla="*/ 2317850 h 2564430"/>
                <a:gd name="connsiteX43" fmla="*/ 2244002 w 2441032"/>
                <a:gd name="connsiteY43" fmla="*/ 2280863 h 2564430"/>
                <a:gd name="connsiteX44" fmla="*/ 2182354 w 2441032"/>
                <a:gd name="connsiteY44" fmla="*/ 2243876 h 2564430"/>
                <a:gd name="connsiteX45" fmla="*/ 2133035 w 2441032"/>
                <a:gd name="connsiteY45" fmla="*/ 2219218 h 2564430"/>
                <a:gd name="connsiteX46" fmla="*/ 2059057 w 2441032"/>
                <a:gd name="connsiteY46" fmla="*/ 2169902 h 2564430"/>
                <a:gd name="connsiteX47" fmla="*/ 2034397 w 2441032"/>
                <a:gd name="connsiteY47" fmla="*/ 2145244 h 2564430"/>
                <a:gd name="connsiteX48" fmla="*/ 1935760 w 2441032"/>
                <a:gd name="connsiteY48" fmla="*/ 2120586 h 2564430"/>
                <a:gd name="connsiteX49" fmla="*/ 1713826 w 2441032"/>
                <a:gd name="connsiteY49" fmla="*/ 2071270 h 2564430"/>
                <a:gd name="connsiteX50" fmla="*/ 1627518 w 2441032"/>
                <a:gd name="connsiteY50" fmla="*/ 2046612 h 2564430"/>
                <a:gd name="connsiteX51" fmla="*/ 1454902 w 2441032"/>
                <a:gd name="connsiteY51" fmla="*/ 1947980 h 2564430"/>
                <a:gd name="connsiteX52" fmla="*/ 1368595 w 2441032"/>
                <a:gd name="connsiteY52" fmla="*/ 1898664 h 2564430"/>
                <a:gd name="connsiteX53" fmla="*/ 1319276 w 2441032"/>
                <a:gd name="connsiteY53" fmla="*/ 1849348 h 2564430"/>
                <a:gd name="connsiteX54" fmla="*/ 1208309 w 2441032"/>
                <a:gd name="connsiteY54" fmla="*/ 1812361 h 2564430"/>
                <a:gd name="connsiteX55" fmla="*/ 1085012 w 2441032"/>
                <a:gd name="connsiteY55" fmla="*/ 1750716 h 2564430"/>
                <a:gd name="connsiteX56" fmla="*/ 900067 w 2441032"/>
                <a:gd name="connsiteY56" fmla="*/ 1602768 h 2564430"/>
                <a:gd name="connsiteX57" fmla="*/ 875407 w 2441032"/>
                <a:gd name="connsiteY57" fmla="*/ 1528794 h 2564430"/>
                <a:gd name="connsiteX58" fmla="*/ 789100 w 2441032"/>
                <a:gd name="connsiteY58" fmla="*/ 1565781 h 2564430"/>
                <a:gd name="connsiteX59" fmla="*/ 764440 w 2441032"/>
                <a:gd name="connsiteY59" fmla="*/ 1541123 h 2564430"/>
                <a:gd name="connsiteX60" fmla="*/ 727451 w 2441032"/>
                <a:gd name="connsiteY60" fmla="*/ 1479479 h 2564430"/>
                <a:gd name="connsiteX61" fmla="*/ 702792 w 2441032"/>
                <a:gd name="connsiteY61" fmla="*/ 1368518 h 2564430"/>
                <a:gd name="connsiteX62" fmla="*/ 678132 w 2441032"/>
                <a:gd name="connsiteY62" fmla="*/ 1220570 h 2564430"/>
                <a:gd name="connsiteX63" fmla="*/ 653473 w 2441032"/>
                <a:gd name="connsiteY63" fmla="*/ 1183583 h 2564430"/>
                <a:gd name="connsiteX64" fmla="*/ 604154 w 2441032"/>
                <a:gd name="connsiteY64" fmla="*/ 1072622 h 2564430"/>
                <a:gd name="connsiteX65" fmla="*/ 517847 w 2441032"/>
                <a:gd name="connsiteY65" fmla="*/ 937003 h 2564430"/>
                <a:gd name="connsiteX66" fmla="*/ 468528 w 2441032"/>
                <a:gd name="connsiteY66" fmla="*/ 813713 h 2564430"/>
                <a:gd name="connsiteX67" fmla="*/ 369890 w 2441032"/>
                <a:gd name="connsiteY67" fmla="*/ 628778 h 2564430"/>
                <a:gd name="connsiteX68" fmla="*/ 258923 w 2441032"/>
                <a:gd name="connsiteY68" fmla="*/ 283567 h 2564430"/>
                <a:gd name="connsiteX69" fmla="*/ 184945 w 2441032"/>
                <a:gd name="connsiteY69" fmla="*/ 160277 h 2564430"/>
                <a:gd name="connsiteX70" fmla="*/ 135626 w 2441032"/>
                <a:gd name="connsiteY70" fmla="*/ 61645 h 2564430"/>
                <a:gd name="connsiteX71" fmla="*/ 98637 w 2441032"/>
                <a:gd name="connsiteY71" fmla="*/ 49316 h 2564430"/>
                <a:gd name="connsiteX72" fmla="*/ 73978 w 2441032"/>
                <a:gd name="connsiteY72" fmla="*/ 0 h 2564430"/>
                <a:gd name="connsiteX73" fmla="*/ 73978 w 2441032"/>
                <a:gd name="connsiteY73" fmla="*/ 0 h 2564430"/>
                <a:gd name="connsiteX0" fmla="*/ 0 w 2441032"/>
                <a:gd name="connsiteY0" fmla="*/ 12329 h 2564430"/>
                <a:gd name="connsiteX1" fmla="*/ 0 w 2441032"/>
                <a:gd name="connsiteY1" fmla="*/ 12329 h 2564430"/>
                <a:gd name="connsiteX2" fmla="*/ 86308 w 2441032"/>
                <a:gd name="connsiteY2" fmla="*/ 480830 h 2564430"/>
                <a:gd name="connsiteX3" fmla="*/ 172616 w 2441032"/>
                <a:gd name="connsiteY3" fmla="*/ 690423 h 2564430"/>
                <a:gd name="connsiteX4" fmla="*/ 209605 w 2441032"/>
                <a:gd name="connsiteY4" fmla="*/ 764397 h 2564430"/>
                <a:gd name="connsiteX5" fmla="*/ 258923 w 2441032"/>
                <a:gd name="connsiteY5" fmla="*/ 826042 h 2564430"/>
                <a:gd name="connsiteX6" fmla="*/ 283583 w 2441032"/>
                <a:gd name="connsiteY6" fmla="*/ 887687 h 2564430"/>
                <a:gd name="connsiteX7" fmla="*/ 308242 w 2441032"/>
                <a:gd name="connsiteY7" fmla="*/ 961661 h 2564430"/>
                <a:gd name="connsiteX8" fmla="*/ 320572 w 2441032"/>
                <a:gd name="connsiteY8" fmla="*/ 998648 h 2564430"/>
                <a:gd name="connsiteX9" fmla="*/ 332901 w 2441032"/>
                <a:gd name="connsiteY9" fmla="*/ 1047964 h 2564430"/>
                <a:gd name="connsiteX10" fmla="*/ 369890 w 2441032"/>
                <a:gd name="connsiteY10" fmla="*/ 1121938 h 2564430"/>
                <a:gd name="connsiteX11" fmla="*/ 394550 w 2441032"/>
                <a:gd name="connsiteY11" fmla="*/ 1195912 h 2564430"/>
                <a:gd name="connsiteX12" fmla="*/ 419209 w 2441032"/>
                <a:gd name="connsiteY12" fmla="*/ 1232899 h 2564430"/>
                <a:gd name="connsiteX13" fmla="*/ 431539 w 2441032"/>
                <a:gd name="connsiteY13" fmla="*/ 1269886 h 2564430"/>
                <a:gd name="connsiteX14" fmla="*/ 456198 w 2441032"/>
                <a:gd name="connsiteY14" fmla="*/ 1368518 h 2564430"/>
                <a:gd name="connsiteX15" fmla="*/ 480858 w 2441032"/>
                <a:gd name="connsiteY15" fmla="*/ 1417834 h 2564430"/>
                <a:gd name="connsiteX16" fmla="*/ 517847 w 2441032"/>
                <a:gd name="connsiteY16" fmla="*/ 1541123 h 2564430"/>
                <a:gd name="connsiteX17" fmla="*/ 579495 w 2441032"/>
                <a:gd name="connsiteY17" fmla="*/ 1713729 h 2564430"/>
                <a:gd name="connsiteX18" fmla="*/ 616484 w 2441032"/>
                <a:gd name="connsiteY18" fmla="*/ 1738387 h 2564430"/>
                <a:gd name="connsiteX19" fmla="*/ 653473 w 2441032"/>
                <a:gd name="connsiteY19" fmla="*/ 1787703 h 2564430"/>
                <a:gd name="connsiteX20" fmla="*/ 739781 w 2441032"/>
                <a:gd name="connsiteY20" fmla="*/ 1886335 h 2564430"/>
                <a:gd name="connsiteX21" fmla="*/ 801429 w 2441032"/>
                <a:gd name="connsiteY21" fmla="*/ 1947980 h 2564430"/>
                <a:gd name="connsiteX22" fmla="*/ 838418 w 2441032"/>
                <a:gd name="connsiteY22" fmla="*/ 1997296 h 2564430"/>
                <a:gd name="connsiteX23" fmla="*/ 949385 w 2441032"/>
                <a:gd name="connsiteY23" fmla="*/ 2083599 h 2564430"/>
                <a:gd name="connsiteX24" fmla="*/ 986375 w 2441032"/>
                <a:gd name="connsiteY24" fmla="*/ 2095928 h 2564430"/>
                <a:gd name="connsiteX25" fmla="*/ 1097342 w 2441032"/>
                <a:gd name="connsiteY25" fmla="*/ 2169902 h 2564430"/>
                <a:gd name="connsiteX26" fmla="*/ 1134331 w 2441032"/>
                <a:gd name="connsiteY26" fmla="*/ 2194560 h 2564430"/>
                <a:gd name="connsiteX27" fmla="*/ 1183649 w 2441032"/>
                <a:gd name="connsiteY27" fmla="*/ 2219218 h 2564430"/>
                <a:gd name="connsiteX28" fmla="*/ 1220638 w 2441032"/>
                <a:gd name="connsiteY28" fmla="*/ 2243876 h 2564430"/>
                <a:gd name="connsiteX29" fmla="*/ 1269957 w 2441032"/>
                <a:gd name="connsiteY29" fmla="*/ 2256205 h 2564430"/>
                <a:gd name="connsiteX30" fmla="*/ 1306946 w 2441032"/>
                <a:gd name="connsiteY30" fmla="*/ 2268534 h 2564430"/>
                <a:gd name="connsiteX31" fmla="*/ 1380924 w 2441032"/>
                <a:gd name="connsiteY31" fmla="*/ 2280863 h 2564430"/>
                <a:gd name="connsiteX32" fmla="*/ 1479562 w 2441032"/>
                <a:gd name="connsiteY32" fmla="*/ 2305521 h 2564430"/>
                <a:gd name="connsiteX33" fmla="*/ 1565870 w 2441032"/>
                <a:gd name="connsiteY33" fmla="*/ 2354837 h 2564430"/>
                <a:gd name="connsiteX34" fmla="*/ 1627518 w 2441032"/>
                <a:gd name="connsiteY34" fmla="*/ 2367166 h 2564430"/>
                <a:gd name="connsiteX35" fmla="*/ 1775474 w 2441032"/>
                <a:gd name="connsiteY35" fmla="*/ 2432150 h 2564430"/>
                <a:gd name="connsiteX36" fmla="*/ 1985079 w 2441032"/>
                <a:gd name="connsiteY36" fmla="*/ 2428811 h 2564430"/>
                <a:gd name="connsiteX37" fmla="*/ 2108376 w 2441032"/>
                <a:gd name="connsiteY37" fmla="*/ 2502785 h 2564430"/>
                <a:gd name="connsiteX38" fmla="*/ 2182354 w 2441032"/>
                <a:gd name="connsiteY38" fmla="*/ 2564430 h 2564430"/>
                <a:gd name="connsiteX39" fmla="*/ 2354969 w 2441032"/>
                <a:gd name="connsiteY39" fmla="*/ 2539772 h 2564430"/>
                <a:gd name="connsiteX40" fmla="*/ 2391958 w 2441032"/>
                <a:gd name="connsiteY40" fmla="*/ 2527443 h 2564430"/>
                <a:gd name="connsiteX41" fmla="*/ 2404288 w 2441032"/>
                <a:gd name="connsiteY41" fmla="*/ 2330179 h 2564430"/>
                <a:gd name="connsiteX42" fmla="*/ 2342639 w 2441032"/>
                <a:gd name="connsiteY42" fmla="*/ 2317850 h 2564430"/>
                <a:gd name="connsiteX43" fmla="*/ 2244002 w 2441032"/>
                <a:gd name="connsiteY43" fmla="*/ 2280863 h 2564430"/>
                <a:gd name="connsiteX44" fmla="*/ 2182354 w 2441032"/>
                <a:gd name="connsiteY44" fmla="*/ 2243876 h 2564430"/>
                <a:gd name="connsiteX45" fmla="*/ 2133035 w 2441032"/>
                <a:gd name="connsiteY45" fmla="*/ 2219218 h 2564430"/>
                <a:gd name="connsiteX46" fmla="*/ 2059057 w 2441032"/>
                <a:gd name="connsiteY46" fmla="*/ 2169902 h 2564430"/>
                <a:gd name="connsiteX47" fmla="*/ 2034397 w 2441032"/>
                <a:gd name="connsiteY47" fmla="*/ 2145244 h 2564430"/>
                <a:gd name="connsiteX48" fmla="*/ 1935760 w 2441032"/>
                <a:gd name="connsiteY48" fmla="*/ 2120586 h 2564430"/>
                <a:gd name="connsiteX49" fmla="*/ 1713826 w 2441032"/>
                <a:gd name="connsiteY49" fmla="*/ 2071270 h 2564430"/>
                <a:gd name="connsiteX50" fmla="*/ 1627518 w 2441032"/>
                <a:gd name="connsiteY50" fmla="*/ 2046612 h 2564430"/>
                <a:gd name="connsiteX51" fmla="*/ 1454902 w 2441032"/>
                <a:gd name="connsiteY51" fmla="*/ 1947980 h 2564430"/>
                <a:gd name="connsiteX52" fmla="*/ 1368595 w 2441032"/>
                <a:gd name="connsiteY52" fmla="*/ 1898664 h 2564430"/>
                <a:gd name="connsiteX53" fmla="*/ 1319276 w 2441032"/>
                <a:gd name="connsiteY53" fmla="*/ 1849348 h 2564430"/>
                <a:gd name="connsiteX54" fmla="*/ 1208309 w 2441032"/>
                <a:gd name="connsiteY54" fmla="*/ 1812361 h 2564430"/>
                <a:gd name="connsiteX55" fmla="*/ 1085012 w 2441032"/>
                <a:gd name="connsiteY55" fmla="*/ 1750716 h 2564430"/>
                <a:gd name="connsiteX56" fmla="*/ 900067 w 2441032"/>
                <a:gd name="connsiteY56" fmla="*/ 1602768 h 2564430"/>
                <a:gd name="connsiteX57" fmla="*/ 875407 w 2441032"/>
                <a:gd name="connsiteY57" fmla="*/ 1528794 h 2564430"/>
                <a:gd name="connsiteX58" fmla="*/ 789100 w 2441032"/>
                <a:gd name="connsiteY58" fmla="*/ 1565781 h 2564430"/>
                <a:gd name="connsiteX59" fmla="*/ 764440 w 2441032"/>
                <a:gd name="connsiteY59" fmla="*/ 1541123 h 2564430"/>
                <a:gd name="connsiteX60" fmla="*/ 727451 w 2441032"/>
                <a:gd name="connsiteY60" fmla="*/ 1479479 h 2564430"/>
                <a:gd name="connsiteX61" fmla="*/ 702792 w 2441032"/>
                <a:gd name="connsiteY61" fmla="*/ 1368518 h 2564430"/>
                <a:gd name="connsiteX62" fmla="*/ 678132 w 2441032"/>
                <a:gd name="connsiteY62" fmla="*/ 1220570 h 2564430"/>
                <a:gd name="connsiteX63" fmla="*/ 653473 w 2441032"/>
                <a:gd name="connsiteY63" fmla="*/ 1183583 h 2564430"/>
                <a:gd name="connsiteX64" fmla="*/ 604154 w 2441032"/>
                <a:gd name="connsiteY64" fmla="*/ 1072622 h 2564430"/>
                <a:gd name="connsiteX65" fmla="*/ 517847 w 2441032"/>
                <a:gd name="connsiteY65" fmla="*/ 937003 h 2564430"/>
                <a:gd name="connsiteX66" fmla="*/ 468528 w 2441032"/>
                <a:gd name="connsiteY66" fmla="*/ 813713 h 2564430"/>
                <a:gd name="connsiteX67" fmla="*/ 369890 w 2441032"/>
                <a:gd name="connsiteY67" fmla="*/ 628778 h 2564430"/>
                <a:gd name="connsiteX68" fmla="*/ 258923 w 2441032"/>
                <a:gd name="connsiteY68" fmla="*/ 283567 h 2564430"/>
                <a:gd name="connsiteX69" fmla="*/ 184945 w 2441032"/>
                <a:gd name="connsiteY69" fmla="*/ 160277 h 2564430"/>
                <a:gd name="connsiteX70" fmla="*/ 135626 w 2441032"/>
                <a:gd name="connsiteY70" fmla="*/ 61645 h 2564430"/>
                <a:gd name="connsiteX71" fmla="*/ 98637 w 2441032"/>
                <a:gd name="connsiteY71" fmla="*/ 49316 h 2564430"/>
                <a:gd name="connsiteX72" fmla="*/ 73978 w 2441032"/>
                <a:gd name="connsiteY72" fmla="*/ 0 h 2564430"/>
                <a:gd name="connsiteX73" fmla="*/ 73978 w 2441032"/>
                <a:gd name="connsiteY73" fmla="*/ 0 h 256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441032" h="2564430">
                  <a:moveTo>
                    <a:pt x="0" y="12329"/>
                  </a:moveTo>
                  <a:lnTo>
                    <a:pt x="0" y="12329"/>
                  </a:lnTo>
                  <a:cubicBezTo>
                    <a:pt x="12320" y="209428"/>
                    <a:pt x="3325" y="279311"/>
                    <a:pt x="86308" y="480830"/>
                  </a:cubicBezTo>
                  <a:cubicBezTo>
                    <a:pt x="115077" y="550694"/>
                    <a:pt x="138825" y="622844"/>
                    <a:pt x="172616" y="690423"/>
                  </a:cubicBezTo>
                  <a:cubicBezTo>
                    <a:pt x="184946" y="715081"/>
                    <a:pt x="194804" y="741139"/>
                    <a:pt x="209605" y="764397"/>
                  </a:cubicBezTo>
                  <a:cubicBezTo>
                    <a:pt x="223733" y="786598"/>
                    <a:pt x="245383" y="803477"/>
                    <a:pt x="258923" y="826042"/>
                  </a:cubicBezTo>
                  <a:cubicBezTo>
                    <a:pt x="270310" y="845019"/>
                    <a:pt x="276019" y="866888"/>
                    <a:pt x="283583" y="887687"/>
                  </a:cubicBezTo>
                  <a:cubicBezTo>
                    <a:pt x="292466" y="912114"/>
                    <a:pt x="300022" y="937003"/>
                    <a:pt x="308242" y="961661"/>
                  </a:cubicBezTo>
                  <a:cubicBezTo>
                    <a:pt x="312352" y="973990"/>
                    <a:pt x="317420" y="986040"/>
                    <a:pt x="320572" y="998648"/>
                  </a:cubicBezTo>
                  <a:cubicBezTo>
                    <a:pt x="324682" y="1015087"/>
                    <a:pt x="328246" y="1031671"/>
                    <a:pt x="332901" y="1047964"/>
                  </a:cubicBezTo>
                  <a:cubicBezTo>
                    <a:pt x="359878" y="1142379"/>
                    <a:pt x="326665" y="1024688"/>
                    <a:pt x="369890" y="1121938"/>
                  </a:cubicBezTo>
                  <a:cubicBezTo>
                    <a:pt x="380447" y="1145690"/>
                    <a:pt x="380132" y="1174286"/>
                    <a:pt x="394550" y="1195912"/>
                  </a:cubicBezTo>
                  <a:cubicBezTo>
                    <a:pt x="402770" y="1208241"/>
                    <a:pt x="412582" y="1219646"/>
                    <a:pt x="419209" y="1232899"/>
                  </a:cubicBezTo>
                  <a:cubicBezTo>
                    <a:pt x="425021" y="1244523"/>
                    <a:pt x="428119" y="1257348"/>
                    <a:pt x="431539" y="1269886"/>
                  </a:cubicBezTo>
                  <a:cubicBezTo>
                    <a:pt x="440456" y="1302581"/>
                    <a:pt x="441041" y="1338207"/>
                    <a:pt x="456198" y="1368518"/>
                  </a:cubicBezTo>
                  <a:cubicBezTo>
                    <a:pt x="464418" y="1384957"/>
                    <a:pt x="474032" y="1400769"/>
                    <a:pt x="480858" y="1417834"/>
                  </a:cubicBezTo>
                  <a:cubicBezTo>
                    <a:pt x="493435" y="1449275"/>
                    <a:pt x="510582" y="1504799"/>
                    <a:pt x="517847" y="1541123"/>
                  </a:cubicBezTo>
                  <a:cubicBezTo>
                    <a:pt x="527801" y="1590889"/>
                    <a:pt x="531375" y="1681651"/>
                    <a:pt x="579495" y="1713729"/>
                  </a:cubicBezTo>
                  <a:cubicBezTo>
                    <a:pt x="591825" y="1721948"/>
                    <a:pt x="606006" y="1727909"/>
                    <a:pt x="616484" y="1738387"/>
                  </a:cubicBezTo>
                  <a:cubicBezTo>
                    <a:pt x="631015" y="1752917"/>
                    <a:pt x="640318" y="1771917"/>
                    <a:pt x="653473" y="1787703"/>
                  </a:cubicBezTo>
                  <a:cubicBezTo>
                    <a:pt x="681442" y="1821264"/>
                    <a:pt x="710148" y="1854234"/>
                    <a:pt x="739781" y="1886335"/>
                  </a:cubicBezTo>
                  <a:cubicBezTo>
                    <a:pt x="759493" y="1907688"/>
                    <a:pt x="782122" y="1926260"/>
                    <a:pt x="801429" y="1947980"/>
                  </a:cubicBezTo>
                  <a:cubicBezTo>
                    <a:pt x="815081" y="1963338"/>
                    <a:pt x="824886" y="1981832"/>
                    <a:pt x="838418" y="1997296"/>
                  </a:cubicBezTo>
                  <a:cubicBezTo>
                    <a:pt x="877644" y="2042123"/>
                    <a:pt x="895672" y="2056744"/>
                    <a:pt x="949385" y="2083599"/>
                  </a:cubicBezTo>
                  <a:cubicBezTo>
                    <a:pt x="961010" y="2089411"/>
                    <a:pt x="974045" y="2091818"/>
                    <a:pt x="986375" y="2095928"/>
                  </a:cubicBezTo>
                  <a:lnTo>
                    <a:pt x="1097342" y="2169902"/>
                  </a:lnTo>
                  <a:cubicBezTo>
                    <a:pt x="1109672" y="2178121"/>
                    <a:pt x="1121077" y="2187933"/>
                    <a:pt x="1134331" y="2194560"/>
                  </a:cubicBezTo>
                  <a:cubicBezTo>
                    <a:pt x="1150770" y="2202779"/>
                    <a:pt x="1167691" y="2210099"/>
                    <a:pt x="1183649" y="2219218"/>
                  </a:cubicBezTo>
                  <a:cubicBezTo>
                    <a:pt x="1196515" y="2226570"/>
                    <a:pt x="1207018" y="2238039"/>
                    <a:pt x="1220638" y="2243876"/>
                  </a:cubicBezTo>
                  <a:cubicBezTo>
                    <a:pt x="1236214" y="2250551"/>
                    <a:pt x="1253663" y="2251550"/>
                    <a:pt x="1269957" y="2256205"/>
                  </a:cubicBezTo>
                  <a:cubicBezTo>
                    <a:pt x="1282454" y="2259775"/>
                    <a:pt x="1294259" y="2265715"/>
                    <a:pt x="1306946" y="2268534"/>
                  </a:cubicBezTo>
                  <a:cubicBezTo>
                    <a:pt x="1331350" y="2273957"/>
                    <a:pt x="1356479" y="2275625"/>
                    <a:pt x="1380924" y="2280863"/>
                  </a:cubicBezTo>
                  <a:cubicBezTo>
                    <a:pt x="1414063" y="2287964"/>
                    <a:pt x="1479562" y="2305521"/>
                    <a:pt x="1479562" y="2305521"/>
                  </a:cubicBezTo>
                  <a:cubicBezTo>
                    <a:pt x="1506621" y="2323559"/>
                    <a:pt x="1534583" y="2344409"/>
                    <a:pt x="1565870" y="2354837"/>
                  </a:cubicBezTo>
                  <a:cubicBezTo>
                    <a:pt x="1585751" y="2361464"/>
                    <a:pt x="1606969" y="2363056"/>
                    <a:pt x="1627518" y="2367166"/>
                  </a:cubicBezTo>
                  <a:cubicBezTo>
                    <a:pt x="1676837" y="2350727"/>
                    <a:pt x="1723537" y="2434408"/>
                    <a:pt x="1775474" y="2432150"/>
                  </a:cubicBezTo>
                  <a:cubicBezTo>
                    <a:pt x="1919756" y="2425877"/>
                    <a:pt x="1929595" y="2417039"/>
                    <a:pt x="1985079" y="2428811"/>
                  </a:cubicBezTo>
                  <a:cubicBezTo>
                    <a:pt x="2040563" y="2440583"/>
                    <a:pt x="2074828" y="2474830"/>
                    <a:pt x="2108376" y="2502785"/>
                  </a:cubicBezTo>
                  <a:cubicBezTo>
                    <a:pt x="2203317" y="2581897"/>
                    <a:pt x="2090512" y="2503205"/>
                    <a:pt x="2182354" y="2564430"/>
                  </a:cubicBezTo>
                  <a:cubicBezTo>
                    <a:pt x="2225013" y="2559098"/>
                    <a:pt x="2309257" y="2549930"/>
                    <a:pt x="2354969" y="2539772"/>
                  </a:cubicBezTo>
                  <a:cubicBezTo>
                    <a:pt x="2367656" y="2536953"/>
                    <a:pt x="2379628" y="2531553"/>
                    <a:pt x="2391958" y="2527443"/>
                  </a:cubicBezTo>
                  <a:cubicBezTo>
                    <a:pt x="2448694" y="2470711"/>
                    <a:pt x="2460680" y="2471150"/>
                    <a:pt x="2404288" y="2330179"/>
                  </a:cubicBezTo>
                  <a:cubicBezTo>
                    <a:pt x="2396504" y="2310721"/>
                    <a:pt x="2362970" y="2322932"/>
                    <a:pt x="2342639" y="2317850"/>
                  </a:cubicBezTo>
                  <a:cubicBezTo>
                    <a:pt x="2321297" y="2312515"/>
                    <a:pt x="2255316" y="2286520"/>
                    <a:pt x="2244002" y="2280863"/>
                  </a:cubicBezTo>
                  <a:cubicBezTo>
                    <a:pt x="2222568" y="2270146"/>
                    <a:pt x="2203303" y="2255514"/>
                    <a:pt x="2182354" y="2243876"/>
                  </a:cubicBezTo>
                  <a:cubicBezTo>
                    <a:pt x="2166287" y="2234950"/>
                    <a:pt x="2148796" y="2228674"/>
                    <a:pt x="2133035" y="2219218"/>
                  </a:cubicBezTo>
                  <a:cubicBezTo>
                    <a:pt x="2107622" y="2203971"/>
                    <a:pt x="2080014" y="2190857"/>
                    <a:pt x="2059057" y="2169902"/>
                  </a:cubicBezTo>
                  <a:cubicBezTo>
                    <a:pt x="2050837" y="2161683"/>
                    <a:pt x="2044365" y="2151224"/>
                    <a:pt x="2034397" y="2145244"/>
                  </a:cubicBezTo>
                  <a:cubicBezTo>
                    <a:pt x="2015066" y="2133646"/>
                    <a:pt x="1949622" y="2123599"/>
                    <a:pt x="1935760" y="2120586"/>
                  </a:cubicBezTo>
                  <a:lnTo>
                    <a:pt x="1713826" y="2071270"/>
                  </a:lnTo>
                  <a:cubicBezTo>
                    <a:pt x="1684732" y="2064288"/>
                    <a:pt x="1655299" y="2057724"/>
                    <a:pt x="1627518" y="2046612"/>
                  </a:cubicBezTo>
                  <a:cubicBezTo>
                    <a:pt x="1529602" y="2007448"/>
                    <a:pt x="1537515" y="1998816"/>
                    <a:pt x="1454902" y="1947980"/>
                  </a:cubicBezTo>
                  <a:cubicBezTo>
                    <a:pt x="1426682" y="1930615"/>
                    <a:pt x="1395392" y="1918152"/>
                    <a:pt x="1368595" y="1898664"/>
                  </a:cubicBezTo>
                  <a:cubicBezTo>
                    <a:pt x="1349793" y="1884990"/>
                    <a:pt x="1339746" y="1860370"/>
                    <a:pt x="1319276" y="1849348"/>
                  </a:cubicBezTo>
                  <a:cubicBezTo>
                    <a:pt x="1284946" y="1830864"/>
                    <a:pt x="1242162" y="1831704"/>
                    <a:pt x="1208309" y="1812361"/>
                  </a:cubicBezTo>
                  <a:cubicBezTo>
                    <a:pt x="1110717" y="1756597"/>
                    <a:pt x="1153435" y="1773523"/>
                    <a:pt x="1085012" y="1750716"/>
                  </a:cubicBezTo>
                  <a:cubicBezTo>
                    <a:pt x="1040717" y="1720052"/>
                    <a:pt x="931545" y="1673589"/>
                    <a:pt x="900067" y="1602768"/>
                  </a:cubicBezTo>
                  <a:cubicBezTo>
                    <a:pt x="889510" y="1579016"/>
                    <a:pt x="883627" y="1553452"/>
                    <a:pt x="875407" y="1528794"/>
                  </a:cubicBezTo>
                  <a:cubicBezTo>
                    <a:pt x="873106" y="1529944"/>
                    <a:pt x="802059" y="1568373"/>
                    <a:pt x="789100" y="1565781"/>
                  </a:cubicBezTo>
                  <a:cubicBezTo>
                    <a:pt x="777701" y="1563501"/>
                    <a:pt x="771197" y="1550582"/>
                    <a:pt x="764440" y="1541123"/>
                  </a:cubicBezTo>
                  <a:cubicBezTo>
                    <a:pt x="750511" y="1521624"/>
                    <a:pt x="739781" y="1500027"/>
                    <a:pt x="727451" y="1479479"/>
                  </a:cubicBezTo>
                  <a:cubicBezTo>
                    <a:pt x="719231" y="1442492"/>
                    <a:pt x="709775" y="1405758"/>
                    <a:pt x="702792" y="1368518"/>
                  </a:cubicBezTo>
                  <a:cubicBezTo>
                    <a:pt x="699817" y="1352650"/>
                    <a:pt x="687279" y="1244960"/>
                    <a:pt x="678132" y="1220570"/>
                  </a:cubicBezTo>
                  <a:cubicBezTo>
                    <a:pt x="672929" y="1206696"/>
                    <a:pt x="660100" y="1196836"/>
                    <a:pt x="653473" y="1183583"/>
                  </a:cubicBezTo>
                  <a:cubicBezTo>
                    <a:pt x="582442" y="1041529"/>
                    <a:pt x="752983" y="1325620"/>
                    <a:pt x="604154" y="1072622"/>
                  </a:cubicBezTo>
                  <a:cubicBezTo>
                    <a:pt x="576985" y="1026437"/>
                    <a:pt x="542711" y="984469"/>
                    <a:pt x="517847" y="937003"/>
                  </a:cubicBezTo>
                  <a:cubicBezTo>
                    <a:pt x="497308" y="897794"/>
                    <a:pt x="488324" y="853302"/>
                    <a:pt x="468528" y="813713"/>
                  </a:cubicBezTo>
                  <a:cubicBezTo>
                    <a:pt x="349139" y="574950"/>
                    <a:pt x="406315" y="738045"/>
                    <a:pt x="369890" y="628778"/>
                  </a:cubicBezTo>
                  <a:cubicBezTo>
                    <a:pt x="338722" y="441776"/>
                    <a:pt x="357677" y="481066"/>
                    <a:pt x="258923" y="283567"/>
                  </a:cubicBezTo>
                  <a:cubicBezTo>
                    <a:pt x="204406" y="174538"/>
                    <a:pt x="235598" y="210926"/>
                    <a:pt x="184945" y="160277"/>
                  </a:cubicBezTo>
                  <a:cubicBezTo>
                    <a:pt x="172648" y="123388"/>
                    <a:pt x="171493" y="83164"/>
                    <a:pt x="135626" y="61645"/>
                  </a:cubicBezTo>
                  <a:cubicBezTo>
                    <a:pt x="124481" y="54959"/>
                    <a:pt x="110967" y="53426"/>
                    <a:pt x="98637" y="49316"/>
                  </a:cubicBezTo>
                  <a:cubicBezTo>
                    <a:pt x="71698" y="8910"/>
                    <a:pt x="73978" y="27147"/>
                    <a:pt x="73978" y="0"/>
                  </a:cubicBezTo>
                  <a:lnTo>
                    <a:pt x="73978" y="0"/>
                  </a:lnTo>
                </a:path>
              </a:pathLst>
            </a:custGeom>
            <a:ln w="57150" cmpd="sng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89300" y="3429000"/>
              <a:ext cx="70167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>
                  <a:solidFill>
                    <a:srgbClr val="FF0000"/>
                  </a:solidFill>
                </a:rPr>
                <a:t>?</a:t>
              </a:r>
              <a:endParaRPr lang="en-US" sz="6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Shape 63"/>
          <p:cNvSpPr txBox="1"/>
          <p:nvPr/>
        </p:nvSpPr>
        <p:spPr>
          <a:xfrm>
            <a:off x="7619632" y="6356381"/>
            <a:ext cx="1371900" cy="36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200" dirty="0" smtClean="0">
                <a:solidFill>
                  <a:schemeClr val="tx2"/>
                </a:solidFill>
              </a:rPr>
              <a:t>Slide Credit: Valera </a:t>
            </a:r>
            <a:r>
              <a:rPr lang="en-GB" sz="1200" dirty="0" err="1" smtClean="0">
                <a:solidFill>
                  <a:schemeClr val="tx2"/>
                </a:solidFill>
              </a:rPr>
              <a:t>Frolov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16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32967" y="2169902"/>
            <a:ext cx="2774179" cy="2700049"/>
            <a:chOff x="1232967" y="2169902"/>
            <a:chExt cx="2774179" cy="2700049"/>
          </a:xfrm>
        </p:grpSpPr>
        <p:sp>
          <p:nvSpPr>
            <p:cNvPr id="8" name="Freeform 7"/>
            <p:cNvSpPr/>
            <p:nvPr/>
          </p:nvSpPr>
          <p:spPr>
            <a:xfrm>
              <a:off x="1232967" y="2169902"/>
              <a:ext cx="2774179" cy="2700049"/>
            </a:xfrm>
            <a:custGeom>
              <a:avLst/>
              <a:gdLst>
                <a:gd name="connsiteX0" fmla="*/ 0 w 2441032"/>
                <a:gd name="connsiteY0" fmla="*/ 12329 h 2564430"/>
                <a:gd name="connsiteX1" fmla="*/ 0 w 2441032"/>
                <a:gd name="connsiteY1" fmla="*/ 12329 h 2564430"/>
                <a:gd name="connsiteX2" fmla="*/ 86308 w 2441032"/>
                <a:gd name="connsiteY2" fmla="*/ 480830 h 2564430"/>
                <a:gd name="connsiteX3" fmla="*/ 172616 w 2441032"/>
                <a:gd name="connsiteY3" fmla="*/ 690423 h 2564430"/>
                <a:gd name="connsiteX4" fmla="*/ 209605 w 2441032"/>
                <a:gd name="connsiteY4" fmla="*/ 764397 h 2564430"/>
                <a:gd name="connsiteX5" fmla="*/ 258923 w 2441032"/>
                <a:gd name="connsiteY5" fmla="*/ 826042 h 2564430"/>
                <a:gd name="connsiteX6" fmla="*/ 283583 w 2441032"/>
                <a:gd name="connsiteY6" fmla="*/ 887687 h 2564430"/>
                <a:gd name="connsiteX7" fmla="*/ 308242 w 2441032"/>
                <a:gd name="connsiteY7" fmla="*/ 961661 h 2564430"/>
                <a:gd name="connsiteX8" fmla="*/ 320572 w 2441032"/>
                <a:gd name="connsiteY8" fmla="*/ 998648 h 2564430"/>
                <a:gd name="connsiteX9" fmla="*/ 332901 w 2441032"/>
                <a:gd name="connsiteY9" fmla="*/ 1047964 h 2564430"/>
                <a:gd name="connsiteX10" fmla="*/ 369890 w 2441032"/>
                <a:gd name="connsiteY10" fmla="*/ 1121938 h 2564430"/>
                <a:gd name="connsiteX11" fmla="*/ 394550 w 2441032"/>
                <a:gd name="connsiteY11" fmla="*/ 1195912 h 2564430"/>
                <a:gd name="connsiteX12" fmla="*/ 419209 w 2441032"/>
                <a:gd name="connsiteY12" fmla="*/ 1232899 h 2564430"/>
                <a:gd name="connsiteX13" fmla="*/ 431539 w 2441032"/>
                <a:gd name="connsiteY13" fmla="*/ 1269886 h 2564430"/>
                <a:gd name="connsiteX14" fmla="*/ 456198 w 2441032"/>
                <a:gd name="connsiteY14" fmla="*/ 1368518 h 2564430"/>
                <a:gd name="connsiteX15" fmla="*/ 480858 w 2441032"/>
                <a:gd name="connsiteY15" fmla="*/ 1417834 h 2564430"/>
                <a:gd name="connsiteX16" fmla="*/ 517847 w 2441032"/>
                <a:gd name="connsiteY16" fmla="*/ 1541123 h 2564430"/>
                <a:gd name="connsiteX17" fmla="*/ 579495 w 2441032"/>
                <a:gd name="connsiteY17" fmla="*/ 1713729 h 2564430"/>
                <a:gd name="connsiteX18" fmla="*/ 616484 w 2441032"/>
                <a:gd name="connsiteY18" fmla="*/ 1738387 h 2564430"/>
                <a:gd name="connsiteX19" fmla="*/ 653473 w 2441032"/>
                <a:gd name="connsiteY19" fmla="*/ 1787703 h 2564430"/>
                <a:gd name="connsiteX20" fmla="*/ 739781 w 2441032"/>
                <a:gd name="connsiteY20" fmla="*/ 1886335 h 2564430"/>
                <a:gd name="connsiteX21" fmla="*/ 801429 w 2441032"/>
                <a:gd name="connsiteY21" fmla="*/ 1947980 h 2564430"/>
                <a:gd name="connsiteX22" fmla="*/ 838418 w 2441032"/>
                <a:gd name="connsiteY22" fmla="*/ 1997296 h 2564430"/>
                <a:gd name="connsiteX23" fmla="*/ 949385 w 2441032"/>
                <a:gd name="connsiteY23" fmla="*/ 2083599 h 2564430"/>
                <a:gd name="connsiteX24" fmla="*/ 986375 w 2441032"/>
                <a:gd name="connsiteY24" fmla="*/ 2095928 h 2564430"/>
                <a:gd name="connsiteX25" fmla="*/ 1097342 w 2441032"/>
                <a:gd name="connsiteY25" fmla="*/ 2169902 h 2564430"/>
                <a:gd name="connsiteX26" fmla="*/ 1134331 w 2441032"/>
                <a:gd name="connsiteY26" fmla="*/ 2194560 h 2564430"/>
                <a:gd name="connsiteX27" fmla="*/ 1183649 w 2441032"/>
                <a:gd name="connsiteY27" fmla="*/ 2219218 h 2564430"/>
                <a:gd name="connsiteX28" fmla="*/ 1220638 w 2441032"/>
                <a:gd name="connsiteY28" fmla="*/ 2243876 h 2564430"/>
                <a:gd name="connsiteX29" fmla="*/ 1269957 w 2441032"/>
                <a:gd name="connsiteY29" fmla="*/ 2256205 h 2564430"/>
                <a:gd name="connsiteX30" fmla="*/ 1306946 w 2441032"/>
                <a:gd name="connsiteY30" fmla="*/ 2268534 h 2564430"/>
                <a:gd name="connsiteX31" fmla="*/ 1380924 w 2441032"/>
                <a:gd name="connsiteY31" fmla="*/ 2280863 h 2564430"/>
                <a:gd name="connsiteX32" fmla="*/ 1479562 w 2441032"/>
                <a:gd name="connsiteY32" fmla="*/ 2305521 h 2564430"/>
                <a:gd name="connsiteX33" fmla="*/ 1565870 w 2441032"/>
                <a:gd name="connsiteY33" fmla="*/ 2354837 h 2564430"/>
                <a:gd name="connsiteX34" fmla="*/ 1627518 w 2441032"/>
                <a:gd name="connsiteY34" fmla="*/ 2367166 h 2564430"/>
                <a:gd name="connsiteX35" fmla="*/ 1775474 w 2441032"/>
                <a:gd name="connsiteY35" fmla="*/ 2317850 h 2564430"/>
                <a:gd name="connsiteX36" fmla="*/ 1985079 w 2441032"/>
                <a:gd name="connsiteY36" fmla="*/ 2428811 h 2564430"/>
                <a:gd name="connsiteX37" fmla="*/ 2108376 w 2441032"/>
                <a:gd name="connsiteY37" fmla="*/ 2502785 h 2564430"/>
                <a:gd name="connsiteX38" fmla="*/ 2182354 w 2441032"/>
                <a:gd name="connsiteY38" fmla="*/ 2564430 h 2564430"/>
                <a:gd name="connsiteX39" fmla="*/ 2354969 w 2441032"/>
                <a:gd name="connsiteY39" fmla="*/ 2539772 h 2564430"/>
                <a:gd name="connsiteX40" fmla="*/ 2391958 w 2441032"/>
                <a:gd name="connsiteY40" fmla="*/ 2527443 h 2564430"/>
                <a:gd name="connsiteX41" fmla="*/ 2404288 w 2441032"/>
                <a:gd name="connsiteY41" fmla="*/ 2330179 h 2564430"/>
                <a:gd name="connsiteX42" fmla="*/ 2342639 w 2441032"/>
                <a:gd name="connsiteY42" fmla="*/ 2317850 h 2564430"/>
                <a:gd name="connsiteX43" fmla="*/ 2244002 w 2441032"/>
                <a:gd name="connsiteY43" fmla="*/ 2280863 h 2564430"/>
                <a:gd name="connsiteX44" fmla="*/ 2182354 w 2441032"/>
                <a:gd name="connsiteY44" fmla="*/ 2243876 h 2564430"/>
                <a:gd name="connsiteX45" fmla="*/ 2133035 w 2441032"/>
                <a:gd name="connsiteY45" fmla="*/ 2219218 h 2564430"/>
                <a:gd name="connsiteX46" fmla="*/ 2059057 w 2441032"/>
                <a:gd name="connsiteY46" fmla="*/ 2169902 h 2564430"/>
                <a:gd name="connsiteX47" fmla="*/ 2034397 w 2441032"/>
                <a:gd name="connsiteY47" fmla="*/ 2145244 h 2564430"/>
                <a:gd name="connsiteX48" fmla="*/ 1935760 w 2441032"/>
                <a:gd name="connsiteY48" fmla="*/ 2120586 h 2564430"/>
                <a:gd name="connsiteX49" fmla="*/ 1713826 w 2441032"/>
                <a:gd name="connsiteY49" fmla="*/ 2071270 h 2564430"/>
                <a:gd name="connsiteX50" fmla="*/ 1627518 w 2441032"/>
                <a:gd name="connsiteY50" fmla="*/ 2046612 h 2564430"/>
                <a:gd name="connsiteX51" fmla="*/ 1454902 w 2441032"/>
                <a:gd name="connsiteY51" fmla="*/ 1947980 h 2564430"/>
                <a:gd name="connsiteX52" fmla="*/ 1368595 w 2441032"/>
                <a:gd name="connsiteY52" fmla="*/ 1898664 h 2564430"/>
                <a:gd name="connsiteX53" fmla="*/ 1319276 w 2441032"/>
                <a:gd name="connsiteY53" fmla="*/ 1849348 h 2564430"/>
                <a:gd name="connsiteX54" fmla="*/ 1208309 w 2441032"/>
                <a:gd name="connsiteY54" fmla="*/ 1812361 h 2564430"/>
                <a:gd name="connsiteX55" fmla="*/ 1085012 w 2441032"/>
                <a:gd name="connsiteY55" fmla="*/ 1750716 h 2564430"/>
                <a:gd name="connsiteX56" fmla="*/ 900067 w 2441032"/>
                <a:gd name="connsiteY56" fmla="*/ 1602768 h 2564430"/>
                <a:gd name="connsiteX57" fmla="*/ 875407 w 2441032"/>
                <a:gd name="connsiteY57" fmla="*/ 1528794 h 2564430"/>
                <a:gd name="connsiteX58" fmla="*/ 789100 w 2441032"/>
                <a:gd name="connsiteY58" fmla="*/ 1565781 h 2564430"/>
                <a:gd name="connsiteX59" fmla="*/ 764440 w 2441032"/>
                <a:gd name="connsiteY59" fmla="*/ 1541123 h 2564430"/>
                <a:gd name="connsiteX60" fmla="*/ 727451 w 2441032"/>
                <a:gd name="connsiteY60" fmla="*/ 1479479 h 2564430"/>
                <a:gd name="connsiteX61" fmla="*/ 702792 w 2441032"/>
                <a:gd name="connsiteY61" fmla="*/ 1368518 h 2564430"/>
                <a:gd name="connsiteX62" fmla="*/ 678132 w 2441032"/>
                <a:gd name="connsiteY62" fmla="*/ 1220570 h 2564430"/>
                <a:gd name="connsiteX63" fmla="*/ 653473 w 2441032"/>
                <a:gd name="connsiteY63" fmla="*/ 1183583 h 2564430"/>
                <a:gd name="connsiteX64" fmla="*/ 604154 w 2441032"/>
                <a:gd name="connsiteY64" fmla="*/ 1072622 h 2564430"/>
                <a:gd name="connsiteX65" fmla="*/ 517847 w 2441032"/>
                <a:gd name="connsiteY65" fmla="*/ 937003 h 2564430"/>
                <a:gd name="connsiteX66" fmla="*/ 468528 w 2441032"/>
                <a:gd name="connsiteY66" fmla="*/ 813713 h 2564430"/>
                <a:gd name="connsiteX67" fmla="*/ 369890 w 2441032"/>
                <a:gd name="connsiteY67" fmla="*/ 628778 h 2564430"/>
                <a:gd name="connsiteX68" fmla="*/ 258923 w 2441032"/>
                <a:gd name="connsiteY68" fmla="*/ 283567 h 2564430"/>
                <a:gd name="connsiteX69" fmla="*/ 184945 w 2441032"/>
                <a:gd name="connsiteY69" fmla="*/ 160277 h 2564430"/>
                <a:gd name="connsiteX70" fmla="*/ 135626 w 2441032"/>
                <a:gd name="connsiteY70" fmla="*/ 61645 h 2564430"/>
                <a:gd name="connsiteX71" fmla="*/ 98637 w 2441032"/>
                <a:gd name="connsiteY71" fmla="*/ 49316 h 2564430"/>
                <a:gd name="connsiteX72" fmla="*/ 73978 w 2441032"/>
                <a:gd name="connsiteY72" fmla="*/ 0 h 2564430"/>
                <a:gd name="connsiteX73" fmla="*/ 73978 w 2441032"/>
                <a:gd name="connsiteY73" fmla="*/ 0 h 2564430"/>
                <a:gd name="connsiteX0" fmla="*/ 0 w 2441032"/>
                <a:gd name="connsiteY0" fmla="*/ 12329 h 2564430"/>
                <a:gd name="connsiteX1" fmla="*/ 0 w 2441032"/>
                <a:gd name="connsiteY1" fmla="*/ 12329 h 2564430"/>
                <a:gd name="connsiteX2" fmla="*/ 86308 w 2441032"/>
                <a:gd name="connsiteY2" fmla="*/ 480830 h 2564430"/>
                <a:gd name="connsiteX3" fmla="*/ 172616 w 2441032"/>
                <a:gd name="connsiteY3" fmla="*/ 690423 h 2564430"/>
                <a:gd name="connsiteX4" fmla="*/ 209605 w 2441032"/>
                <a:gd name="connsiteY4" fmla="*/ 764397 h 2564430"/>
                <a:gd name="connsiteX5" fmla="*/ 258923 w 2441032"/>
                <a:gd name="connsiteY5" fmla="*/ 826042 h 2564430"/>
                <a:gd name="connsiteX6" fmla="*/ 283583 w 2441032"/>
                <a:gd name="connsiteY6" fmla="*/ 887687 h 2564430"/>
                <a:gd name="connsiteX7" fmla="*/ 308242 w 2441032"/>
                <a:gd name="connsiteY7" fmla="*/ 961661 h 2564430"/>
                <a:gd name="connsiteX8" fmla="*/ 320572 w 2441032"/>
                <a:gd name="connsiteY8" fmla="*/ 998648 h 2564430"/>
                <a:gd name="connsiteX9" fmla="*/ 332901 w 2441032"/>
                <a:gd name="connsiteY9" fmla="*/ 1047964 h 2564430"/>
                <a:gd name="connsiteX10" fmla="*/ 369890 w 2441032"/>
                <a:gd name="connsiteY10" fmla="*/ 1121938 h 2564430"/>
                <a:gd name="connsiteX11" fmla="*/ 394550 w 2441032"/>
                <a:gd name="connsiteY11" fmla="*/ 1195912 h 2564430"/>
                <a:gd name="connsiteX12" fmla="*/ 419209 w 2441032"/>
                <a:gd name="connsiteY12" fmla="*/ 1232899 h 2564430"/>
                <a:gd name="connsiteX13" fmla="*/ 431539 w 2441032"/>
                <a:gd name="connsiteY13" fmla="*/ 1269886 h 2564430"/>
                <a:gd name="connsiteX14" fmla="*/ 456198 w 2441032"/>
                <a:gd name="connsiteY14" fmla="*/ 1368518 h 2564430"/>
                <a:gd name="connsiteX15" fmla="*/ 480858 w 2441032"/>
                <a:gd name="connsiteY15" fmla="*/ 1417834 h 2564430"/>
                <a:gd name="connsiteX16" fmla="*/ 517847 w 2441032"/>
                <a:gd name="connsiteY16" fmla="*/ 1541123 h 2564430"/>
                <a:gd name="connsiteX17" fmla="*/ 579495 w 2441032"/>
                <a:gd name="connsiteY17" fmla="*/ 1713729 h 2564430"/>
                <a:gd name="connsiteX18" fmla="*/ 616484 w 2441032"/>
                <a:gd name="connsiteY18" fmla="*/ 1738387 h 2564430"/>
                <a:gd name="connsiteX19" fmla="*/ 653473 w 2441032"/>
                <a:gd name="connsiteY19" fmla="*/ 1787703 h 2564430"/>
                <a:gd name="connsiteX20" fmla="*/ 739781 w 2441032"/>
                <a:gd name="connsiteY20" fmla="*/ 1886335 h 2564430"/>
                <a:gd name="connsiteX21" fmla="*/ 801429 w 2441032"/>
                <a:gd name="connsiteY21" fmla="*/ 1947980 h 2564430"/>
                <a:gd name="connsiteX22" fmla="*/ 838418 w 2441032"/>
                <a:gd name="connsiteY22" fmla="*/ 1997296 h 2564430"/>
                <a:gd name="connsiteX23" fmla="*/ 949385 w 2441032"/>
                <a:gd name="connsiteY23" fmla="*/ 2083599 h 2564430"/>
                <a:gd name="connsiteX24" fmla="*/ 986375 w 2441032"/>
                <a:gd name="connsiteY24" fmla="*/ 2095928 h 2564430"/>
                <a:gd name="connsiteX25" fmla="*/ 1097342 w 2441032"/>
                <a:gd name="connsiteY25" fmla="*/ 2169902 h 2564430"/>
                <a:gd name="connsiteX26" fmla="*/ 1134331 w 2441032"/>
                <a:gd name="connsiteY26" fmla="*/ 2194560 h 2564430"/>
                <a:gd name="connsiteX27" fmla="*/ 1183649 w 2441032"/>
                <a:gd name="connsiteY27" fmla="*/ 2219218 h 2564430"/>
                <a:gd name="connsiteX28" fmla="*/ 1220638 w 2441032"/>
                <a:gd name="connsiteY28" fmla="*/ 2243876 h 2564430"/>
                <a:gd name="connsiteX29" fmla="*/ 1269957 w 2441032"/>
                <a:gd name="connsiteY29" fmla="*/ 2256205 h 2564430"/>
                <a:gd name="connsiteX30" fmla="*/ 1306946 w 2441032"/>
                <a:gd name="connsiteY30" fmla="*/ 2268534 h 2564430"/>
                <a:gd name="connsiteX31" fmla="*/ 1380924 w 2441032"/>
                <a:gd name="connsiteY31" fmla="*/ 2280863 h 2564430"/>
                <a:gd name="connsiteX32" fmla="*/ 1479562 w 2441032"/>
                <a:gd name="connsiteY32" fmla="*/ 2305521 h 2564430"/>
                <a:gd name="connsiteX33" fmla="*/ 1565870 w 2441032"/>
                <a:gd name="connsiteY33" fmla="*/ 2354837 h 2564430"/>
                <a:gd name="connsiteX34" fmla="*/ 1627518 w 2441032"/>
                <a:gd name="connsiteY34" fmla="*/ 2367166 h 2564430"/>
                <a:gd name="connsiteX35" fmla="*/ 1775474 w 2441032"/>
                <a:gd name="connsiteY35" fmla="*/ 2432150 h 2564430"/>
                <a:gd name="connsiteX36" fmla="*/ 1985079 w 2441032"/>
                <a:gd name="connsiteY36" fmla="*/ 2428811 h 2564430"/>
                <a:gd name="connsiteX37" fmla="*/ 2108376 w 2441032"/>
                <a:gd name="connsiteY37" fmla="*/ 2502785 h 2564430"/>
                <a:gd name="connsiteX38" fmla="*/ 2182354 w 2441032"/>
                <a:gd name="connsiteY38" fmla="*/ 2564430 h 2564430"/>
                <a:gd name="connsiteX39" fmla="*/ 2354969 w 2441032"/>
                <a:gd name="connsiteY39" fmla="*/ 2539772 h 2564430"/>
                <a:gd name="connsiteX40" fmla="*/ 2391958 w 2441032"/>
                <a:gd name="connsiteY40" fmla="*/ 2527443 h 2564430"/>
                <a:gd name="connsiteX41" fmla="*/ 2404288 w 2441032"/>
                <a:gd name="connsiteY41" fmla="*/ 2330179 h 2564430"/>
                <a:gd name="connsiteX42" fmla="*/ 2342639 w 2441032"/>
                <a:gd name="connsiteY42" fmla="*/ 2317850 h 2564430"/>
                <a:gd name="connsiteX43" fmla="*/ 2244002 w 2441032"/>
                <a:gd name="connsiteY43" fmla="*/ 2280863 h 2564430"/>
                <a:gd name="connsiteX44" fmla="*/ 2182354 w 2441032"/>
                <a:gd name="connsiteY44" fmla="*/ 2243876 h 2564430"/>
                <a:gd name="connsiteX45" fmla="*/ 2133035 w 2441032"/>
                <a:gd name="connsiteY45" fmla="*/ 2219218 h 2564430"/>
                <a:gd name="connsiteX46" fmla="*/ 2059057 w 2441032"/>
                <a:gd name="connsiteY46" fmla="*/ 2169902 h 2564430"/>
                <a:gd name="connsiteX47" fmla="*/ 2034397 w 2441032"/>
                <a:gd name="connsiteY47" fmla="*/ 2145244 h 2564430"/>
                <a:gd name="connsiteX48" fmla="*/ 1935760 w 2441032"/>
                <a:gd name="connsiteY48" fmla="*/ 2120586 h 2564430"/>
                <a:gd name="connsiteX49" fmla="*/ 1713826 w 2441032"/>
                <a:gd name="connsiteY49" fmla="*/ 2071270 h 2564430"/>
                <a:gd name="connsiteX50" fmla="*/ 1627518 w 2441032"/>
                <a:gd name="connsiteY50" fmla="*/ 2046612 h 2564430"/>
                <a:gd name="connsiteX51" fmla="*/ 1454902 w 2441032"/>
                <a:gd name="connsiteY51" fmla="*/ 1947980 h 2564430"/>
                <a:gd name="connsiteX52" fmla="*/ 1368595 w 2441032"/>
                <a:gd name="connsiteY52" fmla="*/ 1898664 h 2564430"/>
                <a:gd name="connsiteX53" fmla="*/ 1319276 w 2441032"/>
                <a:gd name="connsiteY53" fmla="*/ 1849348 h 2564430"/>
                <a:gd name="connsiteX54" fmla="*/ 1208309 w 2441032"/>
                <a:gd name="connsiteY54" fmla="*/ 1812361 h 2564430"/>
                <a:gd name="connsiteX55" fmla="*/ 1085012 w 2441032"/>
                <a:gd name="connsiteY55" fmla="*/ 1750716 h 2564430"/>
                <a:gd name="connsiteX56" fmla="*/ 900067 w 2441032"/>
                <a:gd name="connsiteY56" fmla="*/ 1602768 h 2564430"/>
                <a:gd name="connsiteX57" fmla="*/ 875407 w 2441032"/>
                <a:gd name="connsiteY57" fmla="*/ 1528794 h 2564430"/>
                <a:gd name="connsiteX58" fmla="*/ 789100 w 2441032"/>
                <a:gd name="connsiteY58" fmla="*/ 1565781 h 2564430"/>
                <a:gd name="connsiteX59" fmla="*/ 764440 w 2441032"/>
                <a:gd name="connsiteY59" fmla="*/ 1541123 h 2564430"/>
                <a:gd name="connsiteX60" fmla="*/ 727451 w 2441032"/>
                <a:gd name="connsiteY60" fmla="*/ 1479479 h 2564430"/>
                <a:gd name="connsiteX61" fmla="*/ 702792 w 2441032"/>
                <a:gd name="connsiteY61" fmla="*/ 1368518 h 2564430"/>
                <a:gd name="connsiteX62" fmla="*/ 678132 w 2441032"/>
                <a:gd name="connsiteY62" fmla="*/ 1220570 h 2564430"/>
                <a:gd name="connsiteX63" fmla="*/ 653473 w 2441032"/>
                <a:gd name="connsiteY63" fmla="*/ 1183583 h 2564430"/>
                <a:gd name="connsiteX64" fmla="*/ 604154 w 2441032"/>
                <a:gd name="connsiteY64" fmla="*/ 1072622 h 2564430"/>
                <a:gd name="connsiteX65" fmla="*/ 517847 w 2441032"/>
                <a:gd name="connsiteY65" fmla="*/ 937003 h 2564430"/>
                <a:gd name="connsiteX66" fmla="*/ 468528 w 2441032"/>
                <a:gd name="connsiteY66" fmla="*/ 813713 h 2564430"/>
                <a:gd name="connsiteX67" fmla="*/ 369890 w 2441032"/>
                <a:gd name="connsiteY67" fmla="*/ 628778 h 2564430"/>
                <a:gd name="connsiteX68" fmla="*/ 258923 w 2441032"/>
                <a:gd name="connsiteY68" fmla="*/ 283567 h 2564430"/>
                <a:gd name="connsiteX69" fmla="*/ 184945 w 2441032"/>
                <a:gd name="connsiteY69" fmla="*/ 160277 h 2564430"/>
                <a:gd name="connsiteX70" fmla="*/ 135626 w 2441032"/>
                <a:gd name="connsiteY70" fmla="*/ 61645 h 2564430"/>
                <a:gd name="connsiteX71" fmla="*/ 98637 w 2441032"/>
                <a:gd name="connsiteY71" fmla="*/ 49316 h 2564430"/>
                <a:gd name="connsiteX72" fmla="*/ 73978 w 2441032"/>
                <a:gd name="connsiteY72" fmla="*/ 0 h 2564430"/>
                <a:gd name="connsiteX73" fmla="*/ 73978 w 2441032"/>
                <a:gd name="connsiteY73" fmla="*/ 0 h 256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441032" h="2564430">
                  <a:moveTo>
                    <a:pt x="0" y="12329"/>
                  </a:moveTo>
                  <a:lnTo>
                    <a:pt x="0" y="12329"/>
                  </a:lnTo>
                  <a:cubicBezTo>
                    <a:pt x="12320" y="209428"/>
                    <a:pt x="3325" y="279311"/>
                    <a:pt x="86308" y="480830"/>
                  </a:cubicBezTo>
                  <a:cubicBezTo>
                    <a:pt x="115077" y="550694"/>
                    <a:pt x="138825" y="622844"/>
                    <a:pt x="172616" y="690423"/>
                  </a:cubicBezTo>
                  <a:cubicBezTo>
                    <a:pt x="184946" y="715081"/>
                    <a:pt x="194804" y="741139"/>
                    <a:pt x="209605" y="764397"/>
                  </a:cubicBezTo>
                  <a:cubicBezTo>
                    <a:pt x="223733" y="786598"/>
                    <a:pt x="245383" y="803477"/>
                    <a:pt x="258923" y="826042"/>
                  </a:cubicBezTo>
                  <a:cubicBezTo>
                    <a:pt x="270310" y="845019"/>
                    <a:pt x="276019" y="866888"/>
                    <a:pt x="283583" y="887687"/>
                  </a:cubicBezTo>
                  <a:cubicBezTo>
                    <a:pt x="292466" y="912114"/>
                    <a:pt x="300022" y="937003"/>
                    <a:pt x="308242" y="961661"/>
                  </a:cubicBezTo>
                  <a:cubicBezTo>
                    <a:pt x="312352" y="973990"/>
                    <a:pt x="317420" y="986040"/>
                    <a:pt x="320572" y="998648"/>
                  </a:cubicBezTo>
                  <a:cubicBezTo>
                    <a:pt x="324682" y="1015087"/>
                    <a:pt x="328246" y="1031671"/>
                    <a:pt x="332901" y="1047964"/>
                  </a:cubicBezTo>
                  <a:cubicBezTo>
                    <a:pt x="359878" y="1142379"/>
                    <a:pt x="326665" y="1024688"/>
                    <a:pt x="369890" y="1121938"/>
                  </a:cubicBezTo>
                  <a:cubicBezTo>
                    <a:pt x="380447" y="1145690"/>
                    <a:pt x="380132" y="1174286"/>
                    <a:pt x="394550" y="1195912"/>
                  </a:cubicBezTo>
                  <a:cubicBezTo>
                    <a:pt x="402770" y="1208241"/>
                    <a:pt x="412582" y="1219646"/>
                    <a:pt x="419209" y="1232899"/>
                  </a:cubicBezTo>
                  <a:cubicBezTo>
                    <a:pt x="425021" y="1244523"/>
                    <a:pt x="428119" y="1257348"/>
                    <a:pt x="431539" y="1269886"/>
                  </a:cubicBezTo>
                  <a:cubicBezTo>
                    <a:pt x="440456" y="1302581"/>
                    <a:pt x="441041" y="1338207"/>
                    <a:pt x="456198" y="1368518"/>
                  </a:cubicBezTo>
                  <a:cubicBezTo>
                    <a:pt x="464418" y="1384957"/>
                    <a:pt x="474032" y="1400769"/>
                    <a:pt x="480858" y="1417834"/>
                  </a:cubicBezTo>
                  <a:cubicBezTo>
                    <a:pt x="493435" y="1449275"/>
                    <a:pt x="510582" y="1504799"/>
                    <a:pt x="517847" y="1541123"/>
                  </a:cubicBezTo>
                  <a:cubicBezTo>
                    <a:pt x="527801" y="1590889"/>
                    <a:pt x="531375" y="1681651"/>
                    <a:pt x="579495" y="1713729"/>
                  </a:cubicBezTo>
                  <a:cubicBezTo>
                    <a:pt x="591825" y="1721948"/>
                    <a:pt x="606006" y="1727909"/>
                    <a:pt x="616484" y="1738387"/>
                  </a:cubicBezTo>
                  <a:cubicBezTo>
                    <a:pt x="631015" y="1752917"/>
                    <a:pt x="640318" y="1771917"/>
                    <a:pt x="653473" y="1787703"/>
                  </a:cubicBezTo>
                  <a:cubicBezTo>
                    <a:pt x="681442" y="1821264"/>
                    <a:pt x="710148" y="1854234"/>
                    <a:pt x="739781" y="1886335"/>
                  </a:cubicBezTo>
                  <a:cubicBezTo>
                    <a:pt x="759493" y="1907688"/>
                    <a:pt x="782122" y="1926260"/>
                    <a:pt x="801429" y="1947980"/>
                  </a:cubicBezTo>
                  <a:cubicBezTo>
                    <a:pt x="815081" y="1963338"/>
                    <a:pt x="824886" y="1981832"/>
                    <a:pt x="838418" y="1997296"/>
                  </a:cubicBezTo>
                  <a:cubicBezTo>
                    <a:pt x="877644" y="2042123"/>
                    <a:pt x="895672" y="2056744"/>
                    <a:pt x="949385" y="2083599"/>
                  </a:cubicBezTo>
                  <a:cubicBezTo>
                    <a:pt x="961010" y="2089411"/>
                    <a:pt x="974045" y="2091818"/>
                    <a:pt x="986375" y="2095928"/>
                  </a:cubicBezTo>
                  <a:lnTo>
                    <a:pt x="1097342" y="2169902"/>
                  </a:lnTo>
                  <a:cubicBezTo>
                    <a:pt x="1109672" y="2178121"/>
                    <a:pt x="1121077" y="2187933"/>
                    <a:pt x="1134331" y="2194560"/>
                  </a:cubicBezTo>
                  <a:cubicBezTo>
                    <a:pt x="1150770" y="2202779"/>
                    <a:pt x="1167691" y="2210099"/>
                    <a:pt x="1183649" y="2219218"/>
                  </a:cubicBezTo>
                  <a:cubicBezTo>
                    <a:pt x="1196515" y="2226570"/>
                    <a:pt x="1207018" y="2238039"/>
                    <a:pt x="1220638" y="2243876"/>
                  </a:cubicBezTo>
                  <a:cubicBezTo>
                    <a:pt x="1236214" y="2250551"/>
                    <a:pt x="1253663" y="2251550"/>
                    <a:pt x="1269957" y="2256205"/>
                  </a:cubicBezTo>
                  <a:cubicBezTo>
                    <a:pt x="1282454" y="2259775"/>
                    <a:pt x="1294259" y="2265715"/>
                    <a:pt x="1306946" y="2268534"/>
                  </a:cubicBezTo>
                  <a:cubicBezTo>
                    <a:pt x="1331350" y="2273957"/>
                    <a:pt x="1356479" y="2275625"/>
                    <a:pt x="1380924" y="2280863"/>
                  </a:cubicBezTo>
                  <a:cubicBezTo>
                    <a:pt x="1414063" y="2287964"/>
                    <a:pt x="1479562" y="2305521"/>
                    <a:pt x="1479562" y="2305521"/>
                  </a:cubicBezTo>
                  <a:cubicBezTo>
                    <a:pt x="1506621" y="2323559"/>
                    <a:pt x="1534583" y="2344409"/>
                    <a:pt x="1565870" y="2354837"/>
                  </a:cubicBezTo>
                  <a:cubicBezTo>
                    <a:pt x="1585751" y="2361464"/>
                    <a:pt x="1606969" y="2363056"/>
                    <a:pt x="1627518" y="2367166"/>
                  </a:cubicBezTo>
                  <a:cubicBezTo>
                    <a:pt x="1676837" y="2350727"/>
                    <a:pt x="1723537" y="2434408"/>
                    <a:pt x="1775474" y="2432150"/>
                  </a:cubicBezTo>
                  <a:cubicBezTo>
                    <a:pt x="1919756" y="2425877"/>
                    <a:pt x="1929595" y="2417039"/>
                    <a:pt x="1985079" y="2428811"/>
                  </a:cubicBezTo>
                  <a:cubicBezTo>
                    <a:pt x="2040563" y="2440583"/>
                    <a:pt x="2074828" y="2474830"/>
                    <a:pt x="2108376" y="2502785"/>
                  </a:cubicBezTo>
                  <a:cubicBezTo>
                    <a:pt x="2203317" y="2581897"/>
                    <a:pt x="2090512" y="2503205"/>
                    <a:pt x="2182354" y="2564430"/>
                  </a:cubicBezTo>
                  <a:cubicBezTo>
                    <a:pt x="2225013" y="2559098"/>
                    <a:pt x="2309257" y="2549930"/>
                    <a:pt x="2354969" y="2539772"/>
                  </a:cubicBezTo>
                  <a:cubicBezTo>
                    <a:pt x="2367656" y="2536953"/>
                    <a:pt x="2379628" y="2531553"/>
                    <a:pt x="2391958" y="2527443"/>
                  </a:cubicBezTo>
                  <a:cubicBezTo>
                    <a:pt x="2448694" y="2470711"/>
                    <a:pt x="2460680" y="2471150"/>
                    <a:pt x="2404288" y="2330179"/>
                  </a:cubicBezTo>
                  <a:cubicBezTo>
                    <a:pt x="2396504" y="2310721"/>
                    <a:pt x="2362970" y="2322932"/>
                    <a:pt x="2342639" y="2317850"/>
                  </a:cubicBezTo>
                  <a:cubicBezTo>
                    <a:pt x="2321297" y="2312515"/>
                    <a:pt x="2255316" y="2286520"/>
                    <a:pt x="2244002" y="2280863"/>
                  </a:cubicBezTo>
                  <a:cubicBezTo>
                    <a:pt x="2222568" y="2270146"/>
                    <a:pt x="2203303" y="2255514"/>
                    <a:pt x="2182354" y="2243876"/>
                  </a:cubicBezTo>
                  <a:cubicBezTo>
                    <a:pt x="2166287" y="2234950"/>
                    <a:pt x="2148796" y="2228674"/>
                    <a:pt x="2133035" y="2219218"/>
                  </a:cubicBezTo>
                  <a:cubicBezTo>
                    <a:pt x="2107622" y="2203971"/>
                    <a:pt x="2080014" y="2190857"/>
                    <a:pt x="2059057" y="2169902"/>
                  </a:cubicBezTo>
                  <a:cubicBezTo>
                    <a:pt x="2050837" y="2161683"/>
                    <a:pt x="2044365" y="2151224"/>
                    <a:pt x="2034397" y="2145244"/>
                  </a:cubicBezTo>
                  <a:cubicBezTo>
                    <a:pt x="2015066" y="2133646"/>
                    <a:pt x="1949622" y="2123599"/>
                    <a:pt x="1935760" y="2120586"/>
                  </a:cubicBezTo>
                  <a:lnTo>
                    <a:pt x="1713826" y="2071270"/>
                  </a:lnTo>
                  <a:cubicBezTo>
                    <a:pt x="1684732" y="2064288"/>
                    <a:pt x="1655299" y="2057724"/>
                    <a:pt x="1627518" y="2046612"/>
                  </a:cubicBezTo>
                  <a:cubicBezTo>
                    <a:pt x="1529602" y="2007448"/>
                    <a:pt x="1537515" y="1998816"/>
                    <a:pt x="1454902" y="1947980"/>
                  </a:cubicBezTo>
                  <a:cubicBezTo>
                    <a:pt x="1426682" y="1930615"/>
                    <a:pt x="1395392" y="1918152"/>
                    <a:pt x="1368595" y="1898664"/>
                  </a:cubicBezTo>
                  <a:cubicBezTo>
                    <a:pt x="1349793" y="1884990"/>
                    <a:pt x="1339746" y="1860370"/>
                    <a:pt x="1319276" y="1849348"/>
                  </a:cubicBezTo>
                  <a:cubicBezTo>
                    <a:pt x="1284946" y="1830864"/>
                    <a:pt x="1242162" y="1831704"/>
                    <a:pt x="1208309" y="1812361"/>
                  </a:cubicBezTo>
                  <a:cubicBezTo>
                    <a:pt x="1110717" y="1756597"/>
                    <a:pt x="1153435" y="1773523"/>
                    <a:pt x="1085012" y="1750716"/>
                  </a:cubicBezTo>
                  <a:cubicBezTo>
                    <a:pt x="1040717" y="1720052"/>
                    <a:pt x="931545" y="1673589"/>
                    <a:pt x="900067" y="1602768"/>
                  </a:cubicBezTo>
                  <a:cubicBezTo>
                    <a:pt x="889510" y="1579016"/>
                    <a:pt x="883627" y="1553452"/>
                    <a:pt x="875407" y="1528794"/>
                  </a:cubicBezTo>
                  <a:cubicBezTo>
                    <a:pt x="873106" y="1529944"/>
                    <a:pt x="802059" y="1568373"/>
                    <a:pt x="789100" y="1565781"/>
                  </a:cubicBezTo>
                  <a:cubicBezTo>
                    <a:pt x="777701" y="1563501"/>
                    <a:pt x="771197" y="1550582"/>
                    <a:pt x="764440" y="1541123"/>
                  </a:cubicBezTo>
                  <a:cubicBezTo>
                    <a:pt x="750511" y="1521624"/>
                    <a:pt x="739781" y="1500027"/>
                    <a:pt x="727451" y="1479479"/>
                  </a:cubicBezTo>
                  <a:cubicBezTo>
                    <a:pt x="719231" y="1442492"/>
                    <a:pt x="709775" y="1405758"/>
                    <a:pt x="702792" y="1368518"/>
                  </a:cubicBezTo>
                  <a:cubicBezTo>
                    <a:pt x="699817" y="1352650"/>
                    <a:pt x="687279" y="1244960"/>
                    <a:pt x="678132" y="1220570"/>
                  </a:cubicBezTo>
                  <a:cubicBezTo>
                    <a:pt x="672929" y="1206696"/>
                    <a:pt x="660100" y="1196836"/>
                    <a:pt x="653473" y="1183583"/>
                  </a:cubicBezTo>
                  <a:cubicBezTo>
                    <a:pt x="582442" y="1041529"/>
                    <a:pt x="752983" y="1325620"/>
                    <a:pt x="604154" y="1072622"/>
                  </a:cubicBezTo>
                  <a:cubicBezTo>
                    <a:pt x="576985" y="1026437"/>
                    <a:pt x="542711" y="984469"/>
                    <a:pt x="517847" y="937003"/>
                  </a:cubicBezTo>
                  <a:cubicBezTo>
                    <a:pt x="497308" y="897794"/>
                    <a:pt x="488324" y="853302"/>
                    <a:pt x="468528" y="813713"/>
                  </a:cubicBezTo>
                  <a:cubicBezTo>
                    <a:pt x="349139" y="574950"/>
                    <a:pt x="406315" y="738045"/>
                    <a:pt x="369890" y="628778"/>
                  </a:cubicBezTo>
                  <a:cubicBezTo>
                    <a:pt x="338722" y="441776"/>
                    <a:pt x="357677" y="481066"/>
                    <a:pt x="258923" y="283567"/>
                  </a:cubicBezTo>
                  <a:cubicBezTo>
                    <a:pt x="204406" y="174538"/>
                    <a:pt x="235598" y="210926"/>
                    <a:pt x="184945" y="160277"/>
                  </a:cubicBezTo>
                  <a:cubicBezTo>
                    <a:pt x="172648" y="123388"/>
                    <a:pt x="171493" y="83164"/>
                    <a:pt x="135626" y="61645"/>
                  </a:cubicBezTo>
                  <a:cubicBezTo>
                    <a:pt x="124481" y="54959"/>
                    <a:pt x="110967" y="53426"/>
                    <a:pt x="98637" y="49316"/>
                  </a:cubicBezTo>
                  <a:cubicBezTo>
                    <a:pt x="71698" y="8910"/>
                    <a:pt x="73978" y="27147"/>
                    <a:pt x="73978" y="0"/>
                  </a:cubicBezTo>
                  <a:lnTo>
                    <a:pt x="73978" y="0"/>
                  </a:lnTo>
                </a:path>
              </a:pathLst>
            </a:custGeom>
            <a:ln w="57150" cmpd="sng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89300" y="3429000"/>
              <a:ext cx="70167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>
                  <a:solidFill>
                    <a:srgbClr val="FF0000"/>
                  </a:solidFill>
                </a:rPr>
                <a:t>?</a:t>
              </a:r>
              <a:endParaRPr lang="en-US" sz="6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Shape 63"/>
          <p:cNvSpPr txBox="1"/>
          <p:nvPr/>
        </p:nvSpPr>
        <p:spPr>
          <a:xfrm>
            <a:off x="7619632" y="6356381"/>
            <a:ext cx="1371900" cy="36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200" dirty="0" smtClean="0">
                <a:solidFill>
                  <a:schemeClr val="tx2"/>
                </a:solidFill>
              </a:rPr>
              <a:t>Slide Credit: Valera </a:t>
            </a:r>
            <a:r>
              <a:rPr lang="en-GB" sz="1200" dirty="0" err="1" smtClean="0">
                <a:solidFill>
                  <a:schemeClr val="tx2"/>
                </a:solidFill>
              </a:rPr>
              <a:t>Frolov</a:t>
            </a:r>
            <a:endParaRPr lang="en-GB" sz="1200" dirty="0">
              <a:solidFill>
                <a:schemeClr val="tx2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78888" y="4590742"/>
            <a:ext cx="7989838" cy="1137763"/>
            <a:chOff x="978888" y="4590742"/>
            <a:chExt cx="7989838" cy="1137763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978888" y="4590742"/>
              <a:ext cx="7989838" cy="1137763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" name="TextBox 8"/>
            <p:cNvSpPr txBox="1"/>
            <p:nvPr/>
          </p:nvSpPr>
          <p:spPr>
            <a:xfrm>
              <a:off x="5225143" y="4908258"/>
              <a:ext cx="21467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Coating Thermal Noise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0316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-68648"/>
            <a:ext cx="7588250" cy="1143000"/>
          </a:xfrm>
        </p:spPr>
        <p:txBody>
          <a:bodyPr/>
          <a:lstStyle/>
          <a:p>
            <a:r>
              <a:rPr lang="en-US" dirty="0" smtClean="0"/>
              <a:t>‘Rogues Gallery’ of Possible Noises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231900"/>
            <a:ext cx="4622800" cy="4525963"/>
          </a:xfrm>
        </p:spPr>
        <p:txBody>
          <a:bodyPr/>
          <a:lstStyle/>
          <a:p>
            <a:r>
              <a:rPr lang="en-US" sz="1800" dirty="0">
                <a:solidFill>
                  <a:srgbClr val="000000"/>
                </a:solidFill>
              </a:rPr>
              <a:t>Bi-Linear coupling of </a:t>
            </a:r>
            <a:r>
              <a:rPr lang="en-US" sz="1800" dirty="0" smtClean="0">
                <a:solidFill>
                  <a:srgbClr val="000000"/>
                </a:solidFill>
              </a:rPr>
              <a:t>length control system auxiliary loops to DARM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Bi-Linear coupling of </a:t>
            </a:r>
            <a:r>
              <a:rPr lang="en-US" sz="1800" dirty="0" smtClean="0">
                <a:solidFill>
                  <a:srgbClr val="000000"/>
                </a:solidFill>
              </a:rPr>
              <a:t>angular sensing and control system noise </a:t>
            </a:r>
            <a:r>
              <a:rPr lang="en-US" sz="1800" dirty="0">
                <a:solidFill>
                  <a:srgbClr val="000000"/>
                </a:solidFill>
              </a:rPr>
              <a:t>(&gt; 10 Hz)</a:t>
            </a:r>
          </a:p>
          <a:p>
            <a:r>
              <a:rPr lang="en-US" sz="1800" dirty="0">
                <a:solidFill>
                  <a:srgbClr val="000000"/>
                </a:solidFill>
              </a:rPr>
              <a:t>Radiation </a:t>
            </a:r>
            <a:r>
              <a:rPr lang="en-US" sz="1800" dirty="0" smtClean="0">
                <a:solidFill>
                  <a:srgbClr val="000000"/>
                </a:solidFill>
              </a:rPr>
              <a:t>pressure anomaly?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Laser frequency noise (~bilinear)</a:t>
            </a:r>
          </a:p>
          <a:p>
            <a:r>
              <a:rPr lang="en-US" sz="1800" dirty="0">
                <a:solidFill>
                  <a:srgbClr val="000000"/>
                </a:solidFill>
              </a:rPr>
              <a:t>Laser amplitude noise (~bilinear)</a:t>
            </a:r>
          </a:p>
          <a:p>
            <a:r>
              <a:rPr lang="en-US" sz="1800" dirty="0">
                <a:solidFill>
                  <a:srgbClr val="000000"/>
                </a:solidFill>
              </a:rPr>
              <a:t>Audio RAM from </a:t>
            </a:r>
            <a:r>
              <a:rPr lang="en-US" sz="1800" dirty="0" smtClean="0">
                <a:solidFill>
                  <a:srgbClr val="000000"/>
                </a:solidFill>
              </a:rPr>
              <a:t>electro-optic modulators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Gas d</a:t>
            </a:r>
            <a:r>
              <a:rPr lang="en-US" sz="1800" dirty="0" smtClean="0">
                <a:solidFill>
                  <a:srgbClr val="000000"/>
                </a:solidFill>
              </a:rPr>
              <a:t>amping </a:t>
            </a:r>
            <a:r>
              <a:rPr lang="en-US" sz="1800" dirty="0">
                <a:solidFill>
                  <a:srgbClr val="000000"/>
                </a:solidFill>
              </a:rPr>
              <a:t>(between ERM and ETM)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Penultimate mass </a:t>
            </a:r>
            <a:r>
              <a:rPr lang="en-US" sz="1800" dirty="0">
                <a:solidFill>
                  <a:srgbClr val="000000"/>
                </a:solidFill>
              </a:rPr>
              <a:t>coil driver electronics</a:t>
            </a:r>
          </a:p>
          <a:p>
            <a:r>
              <a:rPr lang="en-US" sz="1800" dirty="0">
                <a:solidFill>
                  <a:srgbClr val="000000"/>
                </a:solidFill>
              </a:rPr>
              <a:t>Correlated noise </a:t>
            </a:r>
            <a:r>
              <a:rPr lang="en-US" sz="1800" dirty="0" smtClean="0">
                <a:solidFill>
                  <a:srgbClr val="000000"/>
                </a:solidFill>
              </a:rPr>
              <a:t>in output mode cleaner photodiodes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Magnetic fields (~RF and baseband)</a:t>
            </a:r>
          </a:p>
          <a:p>
            <a:r>
              <a:rPr lang="en-US" sz="1800" dirty="0">
                <a:solidFill>
                  <a:srgbClr val="000000"/>
                </a:solidFill>
              </a:rPr>
              <a:t>Electric fields in </a:t>
            </a:r>
            <a:r>
              <a:rPr lang="en-US" sz="1800" dirty="0" smtClean="0">
                <a:solidFill>
                  <a:srgbClr val="000000"/>
                </a:solidFill>
              </a:rPr>
              <a:t>main vacuum chambers</a:t>
            </a:r>
          </a:p>
          <a:p>
            <a:r>
              <a:rPr lang="en-US" sz="1800" dirty="0">
                <a:solidFill>
                  <a:srgbClr val="000000"/>
                </a:solidFill>
              </a:rPr>
              <a:t>Audio band vacuum chamber motion </a:t>
            </a: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00600" y="1231900"/>
            <a:ext cx="4343400" cy="4525963"/>
          </a:xfrm>
          <a:prstGeom prst="rect">
            <a:avLst/>
          </a:prstGeom>
        </p:spPr>
        <p:txBody>
          <a:bodyPr vert="horz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charset="0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charset="0"/>
              <a:buChar char="l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b="0" dirty="0" err="1" smtClean="0">
                <a:solidFill>
                  <a:srgbClr val="000000"/>
                </a:solidFill>
              </a:rPr>
              <a:t>Downconversion</a:t>
            </a:r>
            <a:r>
              <a:rPr lang="en-US" sz="1800" b="0" dirty="0" smtClean="0">
                <a:solidFill>
                  <a:srgbClr val="000000"/>
                </a:solidFill>
              </a:rPr>
              <a:t> </a:t>
            </a:r>
            <a:r>
              <a:rPr lang="en-US" sz="1800" b="0" dirty="0">
                <a:solidFill>
                  <a:srgbClr val="000000"/>
                </a:solidFill>
              </a:rPr>
              <a:t>of f &gt; 100 kHz laser noise</a:t>
            </a:r>
          </a:p>
          <a:p>
            <a:r>
              <a:rPr lang="en-US" sz="1800" b="0" dirty="0" smtClean="0">
                <a:solidFill>
                  <a:srgbClr val="000000"/>
                </a:solidFill>
              </a:rPr>
              <a:t>‘Crackling’ </a:t>
            </a:r>
            <a:r>
              <a:rPr lang="en-US" sz="1800" b="0" dirty="0">
                <a:solidFill>
                  <a:srgbClr val="000000"/>
                </a:solidFill>
              </a:rPr>
              <a:t>mechanical noise in the blades of the </a:t>
            </a:r>
            <a:r>
              <a:rPr lang="en-US" sz="1800" b="0" dirty="0" smtClean="0">
                <a:solidFill>
                  <a:srgbClr val="000000"/>
                </a:solidFill>
              </a:rPr>
              <a:t>test mass suspensions</a:t>
            </a:r>
            <a:endParaRPr lang="en-US" sz="1800" b="0" dirty="0">
              <a:solidFill>
                <a:srgbClr val="000000"/>
              </a:solidFill>
            </a:endParaRPr>
          </a:p>
          <a:p>
            <a:r>
              <a:rPr lang="en-US" sz="1800" b="0" dirty="0">
                <a:solidFill>
                  <a:srgbClr val="000000"/>
                </a:solidFill>
              </a:rPr>
              <a:t>Excess thermal noise in the </a:t>
            </a:r>
            <a:r>
              <a:rPr lang="en-US" sz="1800" b="0" dirty="0" smtClean="0">
                <a:solidFill>
                  <a:srgbClr val="000000"/>
                </a:solidFill>
              </a:rPr>
              <a:t>suspension monolithic </a:t>
            </a:r>
            <a:r>
              <a:rPr lang="en-US" sz="1800" b="0" dirty="0">
                <a:solidFill>
                  <a:srgbClr val="000000"/>
                </a:solidFill>
              </a:rPr>
              <a:t>stage (ears/ fibers)</a:t>
            </a:r>
          </a:p>
          <a:p>
            <a:r>
              <a:rPr lang="en-US" sz="1800" b="0" dirty="0" smtClean="0">
                <a:solidFill>
                  <a:srgbClr val="000000"/>
                </a:solidFill>
              </a:rPr>
              <a:t>Auxiliary optics coating noise</a:t>
            </a:r>
          </a:p>
          <a:p>
            <a:r>
              <a:rPr lang="en-US" sz="1800" b="0" dirty="0" smtClean="0">
                <a:solidFill>
                  <a:srgbClr val="000000"/>
                </a:solidFill>
              </a:rPr>
              <a:t>Scattering </a:t>
            </a:r>
            <a:r>
              <a:rPr lang="en-US" sz="1800" b="0" dirty="0">
                <a:solidFill>
                  <a:srgbClr val="000000"/>
                </a:solidFill>
              </a:rPr>
              <a:t>from </a:t>
            </a:r>
            <a:r>
              <a:rPr lang="en-US" sz="1800" b="0" dirty="0" smtClean="0">
                <a:solidFill>
                  <a:srgbClr val="000000"/>
                </a:solidFill>
              </a:rPr>
              <a:t>auxiliary vacuum </a:t>
            </a:r>
            <a:r>
              <a:rPr lang="en-US" sz="1800" b="0" dirty="0">
                <a:solidFill>
                  <a:srgbClr val="000000"/>
                </a:solidFill>
              </a:rPr>
              <a:t>chambers</a:t>
            </a:r>
          </a:p>
          <a:p>
            <a:r>
              <a:rPr lang="en-US" sz="1800" b="0" dirty="0">
                <a:solidFill>
                  <a:srgbClr val="000000"/>
                </a:solidFill>
              </a:rPr>
              <a:t>Backscatter from the </a:t>
            </a:r>
            <a:r>
              <a:rPr lang="en-US" sz="1800" b="0" dirty="0" smtClean="0">
                <a:solidFill>
                  <a:srgbClr val="000000"/>
                </a:solidFill>
              </a:rPr>
              <a:t>arm </a:t>
            </a:r>
            <a:r>
              <a:rPr lang="en-US" sz="1800" b="0" dirty="0" err="1" smtClean="0">
                <a:solidFill>
                  <a:srgbClr val="000000"/>
                </a:solidFill>
              </a:rPr>
              <a:t>beamtubes</a:t>
            </a:r>
            <a:endParaRPr lang="en-US" sz="1800" b="0" dirty="0">
              <a:solidFill>
                <a:srgbClr val="000000"/>
              </a:solidFill>
            </a:endParaRPr>
          </a:p>
          <a:p>
            <a:r>
              <a:rPr lang="en-US" sz="1800" b="0" dirty="0">
                <a:solidFill>
                  <a:srgbClr val="000000"/>
                </a:solidFill>
              </a:rPr>
              <a:t>PUM coil driver electronics</a:t>
            </a:r>
          </a:p>
          <a:p>
            <a:r>
              <a:rPr lang="en-US" sz="1800" b="0" dirty="0">
                <a:solidFill>
                  <a:srgbClr val="000000"/>
                </a:solidFill>
              </a:rPr>
              <a:t>Backscatter from the </a:t>
            </a:r>
            <a:r>
              <a:rPr lang="en-US" sz="1800" b="0" dirty="0" smtClean="0">
                <a:solidFill>
                  <a:srgbClr val="000000"/>
                </a:solidFill>
              </a:rPr>
              <a:t>end stations</a:t>
            </a:r>
            <a:endParaRPr lang="en-US" sz="1800" b="0" dirty="0">
              <a:solidFill>
                <a:srgbClr val="000000"/>
              </a:solidFill>
            </a:endParaRPr>
          </a:p>
          <a:p>
            <a:r>
              <a:rPr lang="en-US" sz="1800" b="0" dirty="0">
                <a:solidFill>
                  <a:srgbClr val="000000"/>
                </a:solidFill>
              </a:rPr>
              <a:t>Upconversion of </a:t>
            </a:r>
            <a:r>
              <a:rPr lang="en-US" sz="1800" b="0" dirty="0" smtClean="0">
                <a:solidFill>
                  <a:srgbClr val="000000"/>
                </a:solidFill>
              </a:rPr>
              <a:t>low frequency seismic motion</a:t>
            </a:r>
            <a:endParaRPr lang="en-US" sz="1800" b="0" dirty="0">
              <a:solidFill>
                <a:srgbClr val="000000"/>
              </a:solidFill>
            </a:endParaRPr>
          </a:p>
          <a:p>
            <a:r>
              <a:rPr lang="en-US" sz="1800" b="0" dirty="0">
                <a:solidFill>
                  <a:srgbClr val="000000"/>
                </a:solidFill>
              </a:rPr>
              <a:t>Pointing/Intensity noise of TCS lasers</a:t>
            </a:r>
          </a:p>
        </p:txBody>
      </p:sp>
    </p:spTree>
    <p:extLst>
      <p:ext uri="{BB962C8B-B14F-4D97-AF65-F5344CB8AC3E}">
        <p14:creationId xmlns:p14="http://schemas.microsoft.com/office/powerpoint/2010/main" val="4282266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-68648"/>
            <a:ext cx="7588250" cy="1143000"/>
          </a:xfrm>
        </p:spPr>
        <p:txBody>
          <a:bodyPr/>
          <a:lstStyle/>
          <a:p>
            <a:r>
              <a:rPr lang="en-US" dirty="0" smtClean="0"/>
              <a:t>‘Rogues Gallery’ of Possible Noises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231900"/>
            <a:ext cx="4719304" cy="4525963"/>
          </a:xfrm>
        </p:spPr>
        <p:txBody>
          <a:bodyPr/>
          <a:lstStyle/>
          <a:p>
            <a:r>
              <a:rPr lang="en-US" sz="1800" dirty="0">
                <a:solidFill>
                  <a:srgbClr val="000000"/>
                </a:solidFill>
              </a:rPr>
              <a:t>Bi-Linear coupling of </a:t>
            </a:r>
            <a:r>
              <a:rPr lang="en-US" sz="1800" dirty="0" smtClean="0">
                <a:solidFill>
                  <a:srgbClr val="000000"/>
                </a:solidFill>
              </a:rPr>
              <a:t>length control system auxiliary loops to DARM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Bi-Linear coupling of </a:t>
            </a:r>
            <a:r>
              <a:rPr lang="en-US" sz="1800" dirty="0" smtClean="0">
                <a:solidFill>
                  <a:srgbClr val="000000"/>
                </a:solidFill>
              </a:rPr>
              <a:t>angular sensing and control system noise </a:t>
            </a:r>
            <a:r>
              <a:rPr lang="en-US" sz="1800" dirty="0">
                <a:solidFill>
                  <a:srgbClr val="000000"/>
                </a:solidFill>
              </a:rPr>
              <a:t>(&gt; 10 Hz)</a:t>
            </a:r>
          </a:p>
          <a:p>
            <a:r>
              <a:rPr lang="en-US" sz="1800" dirty="0">
                <a:solidFill>
                  <a:srgbClr val="000000"/>
                </a:solidFill>
              </a:rPr>
              <a:t>Radiation </a:t>
            </a:r>
            <a:r>
              <a:rPr lang="en-US" sz="1800" dirty="0" smtClean="0">
                <a:solidFill>
                  <a:srgbClr val="000000"/>
                </a:solidFill>
              </a:rPr>
              <a:t>pressure anomaly?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Laser frequency noise (~bilinear)</a:t>
            </a:r>
          </a:p>
          <a:p>
            <a:r>
              <a:rPr lang="en-US" sz="1800" dirty="0">
                <a:solidFill>
                  <a:srgbClr val="000000"/>
                </a:solidFill>
              </a:rPr>
              <a:t>Laser amplitude noise (~bilinear)</a:t>
            </a:r>
          </a:p>
          <a:p>
            <a:r>
              <a:rPr lang="en-US" sz="1800" dirty="0">
                <a:solidFill>
                  <a:srgbClr val="000000"/>
                </a:solidFill>
              </a:rPr>
              <a:t>Audio RAM from </a:t>
            </a:r>
            <a:r>
              <a:rPr lang="en-US" sz="1800" dirty="0" smtClean="0">
                <a:solidFill>
                  <a:srgbClr val="000000"/>
                </a:solidFill>
              </a:rPr>
              <a:t>electro-optic modulators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b="1" dirty="0">
                <a:solidFill>
                  <a:srgbClr val="000000"/>
                </a:solidFill>
              </a:rPr>
              <a:t>Gas d</a:t>
            </a:r>
            <a:r>
              <a:rPr lang="en-US" sz="1800" b="1" dirty="0" smtClean="0">
                <a:solidFill>
                  <a:srgbClr val="000000"/>
                </a:solidFill>
              </a:rPr>
              <a:t>amping </a:t>
            </a:r>
            <a:r>
              <a:rPr lang="en-US" sz="1800" b="1" dirty="0">
                <a:solidFill>
                  <a:srgbClr val="000000"/>
                </a:solidFill>
              </a:rPr>
              <a:t>(between ERM and ETM)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Penultimate mass </a:t>
            </a:r>
            <a:r>
              <a:rPr lang="en-US" sz="1800" dirty="0">
                <a:solidFill>
                  <a:srgbClr val="000000"/>
                </a:solidFill>
              </a:rPr>
              <a:t>coil driver electronics</a:t>
            </a:r>
          </a:p>
          <a:p>
            <a:r>
              <a:rPr lang="en-US" sz="1800" dirty="0">
                <a:solidFill>
                  <a:srgbClr val="000000"/>
                </a:solidFill>
              </a:rPr>
              <a:t>Correlated noise </a:t>
            </a:r>
            <a:r>
              <a:rPr lang="en-US" sz="1800" dirty="0" smtClean="0">
                <a:solidFill>
                  <a:srgbClr val="000000"/>
                </a:solidFill>
              </a:rPr>
              <a:t>in output mode cleaner photodiodes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Magnetic fields (~RF and baseband)</a:t>
            </a:r>
          </a:p>
          <a:p>
            <a:r>
              <a:rPr lang="en-US" sz="1800" b="1" dirty="0">
                <a:solidFill>
                  <a:srgbClr val="000000"/>
                </a:solidFill>
              </a:rPr>
              <a:t>Electric fields in </a:t>
            </a:r>
            <a:r>
              <a:rPr lang="en-US" sz="1800" b="1" dirty="0" smtClean="0">
                <a:solidFill>
                  <a:srgbClr val="000000"/>
                </a:solidFill>
              </a:rPr>
              <a:t>main vacuum chambers</a:t>
            </a:r>
          </a:p>
          <a:p>
            <a:r>
              <a:rPr lang="en-US" sz="1800" dirty="0">
                <a:solidFill>
                  <a:srgbClr val="000000"/>
                </a:solidFill>
              </a:rPr>
              <a:t>Audio band vacuum chamber motion </a:t>
            </a: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00600" y="1231900"/>
            <a:ext cx="4343400" cy="4525963"/>
          </a:xfrm>
          <a:prstGeom prst="rect">
            <a:avLst/>
          </a:prstGeom>
        </p:spPr>
        <p:txBody>
          <a:bodyPr vert="horz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charset="0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charset="0"/>
              <a:buChar char="l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b="0" dirty="0" err="1" smtClean="0">
                <a:solidFill>
                  <a:srgbClr val="000000"/>
                </a:solidFill>
              </a:rPr>
              <a:t>Downconversion</a:t>
            </a:r>
            <a:r>
              <a:rPr lang="en-US" sz="1800" b="0" dirty="0" smtClean="0">
                <a:solidFill>
                  <a:srgbClr val="000000"/>
                </a:solidFill>
              </a:rPr>
              <a:t> </a:t>
            </a:r>
            <a:r>
              <a:rPr lang="en-US" sz="1800" b="0" dirty="0">
                <a:solidFill>
                  <a:srgbClr val="000000"/>
                </a:solidFill>
              </a:rPr>
              <a:t>of f &gt; 100 kHz laser noise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‘Crackling’ </a:t>
            </a:r>
            <a:r>
              <a:rPr lang="en-US" sz="1800" dirty="0">
                <a:solidFill>
                  <a:srgbClr val="000000"/>
                </a:solidFill>
              </a:rPr>
              <a:t>mechanical noise in the blades of the </a:t>
            </a:r>
            <a:r>
              <a:rPr lang="en-US" sz="1800" dirty="0" smtClean="0">
                <a:solidFill>
                  <a:srgbClr val="000000"/>
                </a:solidFill>
              </a:rPr>
              <a:t>test mass suspensions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Excess thermal noise in the </a:t>
            </a:r>
            <a:r>
              <a:rPr lang="en-US" sz="1800" dirty="0" smtClean="0">
                <a:solidFill>
                  <a:srgbClr val="000000"/>
                </a:solidFill>
              </a:rPr>
              <a:t>suspension monolithic </a:t>
            </a:r>
            <a:r>
              <a:rPr lang="en-US" sz="1800" dirty="0">
                <a:solidFill>
                  <a:srgbClr val="000000"/>
                </a:solidFill>
              </a:rPr>
              <a:t>stage (ears/ fibers)</a:t>
            </a:r>
          </a:p>
          <a:p>
            <a:r>
              <a:rPr lang="en-US" sz="1800" b="0" dirty="0" smtClean="0">
                <a:solidFill>
                  <a:srgbClr val="000000"/>
                </a:solidFill>
              </a:rPr>
              <a:t>Auxiliary optics coating noise</a:t>
            </a:r>
          </a:p>
          <a:p>
            <a:r>
              <a:rPr lang="en-US" sz="1800" b="0" dirty="0" smtClean="0">
                <a:solidFill>
                  <a:srgbClr val="000000"/>
                </a:solidFill>
              </a:rPr>
              <a:t>Scattering </a:t>
            </a:r>
            <a:r>
              <a:rPr lang="en-US" sz="1800" b="0" dirty="0">
                <a:solidFill>
                  <a:srgbClr val="000000"/>
                </a:solidFill>
              </a:rPr>
              <a:t>from </a:t>
            </a:r>
            <a:r>
              <a:rPr lang="en-US" sz="1800" b="0" dirty="0" smtClean="0">
                <a:solidFill>
                  <a:srgbClr val="000000"/>
                </a:solidFill>
              </a:rPr>
              <a:t>auxiliary vacuum </a:t>
            </a:r>
            <a:r>
              <a:rPr lang="en-US" sz="1800" b="0" dirty="0">
                <a:solidFill>
                  <a:srgbClr val="000000"/>
                </a:solidFill>
              </a:rPr>
              <a:t>chambers</a:t>
            </a:r>
          </a:p>
          <a:p>
            <a:r>
              <a:rPr lang="en-US" sz="1800" b="0" dirty="0">
                <a:solidFill>
                  <a:srgbClr val="000000"/>
                </a:solidFill>
              </a:rPr>
              <a:t>Backscatter from the </a:t>
            </a:r>
            <a:r>
              <a:rPr lang="en-US" sz="1800" b="0" dirty="0" smtClean="0">
                <a:solidFill>
                  <a:srgbClr val="000000"/>
                </a:solidFill>
              </a:rPr>
              <a:t>arm </a:t>
            </a:r>
            <a:r>
              <a:rPr lang="en-US" sz="1800" b="0" dirty="0" err="1" smtClean="0">
                <a:solidFill>
                  <a:srgbClr val="000000"/>
                </a:solidFill>
              </a:rPr>
              <a:t>beamtubes</a:t>
            </a:r>
            <a:endParaRPr lang="en-US" sz="1800" b="0" dirty="0">
              <a:solidFill>
                <a:srgbClr val="000000"/>
              </a:solidFill>
            </a:endParaRPr>
          </a:p>
          <a:p>
            <a:r>
              <a:rPr lang="en-US" sz="1800" b="0" dirty="0">
                <a:solidFill>
                  <a:srgbClr val="000000"/>
                </a:solidFill>
              </a:rPr>
              <a:t>PUM coil driver electronics</a:t>
            </a:r>
          </a:p>
          <a:p>
            <a:r>
              <a:rPr lang="en-US" sz="1800" dirty="0">
                <a:solidFill>
                  <a:srgbClr val="000000"/>
                </a:solidFill>
              </a:rPr>
              <a:t>Backscatter from the </a:t>
            </a:r>
            <a:r>
              <a:rPr lang="en-US" sz="1800" dirty="0" smtClean="0">
                <a:solidFill>
                  <a:srgbClr val="000000"/>
                </a:solidFill>
              </a:rPr>
              <a:t>end stations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b="0" dirty="0">
                <a:solidFill>
                  <a:srgbClr val="000000"/>
                </a:solidFill>
              </a:rPr>
              <a:t>Upconversion of </a:t>
            </a:r>
            <a:r>
              <a:rPr lang="en-US" sz="1800" b="0" dirty="0" smtClean="0">
                <a:solidFill>
                  <a:srgbClr val="000000"/>
                </a:solidFill>
              </a:rPr>
              <a:t>low frequency seismic motion</a:t>
            </a:r>
            <a:endParaRPr lang="en-US" sz="1800" b="0" dirty="0">
              <a:solidFill>
                <a:srgbClr val="000000"/>
              </a:solidFill>
            </a:endParaRPr>
          </a:p>
          <a:p>
            <a:r>
              <a:rPr lang="en-US" sz="1800" b="0" dirty="0">
                <a:solidFill>
                  <a:srgbClr val="000000"/>
                </a:solidFill>
              </a:rPr>
              <a:t>Pointing/Intensity noise of TCS lasers</a:t>
            </a:r>
          </a:p>
        </p:txBody>
      </p:sp>
    </p:spTree>
    <p:extLst>
      <p:ext uri="{BB962C8B-B14F-4D97-AF65-F5344CB8AC3E}">
        <p14:creationId xmlns:p14="http://schemas.microsoft.com/office/powerpoint/2010/main" val="2420815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91613"/>
            <a:ext cx="6858000" cy="914400"/>
          </a:xfrm>
        </p:spPr>
        <p:txBody>
          <a:bodyPr/>
          <a:lstStyle/>
          <a:p>
            <a:r>
              <a:rPr lang="en-US" sz="3200" dirty="0" smtClean="0"/>
              <a:t>Major H1, L1 </a:t>
            </a:r>
            <a:br>
              <a:rPr lang="en-US" sz="3200" dirty="0" smtClean="0"/>
            </a:br>
            <a:r>
              <a:rPr lang="en-US" sz="3200" dirty="0" smtClean="0"/>
              <a:t>Work Planned for post-O2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82700"/>
            <a:ext cx="7924800" cy="48006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Replace H1’s ITMX </a:t>
            </a:r>
            <a:r>
              <a:rPr lang="en-US" sz="2000" dirty="0" smtClean="0">
                <a:solidFill>
                  <a:srgbClr val="000000"/>
                </a:solidFill>
              </a:rPr>
              <a:t>(excess absorption)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Squeezed Light injection at LLO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Target is 3 dB of effective squeezing: equivalent to doubling the laser power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LHO will get the hardware as well; install &amp; commissioning TBD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Scattered </a:t>
            </a:r>
            <a:r>
              <a:rPr lang="en-US" b="1" dirty="0">
                <a:solidFill>
                  <a:srgbClr val="000000"/>
                </a:solidFill>
              </a:rPr>
              <a:t>Light Control improvements &amp; additions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70 W laser amplifier stage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LLO: allows doubling of O2 laser power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LHO: plan to move from the HPO to a 70 W amplifier as well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Replace End Reaction Masses w/ Annular versions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Squeezed film damping; possibly electro-static charge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May also replace End Test Masses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Monolithic Signal Recycling Mirrors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Remove several kHz peak in DARM; lower frequency impact?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13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/>
          <p:cNvSpPr/>
          <p:nvPr/>
        </p:nvSpPr>
        <p:spPr bwMode="auto">
          <a:xfrm>
            <a:off x="7239000" y="4267200"/>
            <a:ext cx="1828800" cy="2209800"/>
          </a:xfrm>
          <a:prstGeom prst="homePlate">
            <a:avLst/>
          </a:prstGeom>
          <a:solidFill>
            <a:schemeClr val="accent5"/>
          </a:solidFill>
          <a:ln w="12700" cap="flat" cmpd="sng" algn="ctr">
            <a:solidFill>
              <a:srgbClr val="326464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6172200" cy="838200"/>
          </a:xfrm>
        </p:spPr>
        <p:txBody>
          <a:bodyPr/>
          <a:lstStyle/>
          <a:p>
            <a:r>
              <a:rPr lang="en-US" dirty="0" smtClean="0"/>
              <a:t>The Road to O3 ‘Late </a:t>
            </a:r>
            <a:r>
              <a:rPr lang="en-US" dirty="0" err="1" smtClean="0"/>
              <a:t>aLIGO</a:t>
            </a:r>
            <a:r>
              <a:rPr lang="en-US" dirty="0" smtClean="0"/>
              <a:t>’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04799" y="3733800"/>
            <a:ext cx="8763001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304799" y="3505200"/>
            <a:ext cx="0" cy="533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1295399" y="3505200"/>
            <a:ext cx="0" cy="533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2285999" y="3505200"/>
            <a:ext cx="0" cy="533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3276599" y="3505200"/>
            <a:ext cx="0" cy="533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267199" y="3505200"/>
            <a:ext cx="0" cy="533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6248399" y="3505200"/>
            <a:ext cx="0" cy="533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5257799" y="3505200"/>
            <a:ext cx="0" cy="533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7238999" y="3505200"/>
            <a:ext cx="0" cy="533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8229599" y="3505200"/>
            <a:ext cx="0" cy="533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304799" y="2103560"/>
            <a:ext cx="2895600" cy="63964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Corner volume: scattered light baffles, new SRM, </a:t>
            </a:r>
            <a:r>
              <a:rPr lang="en-US" sz="1600" b="0" i="0" dirty="0" err="1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etc</a:t>
            </a:r>
            <a:endParaRPr lang="en-US" sz="1600" b="0" i="0" dirty="0" smtClean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599" y="2803672"/>
            <a:ext cx="1447800" cy="584776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Squeezed light upgrade</a:t>
            </a:r>
            <a:endParaRPr lang="en-US" sz="1800" b="0" i="0" dirty="0" smtClean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799" y="1447800"/>
            <a:ext cx="914400" cy="584776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70 W amp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57798" y="2895376"/>
            <a:ext cx="2895602" cy="457424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ERM &amp; ETM replacement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9200" y="6019800"/>
            <a:ext cx="5943600" cy="457424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00" b="0" i="0" dirty="0" err="1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Cryo</a:t>
            </a:r>
            <a:r>
              <a:rPr lang="en-US" sz="1600" b="0" i="0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-</a:t>
            </a:r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pump decommissioning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6555" y="38100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44555" y="38100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48399" y="38100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24600" y="3352800"/>
            <a:ext cx="94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months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72200" y="5258246"/>
            <a:ext cx="838200" cy="685354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70 W amp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62400" y="4267200"/>
            <a:ext cx="2971800" cy="868234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ERM &amp; ETM replacement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00199" y="1447800"/>
            <a:ext cx="902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LLO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2400" y="5334000"/>
            <a:ext cx="942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LHO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33999" y="2099844"/>
            <a:ext cx="1600200" cy="548861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Gate valve repair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276600" y="1981200"/>
            <a:ext cx="1904999" cy="1370491"/>
          </a:xfrm>
          <a:prstGeom prst="rect">
            <a:avLst/>
          </a:prstGeom>
          <a:solidFill>
            <a:srgbClr val="E6CDFF"/>
          </a:solidFill>
          <a:ln>
            <a:solidFill>
              <a:schemeClr val="tx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Commissioning with higher power &amp; squeezed light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33399" y="4274403"/>
            <a:ext cx="3352801" cy="867573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Corner volume: new ITM, scattered light baffles, new SRM, </a:t>
            </a:r>
          </a:p>
          <a:p>
            <a:pPr algn="ctr"/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HAM5 SQZ, </a:t>
            </a:r>
            <a:r>
              <a:rPr lang="en-US" sz="1600" b="0" i="0" dirty="0" err="1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etc</a:t>
            </a:r>
            <a:endParaRPr lang="en-US" sz="1600" b="0" i="0" dirty="0" smtClean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47800" y="5257800"/>
            <a:ext cx="4648200" cy="685358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Squeezed light upgrade: in-air table; electronics; vacuum OPO</a:t>
            </a:r>
            <a:endParaRPr lang="en-US" sz="1800" b="0" i="0" dirty="0" smtClean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200" y="2858869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O2 end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95400" y="38100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86000" y="38100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2</a:t>
            </a:r>
            <a:endParaRPr lang="en-US" sz="1800" b="0" i="0" dirty="0" smtClean="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58956" y="38100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4</a:t>
            </a:r>
            <a:endParaRPr lang="en-US" sz="1800" b="0" i="0" dirty="0" smtClean="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49556" y="38100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5</a:t>
            </a:r>
            <a:endParaRPr lang="en-US" sz="1800" b="0" i="0" dirty="0" smtClean="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30756" y="38216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7</a:t>
            </a:r>
            <a:endParaRPr lang="en-US" sz="1800" b="0" i="0" dirty="0" smtClean="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 rot="16200000">
            <a:off x="6663200" y="4995400"/>
            <a:ext cx="216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Commissioning </a:t>
            </a:r>
          </a:p>
          <a:p>
            <a:pPr algn="ctr"/>
            <a:r>
              <a:rPr lang="en-US" sz="2000" b="0" i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t</a:t>
            </a:r>
            <a:r>
              <a:rPr lang="en-US" sz="20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o start of O3</a:t>
            </a:r>
          </a:p>
        </p:txBody>
      </p:sp>
      <p:sp>
        <p:nvSpPr>
          <p:cNvPr id="47" name="Pentagon 46"/>
          <p:cNvSpPr/>
          <p:nvPr/>
        </p:nvSpPr>
        <p:spPr bwMode="auto">
          <a:xfrm>
            <a:off x="8229600" y="1524000"/>
            <a:ext cx="838200" cy="1828800"/>
          </a:xfrm>
          <a:prstGeom prst="homePlate">
            <a:avLst/>
          </a:prstGeom>
          <a:solidFill>
            <a:schemeClr val="accent5"/>
          </a:solidFill>
          <a:ln w="12700" cap="flat" cmpd="sng" algn="ctr">
            <a:solidFill>
              <a:srgbClr val="326464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7592945" y="211523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Commissioning </a:t>
            </a:r>
          </a:p>
          <a:p>
            <a:pPr algn="ctr"/>
            <a:r>
              <a:rPr lang="en-US" sz="1800" b="0" i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t</a:t>
            </a:r>
            <a:r>
              <a:rPr lang="en-US" sz="18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o O3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12394"/>
            <a:ext cx="1561871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September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>
            <a:endCxn id="3" idx="3"/>
          </p:cNvCxnSpPr>
          <p:nvPr/>
        </p:nvCxnSpPr>
        <p:spPr bwMode="auto">
          <a:xfrm flipV="1">
            <a:off x="8153400" y="5372100"/>
            <a:ext cx="914400" cy="127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8115300" y="5435600"/>
            <a:ext cx="1018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5 – 8</a:t>
            </a:r>
          </a:p>
          <a:p>
            <a:r>
              <a:rPr lang="en-US" sz="1800" dirty="0" smtClean="0"/>
              <a:t>months</a:t>
            </a:r>
            <a:endParaRPr lang="en-US" sz="1800" dirty="0"/>
          </a:p>
        </p:txBody>
      </p:sp>
      <p:cxnSp>
        <p:nvCxnSpPr>
          <p:cNvPr id="50" name="Straight Arrow Connector 49"/>
          <p:cNvCxnSpPr/>
          <p:nvPr/>
        </p:nvCxnSpPr>
        <p:spPr bwMode="auto">
          <a:xfrm flipV="1">
            <a:off x="8229600" y="1511300"/>
            <a:ext cx="914400" cy="127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1" name="TextBox 50"/>
          <p:cNvSpPr txBox="1"/>
          <p:nvPr/>
        </p:nvSpPr>
        <p:spPr>
          <a:xfrm>
            <a:off x="7340601" y="1130300"/>
            <a:ext cx="180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4</a:t>
            </a:r>
            <a:r>
              <a:rPr lang="en-US" sz="1800" dirty="0" smtClean="0"/>
              <a:t> – 7 months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40783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Problems with High Laser Power:</a:t>
            </a:r>
            <a:br>
              <a:rPr lang="en-US" sz="3200" dirty="0" smtClean="0"/>
            </a:br>
            <a:r>
              <a:rPr lang="en-US" sz="3200" dirty="0" smtClean="0"/>
              <a:t>Parametric Instability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BA69B5-38E2-2E47-9FDA-50ACE7A3D2A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8" name="Content Placeholder 7" descr="LoopPI.png"/>
          <p:cNvPicPr>
            <a:picLocks noGrp="1" noChangeAspect="1"/>
          </p:cNvPicPr>
          <p:nvPr>
            <p:ph sz="quarter" idx="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46" r="-15546"/>
          <a:stretch>
            <a:fillRect/>
          </a:stretch>
        </p:blipFill>
        <p:spPr>
          <a:xfrm>
            <a:off x="-739894" y="1736661"/>
            <a:ext cx="6589674" cy="356940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340224" y="4962657"/>
            <a:ext cx="3411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Acoustic mode     Optical mode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2152" y="5224106"/>
            <a:ext cx="1235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Calibri" panose="020F0502020204030204" pitchFamily="34" charset="0"/>
              </a:rPr>
              <a:t>f</a:t>
            </a:r>
            <a:r>
              <a:rPr lang="en-US" baseline="-25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m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</a:rPr>
              <a:t> = 15,539 Hz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107440" y="5795554"/>
            <a:ext cx="7918334" cy="769441"/>
          </a:xfrm>
          <a:prstGeom prst="rect">
            <a:avLst/>
          </a:prstGeom>
          <a:solidFill>
            <a:srgbClr val="618FF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b="0" dirty="0" smtClean="0">
                <a:solidFill>
                  <a:srgbClr val="000000"/>
                </a:solidFill>
              </a:rPr>
              <a:t>Theory: V</a:t>
            </a:r>
            <a:r>
              <a:rPr lang="en-US" sz="1100" b="0" dirty="0">
                <a:solidFill>
                  <a:srgbClr val="000000"/>
                </a:solidFill>
              </a:rPr>
              <a:t>. B. </a:t>
            </a:r>
            <a:r>
              <a:rPr lang="en-US" sz="1100" b="0" dirty="0" err="1">
                <a:solidFill>
                  <a:srgbClr val="000000"/>
                </a:solidFill>
              </a:rPr>
              <a:t>Braginsky</a:t>
            </a:r>
            <a:r>
              <a:rPr lang="en-US" sz="1100" b="0" dirty="0">
                <a:solidFill>
                  <a:srgbClr val="000000"/>
                </a:solidFill>
              </a:rPr>
              <a:t>, S. E. </a:t>
            </a:r>
            <a:r>
              <a:rPr lang="en-US" sz="1100" b="0" dirty="0" err="1">
                <a:solidFill>
                  <a:srgbClr val="000000"/>
                </a:solidFill>
              </a:rPr>
              <a:t>Strigin</a:t>
            </a:r>
            <a:r>
              <a:rPr lang="en-US" sz="1100" b="0" dirty="0">
                <a:solidFill>
                  <a:srgbClr val="000000"/>
                </a:solidFill>
              </a:rPr>
              <a:t>, and S. P. </a:t>
            </a:r>
            <a:r>
              <a:rPr lang="en-US" sz="1100" b="0" dirty="0" err="1">
                <a:solidFill>
                  <a:srgbClr val="000000"/>
                </a:solidFill>
              </a:rPr>
              <a:t>Vyatchanin</a:t>
            </a:r>
            <a:r>
              <a:rPr lang="en-US" sz="1100" b="0" dirty="0">
                <a:solidFill>
                  <a:srgbClr val="000000"/>
                </a:solidFill>
              </a:rPr>
              <a:t>, </a:t>
            </a:r>
            <a:r>
              <a:rPr lang="en-US" sz="1100" b="0" dirty="0" smtClean="0">
                <a:solidFill>
                  <a:srgbClr val="000000"/>
                </a:solidFill>
              </a:rPr>
              <a:t>Phys. </a:t>
            </a:r>
            <a:r>
              <a:rPr lang="en-US" sz="1100" b="0" dirty="0" err="1" smtClean="0">
                <a:solidFill>
                  <a:srgbClr val="000000"/>
                </a:solidFill>
              </a:rPr>
              <a:t>Lett</a:t>
            </a:r>
            <a:r>
              <a:rPr lang="en-US" sz="1100" b="0" dirty="0">
                <a:solidFill>
                  <a:srgbClr val="000000"/>
                </a:solidFill>
              </a:rPr>
              <a:t>. A</a:t>
            </a:r>
            <a:r>
              <a:rPr lang="en-US" sz="1100" dirty="0">
                <a:solidFill>
                  <a:srgbClr val="000000"/>
                </a:solidFill>
              </a:rPr>
              <a:t> 305</a:t>
            </a:r>
            <a:r>
              <a:rPr lang="en-US" sz="1100" b="0" dirty="0">
                <a:solidFill>
                  <a:srgbClr val="000000"/>
                </a:solidFill>
              </a:rPr>
              <a:t>, 111 (2002</a:t>
            </a:r>
            <a:r>
              <a:rPr lang="en-US" sz="1100" b="0" dirty="0" smtClean="0">
                <a:solidFill>
                  <a:srgbClr val="000000"/>
                </a:solidFill>
              </a:rPr>
              <a:t>) </a:t>
            </a:r>
          </a:p>
          <a:p>
            <a:r>
              <a:rPr lang="en-US" sz="1100" b="0" dirty="0" smtClean="0">
                <a:solidFill>
                  <a:srgbClr val="000000"/>
                </a:solidFill>
              </a:rPr>
              <a:t>Experiment</a:t>
            </a:r>
            <a:r>
              <a:rPr lang="en-US" sz="1100" b="0" dirty="0">
                <a:solidFill>
                  <a:srgbClr val="000000"/>
                </a:solidFill>
              </a:rPr>
              <a:t>: C. Zhao, L. </a:t>
            </a:r>
            <a:r>
              <a:rPr lang="en-US" sz="1100" b="0" dirty="0" err="1">
                <a:solidFill>
                  <a:srgbClr val="000000"/>
                </a:solidFill>
              </a:rPr>
              <a:t>Ju</a:t>
            </a:r>
            <a:r>
              <a:rPr lang="en-US" sz="1100" b="0" dirty="0">
                <a:solidFill>
                  <a:srgbClr val="000000"/>
                </a:solidFill>
              </a:rPr>
              <a:t>, J. </a:t>
            </a:r>
            <a:r>
              <a:rPr lang="en-US" sz="1100" b="0" dirty="0" err="1">
                <a:solidFill>
                  <a:srgbClr val="000000"/>
                </a:solidFill>
              </a:rPr>
              <a:t>Degallaix</a:t>
            </a:r>
            <a:r>
              <a:rPr lang="en-US" sz="1100" b="0" dirty="0">
                <a:solidFill>
                  <a:srgbClr val="000000"/>
                </a:solidFill>
              </a:rPr>
              <a:t>, S. Gras, and D. G. Blair,</a:t>
            </a:r>
          </a:p>
          <a:p>
            <a:r>
              <a:rPr lang="en-US" sz="1100" b="0" dirty="0">
                <a:solidFill>
                  <a:srgbClr val="000000"/>
                </a:solidFill>
              </a:rPr>
              <a:t>Phys. Rev. </a:t>
            </a:r>
            <a:r>
              <a:rPr lang="en-US" sz="1100" b="0" dirty="0" err="1">
                <a:solidFill>
                  <a:srgbClr val="000000"/>
                </a:solidFill>
              </a:rPr>
              <a:t>Lett</a:t>
            </a:r>
            <a:r>
              <a:rPr lang="en-US" sz="1100" b="0" dirty="0">
                <a:solidFill>
                  <a:srgbClr val="000000"/>
                </a:solidFill>
              </a:rPr>
              <a:t>. 94, 121102 (2005</a:t>
            </a:r>
            <a:r>
              <a:rPr lang="en-US" sz="1100" b="0" dirty="0" smtClean="0">
                <a:solidFill>
                  <a:srgbClr val="000000"/>
                </a:solidFill>
              </a:rPr>
              <a:t>); M. Evans, et al.</a:t>
            </a:r>
            <a:r>
              <a:rPr lang="en-US" sz="1100" b="0" dirty="0">
                <a:solidFill>
                  <a:srgbClr val="000000"/>
                </a:solidFill>
              </a:rPr>
              <a:t>, “Observation of Parametric Instability in Advanced LIGO”</a:t>
            </a:r>
            <a:r>
              <a:rPr lang="en-US" sz="1100" b="0" dirty="0" smtClean="0">
                <a:solidFill>
                  <a:srgbClr val="000000"/>
                </a:solidFill>
              </a:rPr>
              <a:t>, Phys. Rev. </a:t>
            </a:r>
            <a:r>
              <a:rPr lang="en-US" sz="1100" b="0" dirty="0" err="1" smtClean="0">
                <a:solidFill>
                  <a:srgbClr val="000000"/>
                </a:solidFill>
              </a:rPr>
              <a:t>Lett</a:t>
            </a:r>
            <a:r>
              <a:rPr lang="en-US" sz="1100" b="0" dirty="0" smtClean="0">
                <a:solidFill>
                  <a:srgbClr val="000000"/>
                </a:solidFill>
              </a:rPr>
              <a:t>.</a:t>
            </a:r>
            <a:r>
              <a:rPr lang="is-IS" sz="1100" b="0" dirty="0" smtClean="0">
                <a:solidFill>
                  <a:srgbClr val="000000"/>
                </a:solidFill>
              </a:rPr>
              <a:t> </a:t>
            </a:r>
            <a:r>
              <a:rPr lang="is-IS" sz="1100" dirty="0">
                <a:solidFill>
                  <a:srgbClr val="000000"/>
                </a:solidFill>
              </a:rPr>
              <a:t>114</a:t>
            </a:r>
            <a:r>
              <a:rPr lang="is-IS" sz="1100" b="0" dirty="0">
                <a:solidFill>
                  <a:srgbClr val="000000"/>
                </a:solidFill>
              </a:rPr>
              <a:t>, 161102 (2015</a:t>
            </a:r>
            <a:r>
              <a:rPr lang="is-IS" sz="1100" b="0" dirty="0" smtClean="0">
                <a:solidFill>
                  <a:srgbClr val="000000"/>
                </a:solidFill>
              </a:rPr>
              <a:t>).</a:t>
            </a:r>
            <a:endParaRPr lang="en-US" sz="11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934" y="3002701"/>
            <a:ext cx="3562690" cy="202759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985" y="1761051"/>
            <a:ext cx="4036601" cy="833305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7611927" y="2337891"/>
            <a:ext cx="658949" cy="335441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90947" y="1079156"/>
            <a:ext cx="1683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mechanical mode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Q-factor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94097" y="1119685"/>
            <a:ext cx="1090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power in the 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arm cavity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88197" y="1335845"/>
            <a:ext cx="21584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spatial overlap 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Optical-mechanical mode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63862" y="2618585"/>
            <a:ext cx="1056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optical mode 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gain</a:t>
            </a:r>
            <a:endParaRPr lang="en-US" sz="1100" dirty="0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>
            <a:stCxn id="11" idx="2"/>
          </p:cNvCxnSpPr>
          <p:nvPr/>
        </p:nvCxnSpPr>
        <p:spPr>
          <a:xfrm flipH="1">
            <a:off x="6512611" y="1581350"/>
            <a:ext cx="26956" cy="296536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2"/>
          </p:cNvCxnSpPr>
          <p:nvPr/>
        </p:nvCxnSpPr>
        <p:spPr>
          <a:xfrm>
            <a:off x="5332884" y="1510043"/>
            <a:ext cx="679797" cy="32731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377220" y="1661727"/>
            <a:ext cx="54047" cy="378279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1" idx="0"/>
          </p:cNvCxnSpPr>
          <p:nvPr/>
        </p:nvCxnSpPr>
        <p:spPr>
          <a:xfrm flipH="1" flipV="1">
            <a:off x="6093330" y="2509616"/>
            <a:ext cx="662239" cy="235876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63857" y="2745492"/>
            <a:ext cx="138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Acoustic mode 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frequency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00276" y="1434205"/>
            <a:ext cx="168387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Parametric Gain: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22467" y="2643796"/>
            <a:ext cx="7008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Mirror 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mass</a:t>
            </a:r>
            <a:endParaRPr lang="en-US" sz="1100" dirty="0">
              <a:solidFill>
                <a:srgbClr val="000000"/>
              </a:solidFill>
            </a:endParaRPr>
          </a:p>
        </p:txBody>
      </p:sp>
      <p:cxnSp>
        <p:nvCxnSpPr>
          <p:cNvPr id="27" name="Straight Arrow Connector 26"/>
          <p:cNvCxnSpPr>
            <a:stCxn id="24" idx="0"/>
          </p:cNvCxnSpPr>
          <p:nvPr/>
        </p:nvCxnSpPr>
        <p:spPr>
          <a:xfrm flipV="1">
            <a:off x="5572874" y="2499360"/>
            <a:ext cx="208166" cy="144436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711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808230" y="-8233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3200" dirty="0" smtClean="0"/>
              <a:t>Passive Damping of </a:t>
            </a:r>
            <a:br>
              <a:rPr lang="en-GB" sz="3200" dirty="0" smtClean="0"/>
            </a:br>
            <a:r>
              <a:rPr lang="en-GB" sz="3200" dirty="0" smtClean="0"/>
              <a:t>Parametric Instabilities</a:t>
            </a:r>
            <a:endParaRPr lang="en-GB" sz="3200" dirty="0"/>
          </a:p>
        </p:txBody>
      </p:sp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199" y="2408075"/>
            <a:ext cx="8767649" cy="425300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11700" y="1151400"/>
            <a:ext cx="62669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2000" i="1" u="sng" dirty="0" smtClean="0">
                <a:solidFill>
                  <a:srgbClr val="000000"/>
                </a:solidFill>
              </a:rPr>
              <a:t>Thermal tuning of the Test Mass Radii of Curvature</a:t>
            </a:r>
            <a:endParaRPr lang="en-GB" sz="2000" b="1" dirty="0"/>
          </a:p>
          <a:p>
            <a:pPr lvl="0">
              <a:spcBef>
                <a:spcPts val="0"/>
              </a:spcBef>
              <a:buNone/>
            </a:pPr>
            <a:endParaRPr lang="en-GB" sz="2000" b="1" dirty="0" smtClean="0">
              <a:solidFill>
                <a:srgbClr val="000000"/>
              </a:solidFill>
            </a:endParaRPr>
          </a:p>
          <a:p>
            <a:pPr lvl="0" indent="0">
              <a:spcBef>
                <a:spcPts val="0"/>
              </a:spcBef>
              <a:buNone/>
            </a:pPr>
            <a:r>
              <a:rPr lang="en-GB" sz="2000" b="1" dirty="0" smtClean="0">
                <a:solidFill>
                  <a:srgbClr val="000000"/>
                </a:solidFill>
              </a:rPr>
              <a:t>LLO</a:t>
            </a:r>
            <a:r>
              <a:rPr lang="en-GB" sz="2000" dirty="0">
                <a:solidFill>
                  <a:srgbClr val="000000"/>
                </a:solidFill>
              </a:rPr>
              <a:t>: ring heaters tuned to </a:t>
            </a:r>
            <a:r>
              <a:rPr lang="en-GB" sz="2000" dirty="0" smtClean="0">
                <a:solidFill>
                  <a:srgbClr val="000000"/>
                </a:solidFill>
              </a:rPr>
              <a:t>‘sweet spot’ (low PI mode density)</a:t>
            </a:r>
            <a:endParaRPr lang="en-GB" sz="2000" dirty="0">
              <a:solidFill>
                <a:srgbClr val="000000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1200" dirty="0"/>
          </a:p>
          <a:p>
            <a:pPr marL="0" lvl="0" indent="0" rtl="0">
              <a:spcBef>
                <a:spcPts val="0"/>
              </a:spcBef>
              <a:buNone/>
            </a:pPr>
            <a:endParaRPr sz="1200" dirty="0"/>
          </a:p>
          <a:p>
            <a:pPr lvl="0">
              <a:spcBef>
                <a:spcPts val="0"/>
              </a:spcBef>
              <a:buNone/>
            </a:pPr>
            <a:endParaRPr sz="2000" dirty="0"/>
          </a:p>
          <a:p>
            <a:pPr lvl="0">
              <a:spcBef>
                <a:spcPts val="0"/>
              </a:spcBef>
              <a:buNone/>
            </a:pPr>
            <a:r>
              <a:rPr lang="en-GB" sz="2000" dirty="0"/>
              <a:t>   </a:t>
            </a:r>
          </a:p>
          <a:p>
            <a:pPr lvl="0">
              <a:spcBef>
                <a:spcPts val="0"/>
              </a:spcBef>
              <a:buNone/>
            </a:pPr>
            <a:r>
              <a:rPr lang="en-GB" sz="2000" dirty="0"/>
              <a:t> </a:t>
            </a:r>
          </a:p>
        </p:txBody>
      </p:sp>
      <p:sp>
        <p:nvSpPr>
          <p:cNvPr id="63" name="Shape 63"/>
          <p:cNvSpPr txBox="1"/>
          <p:nvPr/>
        </p:nvSpPr>
        <p:spPr>
          <a:xfrm>
            <a:off x="7619632" y="6356381"/>
            <a:ext cx="1371900" cy="36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200" dirty="0" smtClean="0">
                <a:solidFill>
                  <a:schemeClr val="tx2"/>
                </a:solidFill>
              </a:rPr>
              <a:t>Slide Credit: Terra Hardwick</a:t>
            </a:r>
            <a:endParaRPr lang="en-GB" sz="1200" dirty="0">
              <a:solidFill>
                <a:schemeClr val="tx2"/>
              </a:solidFill>
            </a:endParaRPr>
          </a:p>
        </p:txBody>
      </p:sp>
      <p:pic>
        <p:nvPicPr>
          <p:cNvPr id="6" name="Shape 7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725" y="1277874"/>
            <a:ext cx="2312900" cy="13910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94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Active Damping </a:t>
            </a:r>
            <a:br>
              <a:rPr lang="en-US" sz="3200" dirty="0" smtClean="0"/>
            </a:br>
            <a:r>
              <a:rPr lang="en-US" sz="3200" dirty="0" smtClean="0"/>
              <a:t>of Parametric Instabilities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44F27E-7259-A544-87CC-77CCC20BF5B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98" y="3923443"/>
            <a:ext cx="2471309" cy="1846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832" y="1436979"/>
            <a:ext cx="5384800" cy="45974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364966" y="1741506"/>
            <a:ext cx="7345314" cy="2487867"/>
          </a:xfrm>
          <a:custGeom>
            <a:avLst/>
            <a:gdLst>
              <a:gd name="connsiteX0" fmla="*/ 471357 w 7345314"/>
              <a:gd name="connsiteY0" fmla="*/ 0 h 2487867"/>
              <a:gd name="connsiteX1" fmla="*/ 497543 w 7345314"/>
              <a:gd name="connsiteY1" fmla="*/ 52377 h 2487867"/>
              <a:gd name="connsiteX2" fmla="*/ 536823 w 7345314"/>
              <a:gd name="connsiteY2" fmla="*/ 628514 h 2487867"/>
              <a:gd name="connsiteX3" fmla="*/ 589196 w 7345314"/>
              <a:gd name="connsiteY3" fmla="*/ 733266 h 2487867"/>
              <a:gd name="connsiteX4" fmla="*/ 576103 w 7345314"/>
              <a:gd name="connsiteY4" fmla="*/ 838019 h 2487867"/>
              <a:gd name="connsiteX5" fmla="*/ 563010 w 7345314"/>
              <a:gd name="connsiteY5" fmla="*/ 39283 h 2487867"/>
              <a:gd name="connsiteX6" fmla="*/ 458264 w 7345314"/>
              <a:gd name="connsiteY6" fmla="*/ 91659 h 2487867"/>
              <a:gd name="connsiteX7" fmla="*/ 209492 w 7345314"/>
              <a:gd name="connsiteY7" fmla="*/ 445198 h 2487867"/>
              <a:gd name="connsiteX8" fmla="*/ 104746 w 7345314"/>
              <a:gd name="connsiteY8" fmla="*/ 733266 h 2487867"/>
              <a:gd name="connsiteX9" fmla="*/ 39280 w 7345314"/>
              <a:gd name="connsiteY9" fmla="*/ 1008241 h 2487867"/>
              <a:gd name="connsiteX10" fmla="*/ 13093 w 7345314"/>
              <a:gd name="connsiteY10" fmla="*/ 1047523 h 2487867"/>
              <a:gd name="connsiteX11" fmla="*/ 0 w 7345314"/>
              <a:gd name="connsiteY11" fmla="*/ 1086805 h 2487867"/>
              <a:gd name="connsiteX12" fmla="*/ 52373 w 7345314"/>
              <a:gd name="connsiteY12" fmla="*/ 995147 h 2487867"/>
              <a:gd name="connsiteX13" fmla="*/ 864154 w 7345314"/>
              <a:gd name="connsiteY13" fmla="*/ 1086805 h 2487867"/>
              <a:gd name="connsiteX14" fmla="*/ 1505724 w 7345314"/>
              <a:gd name="connsiteY14" fmla="*/ 1152275 h 2487867"/>
              <a:gd name="connsiteX15" fmla="*/ 2173480 w 7345314"/>
              <a:gd name="connsiteY15" fmla="*/ 1257028 h 2487867"/>
              <a:gd name="connsiteX16" fmla="*/ 2749583 w 7345314"/>
              <a:gd name="connsiteY16" fmla="*/ 1309404 h 2487867"/>
              <a:gd name="connsiteX17" fmla="*/ 3155474 w 7345314"/>
              <a:gd name="connsiteY17" fmla="*/ 1374874 h 2487867"/>
              <a:gd name="connsiteX18" fmla="*/ 3561364 w 7345314"/>
              <a:gd name="connsiteY18" fmla="*/ 1414156 h 2487867"/>
              <a:gd name="connsiteX19" fmla="*/ 3679204 w 7345314"/>
              <a:gd name="connsiteY19" fmla="*/ 1414156 h 2487867"/>
              <a:gd name="connsiteX20" fmla="*/ 5970523 w 7345314"/>
              <a:gd name="connsiteY20" fmla="*/ 1335592 h 2487867"/>
              <a:gd name="connsiteX21" fmla="*/ 6114549 w 7345314"/>
              <a:gd name="connsiteY21" fmla="*/ 1322498 h 2487867"/>
              <a:gd name="connsiteX22" fmla="*/ 6795398 w 7345314"/>
              <a:gd name="connsiteY22" fmla="*/ 1230840 h 2487867"/>
              <a:gd name="connsiteX23" fmla="*/ 6965610 w 7345314"/>
              <a:gd name="connsiteY23" fmla="*/ 1689131 h 2487867"/>
              <a:gd name="connsiteX24" fmla="*/ 7240568 w 7345314"/>
              <a:gd name="connsiteY24" fmla="*/ 2225986 h 2487867"/>
              <a:gd name="connsiteX25" fmla="*/ 7319128 w 7345314"/>
              <a:gd name="connsiteY25" fmla="*/ 2487867 h 2487867"/>
              <a:gd name="connsiteX26" fmla="*/ 7345314 w 7345314"/>
              <a:gd name="connsiteY26" fmla="*/ 2448585 h 248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345314" h="2487867">
                <a:moveTo>
                  <a:pt x="471357" y="0"/>
                </a:moveTo>
                <a:lnTo>
                  <a:pt x="497543" y="52377"/>
                </a:lnTo>
                <a:cubicBezTo>
                  <a:pt x="500088" y="146553"/>
                  <a:pt x="468502" y="464534"/>
                  <a:pt x="536823" y="628514"/>
                </a:cubicBezTo>
                <a:cubicBezTo>
                  <a:pt x="639889" y="875887"/>
                  <a:pt x="537314" y="577608"/>
                  <a:pt x="589196" y="733266"/>
                </a:cubicBezTo>
                <a:cubicBezTo>
                  <a:pt x="575486" y="829246"/>
                  <a:pt x="576103" y="794062"/>
                  <a:pt x="576103" y="838019"/>
                </a:cubicBezTo>
                <a:lnTo>
                  <a:pt x="563010" y="39283"/>
                </a:lnTo>
                <a:cubicBezTo>
                  <a:pt x="528095" y="56742"/>
                  <a:pt x="489273" y="67945"/>
                  <a:pt x="458264" y="91659"/>
                </a:cubicBezTo>
                <a:cubicBezTo>
                  <a:pt x="334432" y="186359"/>
                  <a:pt x="274285" y="301204"/>
                  <a:pt x="209492" y="445198"/>
                </a:cubicBezTo>
                <a:cubicBezTo>
                  <a:pt x="167566" y="538373"/>
                  <a:pt x="134601" y="635552"/>
                  <a:pt x="104746" y="733266"/>
                </a:cubicBezTo>
                <a:cubicBezTo>
                  <a:pt x="86289" y="793674"/>
                  <a:pt x="68660" y="934786"/>
                  <a:pt x="39280" y="1008241"/>
                </a:cubicBezTo>
                <a:cubicBezTo>
                  <a:pt x="33436" y="1022852"/>
                  <a:pt x="21822" y="1034429"/>
                  <a:pt x="13093" y="1047523"/>
                </a:cubicBezTo>
                <a:lnTo>
                  <a:pt x="0" y="1086805"/>
                </a:lnTo>
                <a:lnTo>
                  <a:pt x="52373" y="995147"/>
                </a:lnTo>
                <a:cubicBezTo>
                  <a:pt x="1227456" y="1112662"/>
                  <a:pt x="-372357" y="949407"/>
                  <a:pt x="864154" y="1086805"/>
                </a:cubicBezTo>
                <a:cubicBezTo>
                  <a:pt x="1077806" y="1110545"/>
                  <a:pt x="1292551" y="1124561"/>
                  <a:pt x="1505724" y="1152275"/>
                </a:cubicBezTo>
                <a:cubicBezTo>
                  <a:pt x="1729151" y="1181322"/>
                  <a:pt x="1949949" y="1228791"/>
                  <a:pt x="2173480" y="1257028"/>
                </a:cubicBezTo>
                <a:cubicBezTo>
                  <a:pt x="2364786" y="1281194"/>
                  <a:pt x="2558130" y="1286428"/>
                  <a:pt x="2749583" y="1309404"/>
                </a:cubicBezTo>
                <a:cubicBezTo>
                  <a:pt x="2885652" y="1325733"/>
                  <a:pt x="3019752" y="1355872"/>
                  <a:pt x="3155474" y="1374874"/>
                </a:cubicBezTo>
                <a:cubicBezTo>
                  <a:pt x="3195978" y="1380545"/>
                  <a:pt x="3485362" y="1410537"/>
                  <a:pt x="3561364" y="1414156"/>
                </a:cubicBezTo>
                <a:cubicBezTo>
                  <a:pt x="3600600" y="1416024"/>
                  <a:pt x="3639924" y="1414156"/>
                  <a:pt x="3679204" y="1414156"/>
                </a:cubicBezTo>
                <a:lnTo>
                  <a:pt x="5970523" y="1335592"/>
                </a:lnTo>
                <a:lnTo>
                  <a:pt x="6114549" y="1322498"/>
                </a:lnTo>
                <a:lnTo>
                  <a:pt x="6795398" y="1230840"/>
                </a:lnTo>
                <a:cubicBezTo>
                  <a:pt x="6858225" y="1450747"/>
                  <a:pt x="6849320" y="1448784"/>
                  <a:pt x="6965610" y="1689131"/>
                </a:cubicBezTo>
                <a:cubicBezTo>
                  <a:pt x="7053178" y="1870116"/>
                  <a:pt x="7185337" y="2032664"/>
                  <a:pt x="7240568" y="2225986"/>
                </a:cubicBezTo>
                <a:cubicBezTo>
                  <a:pt x="7300524" y="2435845"/>
                  <a:pt x="7272845" y="2349013"/>
                  <a:pt x="7319128" y="2487867"/>
                </a:cubicBezTo>
                <a:lnTo>
                  <a:pt x="7345314" y="2448585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381327" y="1498236"/>
            <a:ext cx="3286406" cy="1518908"/>
          </a:xfrm>
          <a:prstGeom prst="rect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635011" y="1498236"/>
            <a:ext cx="746316" cy="942772"/>
          </a:xfrm>
          <a:prstGeom prst="rect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3009900" y="2899299"/>
            <a:ext cx="1612020" cy="169810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3035300" y="4597401"/>
            <a:ext cx="4381500" cy="64769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7528620" y="3082614"/>
            <a:ext cx="13093" cy="74636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" name="Rectangle 23"/>
          <p:cNvSpPr/>
          <p:nvPr/>
        </p:nvSpPr>
        <p:spPr bwMode="auto">
          <a:xfrm>
            <a:off x="7288222" y="3850434"/>
            <a:ext cx="1392604" cy="942772"/>
          </a:xfrm>
          <a:prstGeom prst="rect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3340043"/>
            <a:ext cx="37950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Passive Thermal Tuning of the Mirror 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Radii of curvature via Ring Heater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97303" y="1176887"/>
            <a:ext cx="4243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Active Electrostatic Damping of PI modes 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84" y="1422400"/>
            <a:ext cx="2318049" cy="17399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9303" y="1087987"/>
            <a:ext cx="3187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End Reaction Mass (X, Y arms)</a:t>
            </a:r>
            <a:endParaRPr lang="en-US" sz="1600" dirty="0">
              <a:solidFill>
                <a:schemeClr val="tx2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3009900" y="1943100"/>
            <a:ext cx="1878720" cy="295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Rectangle 8"/>
          <p:cNvSpPr/>
          <p:nvPr/>
        </p:nvSpPr>
        <p:spPr>
          <a:xfrm>
            <a:off x="20187" y="5891312"/>
            <a:ext cx="9203962" cy="769441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In O2, 4 modes are actively damped </a:t>
            </a:r>
            <a:r>
              <a:rPr lang="en-US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(130 kW in the arm cavities)</a:t>
            </a:r>
          </a:p>
          <a:p>
            <a:r>
              <a:rPr lang="en-US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At </a:t>
            </a:r>
            <a:r>
              <a:rPr lang="en-US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50 W, 10 modes are actively damped </a:t>
            </a:r>
            <a:r>
              <a:rPr lang="en-US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(200 </a:t>
            </a:r>
            <a:r>
              <a:rPr lang="en-US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kW in the arm cavities</a:t>
            </a:r>
            <a:r>
              <a:rPr lang="en-US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)</a:t>
            </a:r>
          </a:p>
          <a:p>
            <a:r>
              <a:rPr lang="en-US" sz="160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Challenge: Going beyond 200 kW will require new methods (passive acoustic mass dampers)</a:t>
            </a:r>
            <a:endParaRPr lang="en-US" sz="1600" dirty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192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-19244"/>
            <a:ext cx="7239000" cy="1143000"/>
          </a:xfrm>
        </p:spPr>
        <p:txBody>
          <a:bodyPr/>
          <a:lstStyle/>
          <a:p>
            <a:r>
              <a:rPr lang="en-US" sz="3200" dirty="0" smtClean="0"/>
              <a:t>The Advanced LIGO Interferometer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807" y="1251748"/>
            <a:ext cx="4358556" cy="2480733"/>
          </a:xfrm>
        </p:spPr>
        <p:txBody>
          <a:bodyPr/>
          <a:lstStyle/>
          <a:p>
            <a:r>
              <a:rPr lang="en-US" sz="1800" dirty="0" smtClean="0">
                <a:solidFill>
                  <a:srgbClr val="000000"/>
                </a:solidFill>
              </a:rPr>
              <a:t>Advanced LIGO uses enhanced Michelson interferometry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suspended (‘freely falling’) mirrors</a:t>
            </a:r>
          </a:p>
          <a:p>
            <a:pPr lvl="1"/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P</a:t>
            </a:r>
            <a:r>
              <a:rPr lang="en-US" sz="1800" dirty="0" smtClean="0">
                <a:solidFill>
                  <a:srgbClr val="000000"/>
                </a:solidFill>
              </a:rPr>
              <a:t>assing GWs stretch and compress the distance between the end test mass and the </a:t>
            </a:r>
            <a:r>
              <a:rPr lang="en-US" sz="1800" dirty="0" err="1" smtClean="0">
                <a:solidFill>
                  <a:srgbClr val="000000"/>
                </a:solidFill>
              </a:rPr>
              <a:t>beamsplitter</a:t>
            </a:r>
            <a:endParaRPr lang="en-US" sz="1800" dirty="0" smtClean="0">
              <a:solidFill>
                <a:srgbClr val="000000"/>
              </a:solidFill>
            </a:endParaRP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The interferometer acts as a transducer, turning GWs into photocurrent 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A coherent detector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7" name="Content Placeholder 6" descr="reitze_fig_1.jpg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083" b="-36083"/>
          <a:stretch>
            <a:fillRect/>
          </a:stretch>
        </p:blipFill>
        <p:spPr>
          <a:xfrm>
            <a:off x="92244" y="4213917"/>
            <a:ext cx="6445163" cy="3346463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EDB5A2-82F0-5F4D-BF81-60CE59EF31A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6494" y="1407101"/>
            <a:ext cx="4969836" cy="360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968861" y="1257557"/>
            <a:ext cx="1531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Advanced LIGO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858327" y="2709139"/>
            <a:ext cx="1704915" cy="81658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6782120" y="2350664"/>
            <a:ext cx="1288442" cy="111061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4559504" y="3084811"/>
            <a:ext cx="76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4 km</a:t>
            </a:r>
            <a:endParaRPr 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11" name="Object 7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504342568"/>
              </p:ext>
            </p:extLst>
          </p:nvPr>
        </p:nvGraphicFramePr>
        <p:xfrm>
          <a:off x="3853828" y="3892219"/>
          <a:ext cx="1166812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280" name="Equation" r:id="rId5" imgW="889000" imgH="393700" progId="Equation.3">
                  <p:embed/>
                </p:oleObj>
              </mc:Choice>
              <mc:Fallback>
                <p:oleObj name="Equation" r:id="rId5" imgW="889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3828" y="3892219"/>
                        <a:ext cx="1166812" cy="517525"/>
                      </a:xfrm>
                      <a:prstGeom prst="rect">
                        <a:avLst/>
                      </a:prstGeom>
                      <a:noFill/>
                      <a:ln w="28575" cmpd="sng">
                        <a:solidFill>
                          <a:srgbClr val="0000FF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6502751" y="5143267"/>
            <a:ext cx="2448598" cy="93871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b="0" dirty="0">
                <a:solidFill>
                  <a:srgbClr val="000000"/>
                </a:solidFill>
              </a:rPr>
              <a:t>J. </a:t>
            </a:r>
            <a:r>
              <a:rPr lang="en-US" sz="1100" b="0" dirty="0" err="1">
                <a:solidFill>
                  <a:srgbClr val="000000"/>
                </a:solidFill>
              </a:rPr>
              <a:t>Aasi</a:t>
            </a:r>
            <a:r>
              <a:rPr lang="en-US" sz="1100" b="0" dirty="0">
                <a:solidFill>
                  <a:srgbClr val="000000"/>
                </a:solidFill>
              </a:rPr>
              <a:t> et al., (LIGO Scientific Collaboration and Virgo Collaboration), “Advanced LIGO” Classical Quantum Gravity 32, 074001 (2015). </a:t>
            </a:r>
          </a:p>
        </p:txBody>
      </p:sp>
    </p:spTree>
    <p:extLst>
      <p:ext uri="{BB962C8B-B14F-4D97-AF65-F5344CB8AC3E}">
        <p14:creationId xmlns:p14="http://schemas.microsoft.com/office/powerpoint/2010/main" val="2406396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858000" cy="838200"/>
          </a:xfrm>
        </p:spPr>
        <p:txBody>
          <a:bodyPr/>
          <a:lstStyle/>
          <a:p>
            <a:r>
              <a:rPr lang="en-US" dirty="0" smtClean="0"/>
              <a:t>H1’s ITM-X: Excess </a:t>
            </a:r>
            <a:r>
              <a:rPr lang="en-US" dirty="0"/>
              <a:t>A</a:t>
            </a:r>
            <a:r>
              <a:rPr lang="en-US" dirty="0" smtClean="0"/>
              <a:t>bsorption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1371600"/>
            <a:ext cx="8382000" cy="533400"/>
          </a:xfrm>
          <a:solidFill>
            <a:schemeClr val="accent5"/>
          </a:solidFill>
        </p:spPr>
        <p:txBody>
          <a:bodyPr/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March 2017</a:t>
            </a:r>
            <a:r>
              <a:rPr lang="en-US" sz="1800" dirty="0" smtClean="0">
                <a:solidFill>
                  <a:srgbClr val="000000"/>
                </a:solidFill>
              </a:rPr>
              <a:t>: discovered small absorber </a:t>
            </a:r>
            <a:r>
              <a:rPr lang="en-US" sz="1800" dirty="0">
                <a:solidFill>
                  <a:srgbClr val="000000"/>
                </a:solidFill>
              </a:rPr>
              <a:t>o</a:t>
            </a:r>
            <a:r>
              <a:rPr lang="en-US" sz="1800" dirty="0" smtClean="0">
                <a:solidFill>
                  <a:srgbClr val="000000"/>
                </a:solidFill>
              </a:rPr>
              <a:t>n H1’s ITM-X high reflecting surface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226" y="2200834"/>
            <a:ext cx="2957015" cy="304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2209800" y="2277034"/>
            <a:ext cx="304800" cy="838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066800" y="1938480"/>
            <a:ext cx="2819400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60 nm distortion over 20 mm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1000" y="1862280"/>
            <a:ext cx="4267200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Hartman </a:t>
            </a:r>
            <a:r>
              <a:rPr lang="en-US" sz="1800" i="0" dirty="0" err="1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wavefront</a:t>
            </a:r>
            <a:r>
              <a:rPr lang="en-US" sz="180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 sensor image</a:t>
            </a:r>
          </a:p>
          <a:p>
            <a:endParaRPr lang="en-US" sz="1800" b="0" i="0" dirty="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  <a:p>
            <a:r>
              <a:rPr lang="en-US" sz="180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Small absorber, ~ 15 </a:t>
            </a:r>
            <a:r>
              <a:rPr lang="en-US" sz="1800" i="0" dirty="0" err="1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mW</a:t>
            </a:r>
            <a:r>
              <a:rPr lang="en-US" sz="1800" i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sz="180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absorbed </a:t>
            </a:r>
            <a:r>
              <a:rPr lang="en-US" sz="18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(out of 130 kW arm power)</a:t>
            </a:r>
            <a:endParaRPr lang="en-US" sz="1800" i="0" dirty="0" smtClean="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  <a:p>
            <a:endParaRPr lang="en-US" sz="1800" b="0" i="0" dirty="0" smtClean="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  <a:p>
            <a:r>
              <a:rPr lang="en-US" sz="180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Results in phase front distortion negatively </a:t>
            </a:r>
            <a:r>
              <a:rPr lang="en-US" sz="180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impacting</a:t>
            </a:r>
            <a:r>
              <a:rPr lang="en-US" sz="180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: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Ø"/>
            </a:pPr>
            <a:r>
              <a:rPr lang="en-US" sz="18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RF sideband build-up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Ø"/>
            </a:pPr>
            <a:r>
              <a:rPr lang="en-US" sz="18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Alignment sensing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Ø"/>
            </a:pPr>
            <a:r>
              <a:rPr lang="en-US" sz="18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Noise couplings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Ø"/>
            </a:pPr>
            <a:r>
              <a:rPr lang="en-US" sz="18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Higher-order mode jitter</a:t>
            </a:r>
            <a:endParaRPr lang="en-US" sz="1800" b="0" i="0" dirty="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  <a:p>
            <a:endParaRPr lang="en-US" sz="1800" b="0" i="0" dirty="0" smtClean="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09600" y="5499100"/>
            <a:ext cx="7772400" cy="1028700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2000" b="0" i="0" dirty="0" smtClean="0">
                <a:solidFill>
                  <a:schemeClr val="tx2"/>
                </a:solidFill>
              </a:rPr>
              <a:t>Vented in May 2017 to </a:t>
            </a:r>
            <a:r>
              <a:rPr lang="en-US" sz="2000" i="0" dirty="0" smtClean="0">
                <a:solidFill>
                  <a:schemeClr val="tx2"/>
                </a:solidFill>
              </a:rPr>
              <a:t>inspect</a:t>
            </a:r>
            <a:r>
              <a:rPr lang="en-US" sz="2000" b="0" i="0" dirty="0" smtClean="0">
                <a:solidFill>
                  <a:schemeClr val="tx2"/>
                </a:solidFill>
              </a:rPr>
              <a:t> and </a:t>
            </a:r>
            <a:r>
              <a:rPr lang="en-US" sz="2000" i="0" dirty="0" smtClean="0">
                <a:solidFill>
                  <a:schemeClr val="tx2"/>
                </a:solidFill>
              </a:rPr>
              <a:t>clean</a:t>
            </a:r>
            <a:endParaRPr lang="en-US" sz="2000" b="0" dirty="0">
              <a:solidFill>
                <a:schemeClr val="tx2"/>
              </a:solidFill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en-US" sz="2000" b="0" dirty="0">
                <a:solidFill>
                  <a:schemeClr val="tx2"/>
                </a:solidFill>
              </a:rPr>
              <a:t>A</a:t>
            </a:r>
            <a:r>
              <a:rPr lang="en-US" sz="2000" b="0" dirty="0" smtClean="0">
                <a:solidFill>
                  <a:schemeClr val="tx2"/>
                </a:solidFill>
              </a:rPr>
              <a:t>bsorber remained</a:t>
            </a:r>
            <a:r>
              <a:rPr lang="en-US" sz="2000" b="0" i="0" dirty="0" smtClean="0">
                <a:solidFill>
                  <a:schemeClr val="tx2"/>
                </a:solidFill>
              </a:rPr>
              <a:t>, so ITMX replacement is being planned for post-O2</a:t>
            </a:r>
            <a:endParaRPr lang="en-US" sz="2000" b="0" i="0" dirty="0">
              <a:solidFill>
                <a:schemeClr val="tx2"/>
              </a:solidFill>
            </a:endParaRPr>
          </a:p>
        </p:txBody>
      </p:sp>
      <p:sp>
        <p:nvSpPr>
          <p:cNvPr id="10" name="Shape 63"/>
          <p:cNvSpPr txBox="1"/>
          <p:nvPr/>
        </p:nvSpPr>
        <p:spPr>
          <a:xfrm>
            <a:off x="7619632" y="6356381"/>
            <a:ext cx="1371900" cy="36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200" dirty="0" smtClean="0">
                <a:solidFill>
                  <a:schemeClr val="tx2"/>
                </a:solidFill>
              </a:rPr>
              <a:t>Slide Credit: </a:t>
            </a:r>
          </a:p>
          <a:p>
            <a:pPr lvl="0">
              <a:spcBef>
                <a:spcPts val="0"/>
              </a:spcBef>
              <a:buNone/>
            </a:pPr>
            <a:r>
              <a:rPr lang="en-GB" sz="1200" dirty="0" smtClean="0">
                <a:solidFill>
                  <a:schemeClr val="tx2"/>
                </a:solidFill>
              </a:rPr>
              <a:t>Peter Fritschel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75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136227" y="1045963"/>
            <a:ext cx="44230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SzPct val="150000"/>
              <a:buFont typeface="Arial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Electromagnetic fields are 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quantized:</a:t>
            </a:r>
            <a:endParaRPr lang="en-US" sz="2000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  <a:p>
            <a:pPr marL="285750" indent="-285750">
              <a:buClr>
                <a:schemeClr val="tx1"/>
              </a:buClr>
              <a:buSzPct val="150000"/>
              <a:buFont typeface="Arial"/>
              <a:buChar char="•"/>
              <a:defRPr/>
            </a:pPr>
            <a:endParaRPr lang="en-US" sz="2000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  <a:p>
            <a:pPr marL="285750" indent="-285750">
              <a:buClr>
                <a:schemeClr val="tx1"/>
              </a:buClr>
              <a:buSzPct val="150000"/>
              <a:buFont typeface="Arial"/>
              <a:buChar char="•"/>
              <a:defRPr/>
            </a:pPr>
            <a:endParaRPr lang="en-US" sz="2000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  <a:p>
            <a:pPr marL="285750" indent="-285750">
              <a:buClr>
                <a:schemeClr val="tx1"/>
              </a:buClr>
              <a:buSzPct val="150000"/>
              <a:buFont typeface="Arial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Quantum fluctuations exist in the 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vacuum state:</a:t>
            </a:r>
            <a:endParaRPr lang="en-US" sz="2000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  <a:p>
            <a:pPr marL="285750" indent="-285750">
              <a:buClr>
                <a:schemeClr val="tx1"/>
              </a:buClr>
              <a:buSzPct val="150000"/>
              <a:buFont typeface="Arial"/>
              <a:buChar char="•"/>
              <a:defRPr/>
            </a:pPr>
            <a:endParaRPr lang="en-US" sz="2000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293813" y="101600"/>
            <a:ext cx="7472362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Quantum Engineering </a:t>
            </a:r>
            <a:br>
              <a:rPr lang="en-US" dirty="0" smtClean="0"/>
            </a:br>
            <a:r>
              <a:rPr lang="en-US" dirty="0" smtClean="0"/>
              <a:t>‘Squeezed’ Light for O3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662863" y="6526213"/>
            <a:ext cx="1462087" cy="319087"/>
          </a:xfrm>
        </p:spPr>
        <p:txBody>
          <a:bodyPr/>
          <a:lstStyle/>
          <a:p>
            <a:pPr>
              <a:defRPr/>
            </a:pPr>
            <a:fld id="{2FA25A1F-ACBA-054F-827F-7F9AC10557A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517268" y="2202851"/>
            <a:ext cx="4463128" cy="3731893"/>
            <a:chOff x="4543186" y="1606785"/>
            <a:chExt cx="4463128" cy="3731893"/>
          </a:xfrm>
        </p:grpSpPr>
        <p:sp>
          <p:nvSpPr>
            <p:cNvPr id="2" name="Rectangle 1"/>
            <p:cNvSpPr/>
            <p:nvPr/>
          </p:nvSpPr>
          <p:spPr bwMode="auto">
            <a:xfrm>
              <a:off x="6704499" y="3677193"/>
              <a:ext cx="441452" cy="6791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543186" y="1606785"/>
              <a:ext cx="4463128" cy="3731893"/>
              <a:chOff x="111303" y="3061530"/>
              <a:chExt cx="3459999" cy="3436067"/>
            </a:xfrm>
          </p:grpSpPr>
          <p:grpSp>
            <p:nvGrpSpPr>
              <p:cNvPr id="81" name="Group 80"/>
              <p:cNvGrpSpPr/>
              <p:nvPr/>
            </p:nvGrpSpPr>
            <p:grpSpPr>
              <a:xfrm>
                <a:off x="857806" y="3061530"/>
                <a:ext cx="2713496" cy="3013832"/>
                <a:chOff x="988067" y="3159230"/>
                <a:chExt cx="2713496" cy="3013832"/>
              </a:xfrm>
            </p:grpSpPr>
            <p:sp>
              <p:nvSpPr>
                <p:cNvPr id="32" name="Right Arrow 31"/>
                <p:cNvSpPr/>
                <p:nvPr/>
              </p:nvSpPr>
              <p:spPr>
                <a:xfrm rot="5400000">
                  <a:off x="2264815" y="4834697"/>
                  <a:ext cx="464232" cy="82111"/>
                </a:xfrm>
                <a:prstGeom prst="rightArrow">
                  <a:avLst/>
                </a:prstGeom>
                <a:gradFill flip="none" rotWithShape="1">
                  <a:gsLst>
                    <a:gs pos="19000">
                      <a:schemeClr val="accent4">
                        <a:lumMod val="75000"/>
                        <a:alpha val="80000"/>
                      </a:schemeClr>
                    </a:gs>
                    <a:gs pos="100000">
                      <a:srgbClr val="FF0000">
                        <a:alpha val="20000"/>
                      </a:srgb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ln>
                  <a:solidFill>
                    <a:schemeClr val="accent4">
                      <a:lumMod val="75000"/>
                    </a:schemeClr>
                  </a:solidFill>
                </a:ln>
                <a:effectLst>
                  <a:glow>
                    <a:srgbClr val="FF0000"/>
                  </a:glow>
                  <a:outerShdw blurRad="228600" dist="38100" dir="5400000" sx="104000" sy="104000" algn="ctr" rotWithShape="0">
                    <a:srgbClr val="000000">
                      <a:alpha val="8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3" name="Right Arrow 32"/>
                <p:cNvSpPr/>
                <p:nvPr/>
              </p:nvSpPr>
              <p:spPr>
                <a:xfrm>
                  <a:off x="1899857" y="4532287"/>
                  <a:ext cx="530956" cy="136559"/>
                </a:xfrm>
                <a:prstGeom prst="rightArrow">
                  <a:avLst/>
                </a:prstGeom>
                <a:gradFill flip="none" rotWithShape="1">
                  <a:gsLst>
                    <a:gs pos="19000">
                      <a:srgbClr val="FF0000"/>
                    </a:gs>
                    <a:gs pos="100000">
                      <a:srgbClr val="FF0000">
                        <a:alpha val="2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4" name="Right Arrow 33"/>
                <p:cNvSpPr/>
                <p:nvPr/>
              </p:nvSpPr>
              <p:spPr>
                <a:xfrm>
                  <a:off x="2493841" y="4581221"/>
                  <a:ext cx="386318" cy="136559"/>
                </a:xfrm>
                <a:prstGeom prst="rightArrow">
                  <a:avLst/>
                </a:prstGeom>
                <a:gradFill flip="none" rotWithShape="1">
                  <a:gsLst>
                    <a:gs pos="19000">
                      <a:srgbClr val="FF0000"/>
                    </a:gs>
                    <a:gs pos="100000">
                      <a:srgbClr val="FF0000">
                        <a:alpha val="2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5" name="Right Arrow 34"/>
                <p:cNvSpPr/>
                <p:nvPr/>
              </p:nvSpPr>
              <p:spPr>
                <a:xfrm>
                  <a:off x="2941718" y="4532287"/>
                  <a:ext cx="604221" cy="228428"/>
                </a:xfrm>
                <a:prstGeom prst="rightArrow">
                  <a:avLst/>
                </a:prstGeom>
                <a:gradFill flip="none" rotWithShape="1">
                  <a:gsLst>
                    <a:gs pos="19000">
                      <a:srgbClr val="FF0000"/>
                    </a:gs>
                    <a:gs pos="100000">
                      <a:srgbClr val="FF0000">
                        <a:alpha val="2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6" name="Right Arrow 35"/>
                <p:cNvSpPr/>
                <p:nvPr/>
              </p:nvSpPr>
              <p:spPr>
                <a:xfrm rot="16200000">
                  <a:off x="2078147" y="3610655"/>
                  <a:ext cx="774022" cy="220444"/>
                </a:xfrm>
                <a:prstGeom prst="rightArrow">
                  <a:avLst/>
                </a:prstGeom>
                <a:gradFill flip="none" rotWithShape="1">
                  <a:gsLst>
                    <a:gs pos="19000">
                      <a:srgbClr val="FF0000"/>
                    </a:gs>
                    <a:gs pos="100000">
                      <a:srgbClr val="FF0000">
                        <a:alpha val="2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7" name="Right Arrow 36"/>
                <p:cNvSpPr/>
                <p:nvPr/>
              </p:nvSpPr>
              <p:spPr>
                <a:xfrm rot="16200000">
                  <a:off x="2214713" y="4364241"/>
                  <a:ext cx="500893" cy="131786"/>
                </a:xfrm>
                <a:prstGeom prst="rightArrow">
                  <a:avLst/>
                </a:prstGeom>
                <a:gradFill flip="none" rotWithShape="1">
                  <a:gsLst>
                    <a:gs pos="19000">
                      <a:srgbClr val="FF0000"/>
                    </a:gs>
                    <a:gs pos="100000">
                      <a:srgbClr val="FF0000">
                        <a:alpha val="2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8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2114389" y="5896063"/>
                  <a:ext cx="1030901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1200" dirty="0">
                      <a:latin typeface="Helvetica" charset="0"/>
                      <a:cs typeface="+mn-cs"/>
                    </a:rPr>
                    <a:t>P</a:t>
                  </a:r>
                  <a:r>
                    <a:rPr lang="en-US" sz="1200" dirty="0" smtClean="0">
                      <a:latin typeface="Helvetica" charset="0"/>
                      <a:cs typeface="+mn-cs"/>
                    </a:rPr>
                    <a:t>hotodiode</a:t>
                  </a:r>
                  <a:endParaRPr lang="en-US" sz="1200" dirty="0">
                    <a:latin typeface="Helvetica" charset="0"/>
                    <a:cs typeface="+mn-cs"/>
                  </a:endParaRPr>
                </a:p>
              </p:txBody>
            </p:sp>
            <p:sp>
              <p:nvSpPr>
                <p:cNvPr id="39" name="Rectangle 116"/>
                <p:cNvSpPr>
                  <a:spLocks noChangeArrowheads="1"/>
                </p:cNvSpPr>
                <p:nvPr/>
              </p:nvSpPr>
              <p:spPr bwMode="auto">
                <a:xfrm rot="18900000">
                  <a:off x="2347098" y="4586109"/>
                  <a:ext cx="309101" cy="105653"/>
                </a:xfrm>
                <a:prstGeom prst="rect">
                  <a:avLst/>
                </a:prstGeom>
                <a:gradFill rotWithShape="1">
                  <a:gsLst>
                    <a:gs pos="0">
                      <a:srgbClr val="25D990"/>
                    </a:gs>
                    <a:gs pos="50000">
                      <a:srgbClr val="25D990">
                        <a:gamma/>
                        <a:tint val="40000"/>
                        <a:invGamma/>
                      </a:srgbClr>
                    </a:gs>
                    <a:gs pos="100000">
                      <a:srgbClr val="25D99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chemeClr val="bg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40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2362124" y="4493801"/>
                  <a:ext cx="206068" cy="213531"/>
                </a:xfrm>
                <a:prstGeom prst="line">
                  <a:avLst/>
                </a:prstGeom>
                <a:noFill/>
                <a:ln w="38100">
                  <a:solidFill>
                    <a:srgbClr val="FF99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grpSp>
              <p:nvGrpSpPr>
                <p:cNvPr id="41" name="Group 118"/>
                <p:cNvGrpSpPr>
                  <a:grpSpLocks/>
                </p:cNvGrpSpPr>
                <p:nvPr/>
              </p:nvGrpSpPr>
              <p:grpSpPr bwMode="auto">
                <a:xfrm>
                  <a:off x="2310607" y="3159230"/>
                  <a:ext cx="309101" cy="160148"/>
                  <a:chOff x="4272" y="1392"/>
                  <a:chExt cx="288" cy="144"/>
                </a:xfrm>
              </p:grpSpPr>
              <p:sp>
                <p:nvSpPr>
                  <p:cNvPr id="75" name="Rectangle 119"/>
                  <p:cNvSpPr>
                    <a:spLocks noChangeArrowheads="1"/>
                  </p:cNvSpPr>
                  <p:nvPr/>
                </p:nvSpPr>
                <p:spPr bwMode="auto">
                  <a:xfrm>
                    <a:off x="4272" y="1392"/>
                    <a:ext cx="288" cy="14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5D990"/>
                      </a:gs>
                      <a:gs pos="50000">
                        <a:srgbClr val="25D990">
                          <a:gamma/>
                          <a:tint val="40000"/>
                          <a:invGamma/>
                        </a:srgbClr>
                      </a:gs>
                      <a:gs pos="100000">
                        <a:srgbClr val="25D99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chemeClr val="bg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  <p:sp>
                <p:nvSpPr>
                  <p:cNvPr id="76" name="Line 120"/>
                  <p:cNvSpPr>
                    <a:spLocks noChangeShapeType="1"/>
                  </p:cNvSpPr>
                  <p:nvPr/>
                </p:nvSpPr>
                <p:spPr bwMode="auto">
                  <a:xfrm>
                    <a:off x="4272" y="1536"/>
                    <a:ext cx="288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99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</p:grpSp>
            <p:grpSp>
              <p:nvGrpSpPr>
                <p:cNvPr id="42" name="Group 121"/>
                <p:cNvGrpSpPr>
                  <a:grpSpLocks/>
                </p:cNvGrpSpPr>
                <p:nvPr/>
              </p:nvGrpSpPr>
              <p:grpSpPr bwMode="auto">
                <a:xfrm rot="5400000">
                  <a:off x="3464139" y="4576674"/>
                  <a:ext cx="320297" cy="154551"/>
                  <a:chOff x="4272" y="1392"/>
                  <a:chExt cx="288" cy="144"/>
                </a:xfrm>
              </p:grpSpPr>
              <p:sp>
                <p:nvSpPr>
                  <p:cNvPr id="73" name="Rectangle 122"/>
                  <p:cNvSpPr>
                    <a:spLocks noChangeArrowheads="1"/>
                  </p:cNvSpPr>
                  <p:nvPr/>
                </p:nvSpPr>
                <p:spPr bwMode="auto">
                  <a:xfrm>
                    <a:off x="4272" y="1392"/>
                    <a:ext cx="288" cy="14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5D990"/>
                      </a:gs>
                      <a:gs pos="50000">
                        <a:srgbClr val="25D990">
                          <a:gamma/>
                          <a:tint val="40000"/>
                          <a:invGamma/>
                        </a:srgbClr>
                      </a:gs>
                      <a:gs pos="100000">
                        <a:srgbClr val="25D99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chemeClr val="bg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  <p:sp>
                <p:nvSpPr>
                  <p:cNvPr id="74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4271" y="1537"/>
                    <a:ext cx="288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99CC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</p:grpSp>
            <p:grpSp>
              <p:nvGrpSpPr>
                <p:cNvPr id="43" name="Group 124"/>
                <p:cNvGrpSpPr>
                  <a:grpSpLocks/>
                </p:cNvGrpSpPr>
                <p:nvPr/>
              </p:nvGrpSpPr>
              <p:grpSpPr bwMode="auto">
                <a:xfrm rot="16200000">
                  <a:off x="2691386" y="4576674"/>
                  <a:ext cx="320297" cy="154551"/>
                  <a:chOff x="4272" y="1392"/>
                  <a:chExt cx="288" cy="144"/>
                </a:xfrm>
              </p:grpSpPr>
              <p:sp>
                <p:nvSpPr>
                  <p:cNvPr id="71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4272" y="1392"/>
                    <a:ext cx="288" cy="14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5D990"/>
                      </a:gs>
                      <a:gs pos="50000">
                        <a:srgbClr val="25D990">
                          <a:gamma/>
                          <a:tint val="40000"/>
                          <a:invGamma/>
                        </a:srgbClr>
                      </a:gs>
                      <a:gs pos="100000">
                        <a:srgbClr val="25D99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chemeClr val="bg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  <p:sp>
                <p:nvSpPr>
                  <p:cNvPr id="72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4272" y="1536"/>
                    <a:ext cx="288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99CC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</p:grpSp>
            <p:grpSp>
              <p:nvGrpSpPr>
                <p:cNvPr id="44" name="Group 127"/>
                <p:cNvGrpSpPr>
                  <a:grpSpLocks/>
                </p:cNvGrpSpPr>
                <p:nvPr/>
              </p:nvGrpSpPr>
              <p:grpSpPr bwMode="auto">
                <a:xfrm rot="10800000">
                  <a:off x="2310607" y="4120121"/>
                  <a:ext cx="309101" cy="160148"/>
                  <a:chOff x="4272" y="1392"/>
                  <a:chExt cx="288" cy="144"/>
                </a:xfrm>
              </p:grpSpPr>
              <p:sp>
                <p:nvSpPr>
                  <p:cNvPr id="69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4272" y="1392"/>
                    <a:ext cx="288" cy="14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5D990"/>
                      </a:gs>
                      <a:gs pos="50000">
                        <a:srgbClr val="25D990">
                          <a:gamma/>
                          <a:tint val="40000"/>
                          <a:invGamma/>
                        </a:srgbClr>
                      </a:gs>
                      <a:gs pos="100000">
                        <a:srgbClr val="25D99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chemeClr val="bg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  <p:sp>
                <p:nvSpPr>
                  <p:cNvPr id="70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4273" y="1537"/>
                    <a:ext cx="288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99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</p:grpSp>
            <p:grpSp>
              <p:nvGrpSpPr>
                <p:cNvPr id="45" name="Group 44"/>
                <p:cNvGrpSpPr/>
                <p:nvPr/>
              </p:nvGrpSpPr>
              <p:grpSpPr>
                <a:xfrm rot="16200000">
                  <a:off x="1503793" y="4327842"/>
                  <a:ext cx="358955" cy="545451"/>
                  <a:chOff x="1624641" y="3813174"/>
                  <a:chExt cx="666574" cy="1082888"/>
                </a:xfrm>
              </p:grpSpPr>
              <p:sp>
                <p:nvSpPr>
                  <p:cNvPr id="65" name="Rectangle 64"/>
                  <p:cNvSpPr/>
                  <p:nvPr/>
                </p:nvSpPr>
                <p:spPr>
                  <a:xfrm>
                    <a:off x="1624641" y="3886680"/>
                    <a:ext cx="666574" cy="1009382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  <a:lumOff val="2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66" name="Snip Same Side Corner Rectangle 65"/>
                  <p:cNvSpPr/>
                  <p:nvPr/>
                </p:nvSpPr>
                <p:spPr>
                  <a:xfrm>
                    <a:off x="1761730" y="3931130"/>
                    <a:ext cx="390081" cy="945167"/>
                  </a:xfrm>
                  <a:prstGeom prst="snip2SameRect">
                    <a:avLst/>
                  </a:prstGeom>
                  <a:gradFill flip="none" rotWithShape="1">
                    <a:gsLst>
                      <a:gs pos="15000">
                        <a:schemeClr val="bg1">
                          <a:lumMod val="50000"/>
                          <a:lumOff val="50000"/>
                        </a:schemeClr>
                      </a:gs>
                      <a:gs pos="85000">
                        <a:schemeClr val="tx1">
                          <a:lumMod val="95000"/>
                        </a:schemeClr>
                      </a:gs>
                    </a:gsLst>
                    <a:lin ang="0" scaled="0"/>
                    <a:tileRect/>
                  </a:gradFill>
                  <a:ln>
                    <a:noFill/>
                  </a:ln>
                  <a:effectLst>
                    <a:glow rad="50800">
                      <a:srgbClr val="FF0000">
                        <a:alpha val="50000"/>
                      </a:srgbClr>
                    </a:glo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67" name="Oval 66"/>
                  <p:cNvSpPr/>
                  <p:nvPr/>
                </p:nvSpPr>
                <p:spPr>
                  <a:xfrm>
                    <a:off x="1774430" y="4489399"/>
                    <a:ext cx="362593" cy="37563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/>
                      </a:gs>
                      <a:gs pos="70000">
                        <a:schemeClr val="tx1">
                          <a:alpha val="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>
                    <a:glow>
                      <a:schemeClr val="bg1"/>
                    </a:glo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68" name="Rectangle 67"/>
                  <p:cNvSpPr/>
                  <p:nvPr/>
                </p:nvSpPr>
                <p:spPr>
                  <a:xfrm>
                    <a:off x="1726241" y="3813174"/>
                    <a:ext cx="461334" cy="73505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  <a:lumOff val="15000"/>
                    </a:schemeClr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sp>
              <p:nvSpPr>
                <p:cNvPr id="46" name="Delay 45"/>
                <p:cNvSpPr/>
                <p:nvPr/>
              </p:nvSpPr>
              <p:spPr>
                <a:xfrm rot="5400000">
                  <a:off x="2388733" y="5725287"/>
                  <a:ext cx="212087" cy="177074"/>
                </a:xfrm>
                <a:prstGeom prst="flowChartDelay">
                  <a:avLst/>
                </a:prstGeom>
                <a:ln w="28575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47" name="Right Arrow 46"/>
                <p:cNvSpPr/>
                <p:nvPr/>
              </p:nvSpPr>
              <p:spPr>
                <a:xfrm rot="5400000">
                  <a:off x="2308445" y="5455591"/>
                  <a:ext cx="373987" cy="82111"/>
                </a:xfrm>
                <a:prstGeom prst="rightArrow">
                  <a:avLst/>
                </a:prstGeom>
                <a:gradFill flip="none" rotWithShape="1">
                  <a:gsLst>
                    <a:gs pos="19000">
                      <a:schemeClr val="accent4">
                        <a:lumMod val="75000"/>
                        <a:alpha val="80000"/>
                      </a:schemeClr>
                    </a:gs>
                    <a:gs pos="100000">
                      <a:srgbClr val="FF0000">
                        <a:alpha val="20000"/>
                      </a:srgb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ln>
                  <a:solidFill>
                    <a:schemeClr val="accent4">
                      <a:lumMod val="75000"/>
                    </a:schemeClr>
                  </a:solidFill>
                </a:ln>
                <a:effectLst>
                  <a:glow>
                    <a:srgbClr val="FF0000"/>
                  </a:glow>
                  <a:outerShdw blurRad="228600" dist="38100" dir="5400000" sx="104000" sy="104000" algn="ctr" rotWithShape="0">
                    <a:srgbClr val="000000">
                      <a:alpha val="8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48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2625328" y="5107866"/>
                  <a:ext cx="774897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1200" dirty="0" smtClean="0">
                      <a:latin typeface="Helvetica" charset="0"/>
                      <a:cs typeface="+mn-cs"/>
                    </a:rPr>
                    <a:t>Faraday</a:t>
                  </a:r>
                </a:p>
                <a:p>
                  <a:pPr eaLnBrk="0" hangingPunct="0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1200" dirty="0" smtClean="0">
                      <a:latin typeface="Helvetica" charset="0"/>
                      <a:cs typeface="+mn-cs"/>
                    </a:rPr>
                    <a:t>Isolator</a:t>
                  </a:r>
                  <a:endParaRPr lang="en-US" sz="1200" dirty="0">
                    <a:latin typeface="Helvetica" charset="0"/>
                    <a:cs typeface="+mn-cs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 rot="16200000">
                  <a:off x="1522306" y="4921762"/>
                  <a:ext cx="358955" cy="508426"/>
                </a:xfrm>
                <a:prstGeom prst="rect">
                  <a:avLst/>
                </a:prstGeom>
                <a:solidFill>
                  <a:schemeClr val="bg1">
                    <a:lumMod val="75000"/>
                    <a:lumOff val="2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0" name="Snip Same Side Corner Rectangle 49"/>
                <p:cNvSpPr/>
                <p:nvPr/>
              </p:nvSpPr>
              <p:spPr>
                <a:xfrm rot="16200000">
                  <a:off x="1602971" y="4938558"/>
                  <a:ext cx="210061" cy="476082"/>
                </a:xfrm>
                <a:prstGeom prst="snip2SameRect">
                  <a:avLst/>
                </a:prstGeom>
                <a:gradFill flip="none" rotWithShape="1">
                  <a:gsLst>
                    <a:gs pos="85000">
                      <a:schemeClr val="tx1"/>
                    </a:gs>
                    <a:gs pos="15000">
                      <a:srgbClr val="58D064"/>
                    </a:gs>
                  </a:gsLst>
                  <a:lin ang="0" scaled="0"/>
                  <a:tileRect/>
                </a:gradFill>
                <a:ln>
                  <a:noFill/>
                </a:ln>
                <a:effectLst>
                  <a:glow rad="50800">
                    <a:srgbClr val="FF0000">
                      <a:alpha val="5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 rot="16200000">
                  <a:off x="1770528" y="5140223"/>
                  <a:ext cx="239104" cy="7559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70000">
                      <a:schemeClr val="tx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glow>
                    <a:schemeClr val="bg1"/>
                  </a:glo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 rot="16200000">
                  <a:off x="1304842" y="5158011"/>
                  <a:ext cx="248432" cy="37025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 rot="16200000">
                  <a:off x="1476420" y="5080364"/>
                  <a:ext cx="195259" cy="18920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70000">
                      <a:schemeClr val="tx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glow>
                    <a:schemeClr val="bg1"/>
                  </a:glo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cxnSp>
              <p:nvCxnSpPr>
                <p:cNvPr id="54" name="Straight Arrow Connector 53"/>
                <p:cNvCxnSpPr/>
                <p:nvPr/>
              </p:nvCxnSpPr>
              <p:spPr>
                <a:xfrm>
                  <a:off x="1674738" y="5176743"/>
                  <a:ext cx="171065" cy="0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1067988" y="5317597"/>
                  <a:ext cx="1150489" cy="646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 eaLnBrk="0" hangingPunct="0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1200" dirty="0" smtClean="0">
                      <a:latin typeface="Helvetica" charset="0"/>
                      <a:cs typeface="+mn-cs"/>
                    </a:rPr>
                    <a:t>Squeezed Vacuum</a:t>
                  </a:r>
                </a:p>
                <a:p>
                  <a:pPr algn="ctr" eaLnBrk="0" hangingPunct="0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1200" dirty="0" smtClean="0">
                      <a:latin typeface="Helvetica" charset="0"/>
                    </a:rPr>
                    <a:t>Source</a:t>
                  </a:r>
                  <a:endParaRPr lang="en-US" sz="1200" dirty="0" smtClean="0">
                    <a:latin typeface="Helvetica" charset="0"/>
                    <a:cs typeface="+mn-cs"/>
                  </a:endParaRPr>
                </a:p>
              </p:txBody>
            </p:sp>
            <p:sp>
              <p:nvSpPr>
                <p:cNvPr id="56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1131663" y="4212103"/>
                  <a:ext cx="1150489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 eaLnBrk="0" hangingPunct="0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1200" dirty="0" smtClean="0">
                      <a:latin typeface="Helvetica" charset="0"/>
                    </a:rPr>
                    <a:t>Main </a:t>
                  </a:r>
                  <a:r>
                    <a:rPr lang="en-US" sz="1200" dirty="0" smtClean="0">
                      <a:latin typeface="Helvetica" charset="0"/>
                      <a:cs typeface="+mn-cs"/>
                    </a:rPr>
                    <a:t>Laser</a:t>
                  </a:r>
                </a:p>
              </p:txBody>
            </p:sp>
            <p:sp>
              <p:nvSpPr>
                <p:cNvPr id="57" name="Freeform 56"/>
                <p:cNvSpPr/>
                <p:nvPr/>
              </p:nvSpPr>
              <p:spPr>
                <a:xfrm>
                  <a:off x="1964390" y="4753379"/>
                  <a:ext cx="466425" cy="432579"/>
                </a:xfrm>
                <a:custGeom>
                  <a:avLst/>
                  <a:gdLst>
                    <a:gd name="connsiteX0" fmla="*/ 0 w 737044"/>
                    <a:gd name="connsiteY0" fmla="*/ 617474 h 627601"/>
                    <a:gd name="connsiteX1" fmla="*/ 582353 w 737044"/>
                    <a:gd name="connsiteY1" fmla="*/ 617474 h 627601"/>
                    <a:gd name="connsiteX2" fmla="*/ 715663 w 737044"/>
                    <a:gd name="connsiteY2" fmla="*/ 512223 h 627601"/>
                    <a:gd name="connsiteX3" fmla="*/ 736712 w 737044"/>
                    <a:gd name="connsiteY3" fmla="*/ 0 h 627601"/>
                    <a:gd name="connsiteX0" fmla="*/ 0 w 736712"/>
                    <a:gd name="connsiteY0" fmla="*/ 617474 h 620377"/>
                    <a:gd name="connsiteX1" fmla="*/ 610418 w 736712"/>
                    <a:gd name="connsiteY1" fmla="*/ 596424 h 620377"/>
                    <a:gd name="connsiteX2" fmla="*/ 715663 w 736712"/>
                    <a:gd name="connsiteY2" fmla="*/ 512223 h 620377"/>
                    <a:gd name="connsiteX3" fmla="*/ 736712 w 736712"/>
                    <a:gd name="connsiteY3" fmla="*/ 0 h 620377"/>
                    <a:gd name="connsiteX0" fmla="*/ 0 w 751327"/>
                    <a:gd name="connsiteY0" fmla="*/ 617474 h 620377"/>
                    <a:gd name="connsiteX1" fmla="*/ 610418 w 751327"/>
                    <a:gd name="connsiteY1" fmla="*/ 596424 h 620377"/>
                    <a:gd name="connsiteX2" fmla="*/ 715663 w 751327"/>
                    <a:gd name="connsiteY2" fmla="*/ 512223 h 620377"/>
                    <a:gd name="connsiteX3" fmla="*/ 736712 w 751327"/>
                    <a:gd name="connsiteY3" fmla="*/ 0 h 620377"/>
                    <a:gd name="connsiteX0" fmla="*/ 0 w 751556"/>
                    <a:gd name="connsiteY0" fmla="*/ 617474 h 617474"/>
                    <a:gd name="connsiteX1" fmla="*/ 610418 w 751556"/>
                    <a:gd name="connsiteY1" fmla="*/ 596424 h 617474"/>
                    <a:gd name="connsiteX2" fmla="*/ 743728 w 751556"/>
                    <a:gd name="connsiteY2" fmla="*/ 413989 h 617474"/>
                    <a:gd name="connsiteX3" fmla="*/ 736712 w 751556"/>
                    <a:gd name="connsiteY3" fmla="*/ 0 h 617474"/>
                    <a:gd name="connsiteX0" fmla="*/ 0 w 754610"/>
                    <a:gd name="connsiteY0" fmla="*/ 617474 h 617474"/>
                    <a:gd name="connsiteX1" fmla="*/ 568320 w 754610"/>
                    <a:gd name="connsiteY1" fmla="*/ 610458 h 617474"/>
                    <a:gd name="connsiteX2" fmla="*/ 743728 w 754610"/>
                    <a:gd name="connsiteY2" fmla="*/ 413989 h 617474"/>
                    <a:gd name="connsiteX3" fmla="*/ 736712 w 754610"/>
                    <a:gd name="connsiteY3" fmla="*/ 0 h 617474"/>
                    <a:gd name="connsiteX0" fmla="*/ 0 w 754610"/>
                    <a:gd name="connsiteY0" fmla="*/ 617474 h 631509"/>
                    <a:gd name="connsiteX1" fmla="*/ 568320 w 754610"/>
                    <a:gd name="connsiteY1" fmla="*/ 631509 h 631509"/>
                    <a:gd name="connsiteX2" fmla="*/ 743728 w 754610"/>
                    <a:gd name="connsiteY2" fmla="*/ 413989 h 631509"/>
                    <a:gd name="connsiteX3" fmla="*/ 736712 w 754610"/>
                    <a:gd name="connsiteY3" fmla="*/ 0 h 631509"/>
                    <a:gd name="connsiteX0" fmla="*/ 0 w 755180"/>
                    <a:gd name="connsiteY0" fmla="*/ 617474 h 617474"/>
                    <a:gd name="connsiteX1" fmla="*/ 560505 w 755180"/>
                    <a:gd name="connsiteY1" fmla="*/ 615878 h 617474"/>
                    <a:gd name="connsiteX2" fmla="*/ 743728 w 755180"/>
                    <a:gd name="connsiteY2" fmla="*/ 413989 h 617474"/>
                    <a:gd name="connsiteX3" fmla="*/ 736712 w 755180"/>
                    <a:gd name="connsiteY3" fmla="*/ 0 h 617474"/>
                    <a:gd name="connsiteX0" fmla="*/ 0 w 739550"/>
                    <a:gd name="connsiteY0" fmla="*/ 617474 h 630384"/>
                    <a:gd name="connsiteX1" fmla="*/ 560505 w 739550"/>
                    <a:gd name="connsiteY1" fmla="*/ 615878 h 630384"/>
                    <a:gd name="connsiteX2" fmla="*/ 720282 w 739550"/>
                    <a:gd name="connsiteY2" fmla="*/ 425712 h 630384"/>
                    <a:gd name="connsiteX3" fmla="*/ 736712 w 739550"/>
                    <a:gd name="connsiteY3" fmla="*/ 0 h 630384"/>
                    <a:gd name="connsiteX0" fmla="*/ 0 w 736712"/>
                    <a:gd name="connsiteY0" fmla="*/ 617474 h 630384"/>
                    <a:gd name="connsiteX1" fmla="*/ 560505 w 736712"/>
                    <a:gd name="connsiteY1" fmla="*/ 615878 h 630384"/>
                    <a:gd name="connsiteX2" fmla="*/ 720282 w 736712"/>
                    <a:gd name="connsiteY2" fmla="*/ 425712 h 630384"/>
                    <a:gd name="connsiteX3" fmla="*/ 736712 w 736712"/>
                    <a:gd name="connsiteY3" fmla="*/ 0 h 630384"/>
                    <a:gd name="connsiteX0" fmla="*/ 0 w 737074"/>
                    <a:gd name="connsiteY0" fmla="*/ 617474 h 632699"/>
                    <a:gd name="connsiteX1" fmla="*/ 560505 w 737074"/>
                    <a:gd name="connsiteY1" fmla="*/ 615878 h 632699"/>
                    <a:gd name="connsiteX2" fmla="*/ 735912 w 737074"/>
                    <a:gd name="connsiteY2" fmla="*/ 394451 h 632699"/>
                    <a:gd name="connsiteX3" fmla="*/ 736712 w 737074"/>
                    <a:gd name="connsiteY3" fmla="*/ 0 h 632699"/>
                    <a:gd name="connsiteX0" fmla="*/ 0 w 736712"/>
                    <a:gd name="connsiteY0" fmla="*/ 617474 h 632699"/>
                    <a:gd name="connsiteX1" fmla="*/ 560505 w 736712"/>
                    <a:gd name="connsiteY1" fmla="*/ 615878 h 632699"/>
                    <a:gd name="connsiteX2" fmla="*/ 735912 w 736712"/>
                    <a:gd name="connsiteY2" fmla="*/ 394451 h 632699"/>
                    <a:gd name="connsiteX3" fmla="*/ 736712 w 736712"/>
                    <a:gd name="connsiteY3" fmla="*/ 0 h 632699"/>
                    <a:gd name="connsiteX0" fmla="*/ 0 w 821460"/>
                    <a:gd name="connsiteY0" fmla="*/ 617474 h 617474"/>
                    <a:gd name="connsiteX1" fmla="*/ 560505 w 821460"/>
                    <a:gd name="connsiteY1" fmla="*/ 615878 h 617474"/>
                    <a:gd name="connsiteX2" fmla="*/ 735912 w 821460"/>
                    <a:gd name="connsiteY2" fmla="*/ 394451 h 617474"/>
                    <a:gd name="connsiteX3" fmla="*/ 736712 w 821460"/>
                    <a:gd name="connsiteY3" fmla="*/ 0 h 617474"/>
                    <a:gd name="connsiteX0" fmla="*/ 0 w 736712"/>
                    <a:gd name="connsiteY0" fmla="*/ 617474 h 617474"/>
                    <a:gd name="connsiteX1" fmla="*/ 560505 w 736712"/>
                    <a:gd name="connsiteY1" fmla="*/ 615878 h 617474"/>
                    <a:gd name="connsiteX2" fmla="*/ 735912 w 736712"/>
                    <a:gd name="connsiteY2" fmla="*/ 394451 h 617474"/>
                    <a:gd name="connsiteX3" fmla="*/ 736712 w 736712"/>
                    <a:gd name="connsiteY3" fmla="*/ 0 h 617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6712" h="617474">
                      <a:moveTo>
                        <a:pt x="0" y="617474"/>
                      </a:moveTo>
                      <a:lnTo>
                        <a:pt x="560505" y="615878"/>
                      </a:lnTo>
                      <a:cubicBezTo>
                        <a:pt x="702696" y="613877"/>
                        <a:pt x="737805" y="504913"/>
                        <a:pt x="735912" y="394451"/>
                      </a:cubicBezTo>
                      <a:cubicBezTo>
                        <a:pt x="734019" y="283989"/>
                        <a:pt x="736712" y="0"/>
                        <a:pt x="736712" y="0"/>
                      </a:cubicBezTo>
                    </a:path>
                  </a:pathLst>
                </a:custGeom>
                <a:ln w="57150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cxnSp>
              <p:nvCxnSpPr>
                <p:cNvPr id="58" name="Straight Arrow Connector 57"/>
                <p:cNvCxnSpPr/>
                <p:nvPr/>
              </p:nvCxnSpPr>
              <p:spPr>
                <a:xfrm>
                  <a:off x="2560349" y="4760718"/>
                  <a:ext cx="0" cy="922923"/>
                </a:xfrm>
                <a:prstGeom prst="straightConnector1">
                  <a:avLst/>
                </a:prstGeom>
                <a:ln w="57150" cmpd="sng">
                  <a:solidFill>
                    <a:srgbClr val="BB86E3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Oval 58"/>
                <p:cNvSpPr/>
                <p:nvPr/>
              </p:nvSpPr>
              <p:spPr>
                <a:xfrm>
                  <a:off x="2337880" y="5017621"/>
                  <a:ext cx="309101" cy="320297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shade val="30000"/>
                        <a:satMod val="100000"/>
                      </a:schemeClr>
                    </a:gs>
                    <a:gs pos="69000">
                      <a:schemeClr val="accent1">
                        <a:shade val="90000"/>
                        <a:satMod val="100000"/>
                        <a:alpha val="50000"/>
                      </a:schemeClr>
                    </a:gs>
                    <a:gs pos="100000">
                      <a:schemeClr val="accent1">
                        <a:tint val="90000"/>
                        <a:shade val="100000"/>
                        <a:satMod val="150000"/>
                      </a:schemeClr>
                    </a:gs>
                  </a:gsLst>
                </a:gradFill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0" name="Circular Arrow 59"/>
                <p:cNvSpPr/>
                <p:nvPr/>
              </p:nvSpPr>
              <p:spPr>
                <a:xfrm rot="6254955">
                  <a:off x="2381736" y="5063748"/>
                  <a:ext cx="224208" cy="216371"/>
                </a:xfrm>
                <a:prstGeom prst="circularArrow">
                  <a:avLst>
                    <a:gd name="adj1" fmla="val 12866"/>
                    <a:gd name="adj2" fmla="val 1756545"/>
                    <a:gd name="adj3" fmla="val 20331059"/>
                    <a:gd name="adj4" fmla="val 5421625"/>
                    <a:gd name="adj5" fmla="val 14414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61" name="Picture 60" descr="BU001997.png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136" y="4698344"/>
                  <a:ext cx="393999" cy="429005"/>
                </a:xfrm>
                <a:prstGeom prst="rect">
                  <a:avLst/>
                </a:prstGeom>
              </p:spPr>
            </p:pic>
            <p:sp>
              <p:nvSpPr>
                <p:cNvPr id="62" name="Bent Arrow 61"/>
                <p:cNvSpPr/>
                <p:nvPr/>
              </p:nvSpPr>
              <p:spPr>
                <a:xfrm rot="16200000">
                  <a:off x="1153218" y="4966495"/>
                  <a:ext cx="206199" cy="308456"/>
                </a:xfrm>
                <a:prstGeom prst="bentArrow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Bent Arrow 62"/>
                <p:cNvSpPr/>
                <p:nvPr/>
              </p:nvSpPr>
              <p:spPr>
                <a:xfrm rot="16200000" flipH="1">
                  <a:off x="1147200" y="4526188"/>
                  <a:ext cx="218237" cy="308456"/>
                </a:xfrm>
                <a:prstGeom prst="bentArrow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988067" y="4773627"/>
                  <a:ext cx="47253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  <a:scene3d>
                    <a:camera prst="orthographicFront"/>
                    <a:lightRig rig="flat" dir="tl">
                      <a:rot lat="0" lon="0" rev="6600000"/>
                    </a:lightRig>
                  </a:scene3d>
                  <a:sp3d extrusionH="25400" contourW="8890">
                    <a:bevelT w="38100" h="31750"/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r>
                    <a:rPr lang="en-US" sz="1200" b="1" dirty="0" smtClean="0">
                      <a:ln w="11430"/>
                      <a:gradFill>
                        <a:gsLst>
                          <a:gs pos="0">
                            <a:schemeClr val="accent2">
                              <a:tint val="70000"/>
                              <a:satMod val="245000"/>
                            </a:schemeClr>
                          </a:gs>
                          <a:gs pos="75000">
                            <a:schemeClr val="accent2">
                              <a:tint val="90000"/>
                              <a:shade val="60000"/>
                              <a:satMod val="240000"/>
                            </a:schemeClr>
                          </a:gs>
                          <a:gs pos="100000">
                            <a:schemeClr val="accent2">
                              <a:tint val="100000"/>
                              <a:shade val="50000"/>
                              <a:satMod val="240000"/>
                            </a:schemeClr>
                          </a:gs>
                        </a:gsLst>
                        <a:lin ang="5400000"/>
                      </a:gra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</a:rPr>
                    <a:t>PLL</a:t>
                  </a:r>
                  <a:endParaRPr lang="en-US" sz="1200" b="1" dirty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111303" y="5351661"/>
                <a:ext cx="1223442" cy="1145936"/>
                <a:chOff x="6186686" y="1536023"/>
                <a:chExt cx="1953588" cy="1870012"/>
              </a:xfrm>
            </p:grpSpPr>
            <p:sp>
              <p:nvSpPr>
                <p:cNvPr id="26" name="Oval 24"/>
                <p:cNvSpPr>
                  <a:spLocks noChangeArrowheads="1"/>
                </p:cNvSpPr>
                <p:nvPr/>
              </p:nvSpPr>
              <p:spPr bwMode="auto">
                <a:xfrm rot="7748480">
                  <a:off x="6798064" y="2591981"/>
                  <a:ext cx="546700" cy="21794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 sz="1000"/>
                </a:p>
              </p:txBody>
            </p:sp>
            <p:cxnSp>
              <p:nvCxnSpPr>
                <p:cNvPr id="27" name="Straight Arrow Connector 26"/>
                <p:cNvCxnSpPr/>
                <p:nvPr/>
              </p:nvCxnSpPr>
              <p:spPr bwMode="auto">
                <a:xfrm>
                  <a:off x="6390318" y="2715001"/>
                  <a:ext cx="1327598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arrow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8" name="Straight Arrow Connector 27"/>
                <p:cNvCxnSpPr/>
                <p:nvPr/>
              </p:nvCxnSpPr>
              <p:spPr bwMode="auto">
                <a:xfrm flipH="1" flipV="1">
                  <a:off x="7048939" y="2025942"/>
                  <a:ext cx="10355" cy="1380093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arrow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9" name="Rectangle 48"/>
                <p:cNvSpPr>
                  <a:spLocks noChangeArrowheads="1"/>
                </p:cNvSpPr>
                <p:nvPr/>
              </p:nvSpPr>
              <p:spPr bwMode="auto">
                <a:xfrm>
                  <a:off x="7666122" y="2549163"/>
                  <a:ext cx="474152" cy="3497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100" b="0" dirty="0"/>
                    <a:t>x</a:t>
                  </a:r>
                  <a:r>
                    <a:rPr lang="en-US" sz="1100" b="0" baseline="-25000" dirty="0"/>
                    <a:t>1</a:t>
                  </a:r>
                  <a:endParaRPr lang="en-US" sz="1100" b="0" dirty="0"/>
                </a:p>
              </p:txBody>
            </p:sp>
            <p:sp>
              <p:nvSpPr>
                <p:cNvPr id="30" name="Rectangle 49"/>
                <p:cNvSpPr>
                  <a:spLocks noChangeArrowheads="1"/>
                </p:cNvSpPr>
                <p:nvPr/>
              </p:nvSpPr>
              <p:spPr bwMode="auto">
                <a:xfrm>
                  <a:off x="6646233" y="1789457"/>
                  <a:ext cx="482488" cy="3497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100" b="0" dirty="0"/>
                    <a:t>x</a:t>
                  </a:r>
                  <a:r>
                    <a:rPr lang="en-US" sz="1100" b="0" baseline="-25000" dirty="0"/>
                    <a:t>2</a:t>
                  </a:r>
                  <a:endParaRPr lang="en-US" sz="1100" b="0" dirty="0"/>
                </a:p>
              </p:txBody>
            </p:sp>
            <p:sp>
              <p:nvSpPr>
                <p:cNvPr id="31" name="Rectangle 20"/>
                <p:cNvSpPr>
                  <a:spLocks noChangeArrowheads="1"/>
                </p:cNvSpPr>
                <p:nvPr/>
              </p:nvSpPr>
              <p:spPr bwMode="auto">
                <a:xfrm>
                  <a:off x="6186686" y="1536023"/>
                  <a:ext cx="1775393" cy="4937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900" b="0" dirty="0" smtClean="0">
                      <a:solidFill>
                        <a:srgbClr val="000000"/>
                      </a:solidFill>
                    </a:rPr>
                    <a:t>Squeezed Vacuum </a:t>
                  </a:r>
                  <a:endParaRPr lang="en-US" sz="900" b="0" dirty="0">
                    <a:solidFill>
                      <a:srgbClr val="000000"/>
                    </a:solidFill>
                  </a:endParaRPr>
                </a:p>
                <a:p>
                  <a:pPr algn="ctr"/>
                  <a:r>
                    <a:rPr lang="en-US" sz="900" b="0" dirty="0">
                      <a:solidFill>
                        <a:srgbClr val="000000"/>
                      </a:solidFill>
                    </a:rPr>
                    <a:t>State</a:t>
                  </a:r>
                </a:p>
              </p:txBody>
            </p:sp>
          </p:grpSp>
          <p:sp>
            <p:nvSpPr>
              <p:cNvPr id="20" name="Bent Arrow 19"/>
              <p:cNvSpPr/>
              <p:nvPr/>
            </p:nvSpPr>
            <p:spPr bwMode="auto">
              <a:xfrm rot="16200000" flipV="1">
                <a:off x="1238181" y="5200028"/>
                <a:ext cx="1003143" cy="861512"/>
              </a:xfrm>
              <a:prstGeom prst="bentArrow">
                <a:avLst>
                  <a:gd name="adj1" fmla="val 9193"/>
                  <a:gd name="adj2" fmla="val 14412"/>
                  <a:gd name="adj3" fmla="val 22647"/>
                  <a:gd name="adj4" fmla="val 40113"/>
                </a:avLst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</p:grpSp>
      </p:grpSp>
      <p:pic>
        <p:nvPicPr>
          <p:cNvPr id="78" name="Picture 2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335" y="3045131"/>
            <a:ext cx="2474192" cy="372412"/>
          </a:xfrm>
          <a:prstGeom prst="rect">
            <a:avLst/>
          </a:prstGeom>
          <a:solidFill>
            <a:srgbClr val="618FFD"/>
          </a:solidFill>
          <a:ln>
            <a:solidFill>
              <a:srgbClr val="FFFFFF"/>
            </a:solidFill>
          </a:ln>
          <a:extLst/>
        </p:spPr>
      </p:pic>
      <p:graphicFrame>
        <p:nvGraphicFramePr>
          <p:cNvPr id="79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338277"/>
              </p:ext>
            </p:extLst>
          </p:nvPr>
        </p:nvGraphicFramePr>
        <p:xfrm>
          <a:off x="1061793" y="1743477"/>
          <a:ext cx="2446182" cy="446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51" name="Equation" r:id="rId7" imgW="1511300" imgH="241300" progId="Equation.3">
                  <p:embed/>
                </p:oleObj>
              </mc:Choice>
              <mc:Fallback>
                <p:oleObj name="Equation" r:id="rId7" imgW="1511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1793" y="1743477"/>
                        <a:ext cx="2446182" cy="44660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FFFF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Arc 81"/>
          <p:cNvSpPr/>
          <p:nvPr/>
        </p:nvSpPr>
        <p:spPr bwMode="auto">
          <a:xfrm>
            <a:off x="2846607" y="5376437"/>
            <a:ext cx="136269" cy="882256"/>
          </a:xfrm>
          <a:prstGeom prst="arc">
            <a:avLst/>
          </a:prstGeom>
          <a:noFill/>
          <a:ln w="381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000"/>
          </a:p>
        </p:txBody>
      </p:sp>
      <p:sp>
        <p:nvSpPr>
          <p:cNvPr id="83" name="Oval 82"/>
          <p:cNvSpPr/>
          <p:nvPr/>
        </p:nvSpPr>
        <p:spPr bwMode="auto">
          <a:xfrm rot="1800000">
            <a:off x="2119837" y="4141278"/>
            <a:ext cx="545078" cy="529354"/>
          </a:xfrm>
          <a:prstGeom prst="ellipse">
            <a:avLst/>
          </a:prstGeom>
          <a:solidFill>
            <a:schemeClr val="accent2">
              <a:lumMod val="75000"/>
              <a:alpha val="50000"/>
            </a:schemeClr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i="1">
              <a:latin typeface="Times New Roman" pitchFamily="18" charset="0"/>
            </a:endParaRPr>
          </a:p>
        </p:txBody>
      </p:sp>
      <p:cxnSp>
        <p:nvCxnSpPr>
          <p:cNvPr id="84" name="Straight Connector 5"/>
          <p:cNvCxnSpPr>
            <a:cxnSpLocks noChangeShapeType="1"/>
          </p:cNvCxnSpPr>
          <p:nvPr/>
        </p:nvCxnSpPr>
        <p:spPr bwMode="auto">
          <a:xfrm>
            <a:off x="1529336" y="4053052"/>
            <a:ext cx="0" cy="2117415"/>
          </a:xfrm>
          <a:prstGeom prst="line">
            <a:avLst/>
          </a:prstGeom>
          <a:noFill/>
          <a:ln w="38100">
            <a:solidFill>
              <a:srgbClr val="3264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" name="Straight Connector 8"/>
          <p:cNvCxnSpPr>
            <a:cxnSpLocks noChangeShapeType="1"/>
          </p:cNvCxnSpPr>
          <p:nvPr/>
        </p:nvCxnSpPr>
        <p:spPr bwMode="auto">
          <a:xfrm>
            <a:off x="484604" y="5817565"/>
            <a:ext cx="3225043" cy="0"/>
          </a:xfrm>
          <a:prstGeom prst="line">
            <a:avLst/>
          </a:prstGeom>
          <a:noFill/>
          <a:ln w="38100">
            <a:solidFill>
              <a:srgbClr val="3264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" name="Straight Arrow Connector 85"/>
          <p:cNvCxnSpPr/>
          <p:nvPr/>
        </p:nvCxnSpPr>
        <p:spPr bwMode="auto">
          <a:xfrm flipV="1">
            <a:off x="1529336" y="4405955"/>
            <a:ext cx="863040" cy="141161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  <p:cxnSp>
        <p:nvCxnSpPr>
          <p:cNvPr id="87" name="Straight Arrow Connector 86"/>
          <p:cNvCxnSpPr/>
          <p:nvPr/>
        </p:nvCxnSpPr>
        <p:spPr bwMode="auto">
          <a:xfrm flipH="1" flipV="1">
            <a:off x="802566" y="4670632"/>
            <a:ext cx="726770" cy="114693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  <p:cxnSp>
        <p:nvCxnSpPr>
          <p:cNvPr id="88" name="Straight Arrow Connector 87"/>
          <p:cNvCxnSpPr/>
          <p:nvPr/>
        </p:nvCxnSpPr>
        <p:spPr bwMode="auto">
          <a:xfrm flipV="1">
            <a:off x="1529336" y="5067647"/>
            <a:ext cx="2271157" cy="74991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oval" w="med" len="med"/>
            <a:tailEnd type="triangle"/>
          </a:ln>
          <a:effectLst/>
        </p:spPr>
      </p:cxnSp>
      <p:sp>
        <p:nvSpPr>
          <p:cNvPr id="89" name="Oval 88"/>
          <p:cNvSpPr/>
          <p:nvPr/>
        </p:nvSpPr>
        <p:spPr bwMode="auto">
          <a:xfrm rot="20460000">
            <a:off x="3255416" y="4935308"/>
            <a:ext cx="1090155" cy="264677"/>
          </a:xfrm>
          <a:prstGeom prst="ellipse">
            <a:avLst/>
          </a:prstGeom>
          <a:solidFill>
            <a:schemeClr val="accent2">
              <a:lumMod val="50000"/>
              <a:alpha val="50000"/>
            </a:schemeClr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i="1">
              <a:latin typeface="Times New Roman" pitchFamily="18" charset="0"/>
            </a:endParaRPr>
          </a:p>
        </p:txBody>
      </p:sp>
      <p:cxnSp>
        <p:nvCxnSpPr>
          <p:cNvPr id="90" name="Straight Connector 30"/>
          <p:cNvCxnSpPr>
            <a:cxnSpLocks noChangeShapeType="1"/>
            <a:stCxn id="83" idx="0"/>
            <a:endCxn id="83" idx="4"/>
          </p:cNvCxnSpPr>
          <p:nvPr/>
        </p:nvCxnSpPr>
        <p:spPr bwMode="auto">
          <a:xfrm flipH="1">
            <a:off x="2256107" y="4177120"/>
            <a:ext cx="272539" cy="457670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Straight Connector 31"/>
          <p:cNvCxnSpPr>
            <a:cxnSpLocks noChangeShapeType="1"/>
            <a:stCxn id="83" idx="2"/>
            <a:endCxn id="83" idx="6"/>
          </p:cNvCxnSpPr>
          <p:nvPr/>
        </p:nvCxnSpPr>
        <p:spPr bwMode="auto">
          <a:xfrm>
            <a:off x="2156744" y="4273616"/>
            <a:ext cx="471265" cy="264677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" name="Straight Connector 32"/>
          <p:cNvCxnSpPr>
            <a:cxnSpLocks noChangeShapeType="1"/>
            <a:stCxn id="89" idx="0"/>
            <a:endCxn id="89" idx="4"/>
          </p:cNvCxnSpPr>
          <p:nvPr/>
        </p:nvCxnSpPr>
        <p:spPr bwMode="auto">
          <a:xfrm>
            <a:off x="3756017" y="4942661"/>
            <a:ext cx="88954" cy="249973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" name="Straight Connector 34"/>
          <p:cNvCxnSpPr>
            <a:cxnSpLocks noChangeShapeType="1"/>
          </p:cNvCxnSpPr>
          <p:nvPr/>
        </p:nvCxnSpPr>
        <p:spPr bwMode="auto">
          <a:xfrm rot="19800000">
            <a:off x="802566" y="4538293"/>
            <a:ext cx="0" cy="264677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4" name="Straight Connector 35"/>
          <p:cNvCxnSpPr>
            <a:cxnSpLocks noChangeShapeType="1"/>
          </p:cNvCxnSpPr>
          <p:nvPr/>
        </p:nvCxnSpPr>
        <p:spPr bwMode="auto">
          <a:xfrm rot="19800000">
            <a:off x="257489" y="4670632"/>
            <a:ext cx="1090155" cy="0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" name="Straight Connector 44"/>
          <p:cNvCxnSpPr>
            <a:cxnSpLocks noChangeShapeType="1"/>
            <a:stCxn id="89" idx="2"/>
            <a:endCxn id="89" idx="6"/>
          </p:cNvCxnSpPr>
          <p:nvPr/>
        </p:nvCxnSpPr>
        <p:spPr bwMode="auto">
          <a:xfrm flipV="1">
            <a:off x="3284752" y="4894872"/>
            <a:ext cx="1031484" cy="345550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6" name="Oval 95"/>
          <p:cNvSpPr/>
          <p:nvPr/>
        </p:nvSpPr>
        <p:spPr bwMode="auto">
          <a:xfrm rot="19800000">
            <a:off x="257489" y="4538293"/>
            <a:ext cx="1090155" cy="264677"/>
          </a:xfrm>
          <a:prstGeom prst="ellipse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127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i="1">
              <a:latin typeface="Times New Roman" pitchFamily="18" charset="0"/>
            </a:endParaRPr>
          </a:p>
        </p:txBody>
      </p:sp>
      <p:sp>
        <p:nvSpPr>
          <p:cNvPr id="97" name="TextBox 75"/>
          <p:cNvSpPr txBox="1">
            <a:spLocks noChangeArrowheads="1"/>
          </p:cNvSpPr>
          <p:nvPr/>
        </p:nvSpPr>
        <p:spPr bwMode="auto">
          <a:xfrm rot="19847951">
            <a:off x="-110760" y="4227831"/>
            <a:ext cx="1634334" cy="261610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dirty="0">
                <a:solidFill>
                  <a:srgbClr val="326464"/>
                </a:solidFill>
                <a:latin typeface="Helvetica" charset="0"/>
                <a:cs typeface="Helvetica" charset="0"/>
              </a:rPr>
              <a:t> Amplitude squeezing</a:t>
            </a:r>
          </a:p>
        </p:txBody>
      </p:sp>
      <p:sp>
        <p:nvSpPr>
          <p:cNvPr id="98" name="TextBox 76"/>
          <p:cNvSpPr txBox="1">
            <a:spLocks noChangeArrowheads="1"/>
          </p:cNvSpPr>
          <p:nvPr/>
        </p:nvSpPr>
        <p:spPr bwMode="auto">
          <a:xfrm rot="20423679">
            <a:off x="3152084" y="5234741"/>
            <a:ext cx="1214299" cy="430887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rgbClr val="FFFFFF">
                <a:alpha val="50195"/>
              </a:srgb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326464"/>
                </a:solidFill>
                <a:latin typeface="Helvetica" charset="0"/>
                <a:cs typeface="Helvetica" charset="0"/>
              </a:rPr>
              <a:t>Phase </a:t>
            </a:r>
          </a:p>
          <a:p>
            <a:r>
              <a:rPr lang="en-US" sz="1100" dirty="0" smtClean="0">
                <a:solidFill>
                  <a:srgbClr val="326464"/>
                </a:solidFill>
                <a:latin typeface="Helvetica" charset="0"/>
                <a:cs typeface="Helvetica" charset="0"/>
              </a:rPr>
              <a:t>squeezing</a:t>
            </a:r>
            <a:endParaRPr lang="en-US" sz="1100" dirty="0">
              <a:solidFill>
                <a:srgbClr val="326464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99" name="TextBox 77"/>
          <p:cNvSpPr txBox="1">
            <a:spLocks noChangeArrowheads="1"/>
          </p:cNvSpPr>
          <p:nvPr/>
        </p:nvSpPr>
        <p:spPr bwMode="auto">
          <a:xfrm>
            <a:off x="1938145" y="3832488"/>
            <a:ext cx="1305934" cy="261610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rgbClr val="FFFFFF">
                <a:alpha val="50195"/>
              </a:srgb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326464"/>
                </a:solidFill>
                <a:latin typeface="Helvetica" charset="0"/>
                <a:cs typeface="Helvetica" charset="0"/>
              </a:rPr>
              <a:t>Coherent State</a:t>
            </a:r>
            <a:endParaRPr lang="en-US" sz="1100" dirty="0">
              <a:solidFill>
                <a:srgbClr val="326464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645543" y="5418069"/>
            <a:ext cx="49965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18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ϕ</a:t>
            </a:r>
            <a:endParaRPr lang="en-US" sz="18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945232" y="4974461"/>
            <a:ext cx="1169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spc="-3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│E</a:t>
            </a:r>
            <a:r>
              <a:rPr lang="en-US" sz="2400" spc="-300" dirty="0">
                <a:solidFill>
                  <a:schemeClr val="accent4">
                    <a:lumMod val="50000"/>
                  </a:schemeClr>
                </a:solidFill>
              </a:rPr>
              <a:t> │</a:t>
            </a:r>
            <a:endParaRPr lang="en-US" sz="2400" spc="-3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2" name="TextBox 2"/>
          <p:cNvSpPr txBox="1">
            <a:spLocks noChangeArrowheads="1"/>
          </p:cNvSpPr>
          <p:nvPr/>
        </p:nvSpPr>
        <p:spPr bwMode="auto">
          <a:xfrm>
            <a:off x="5635032" y="1228619"/>
            <a:ext cx="2860560" cy="600164"/>
          </a:xfrm>
          <a:prstGeom prst="rect">
            <a:avLst/>
          </a:prstGeom>
          <a:solidFill>
            <a:srgbClr val="618FFD"/>
          </a:solidFill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b="0" dirty="0">
                <a:solidFill>
                  <a:srgbClr val="000000"/>
                </a:solidFill>
              </a:rPr>
              <a:t>H. P. Yuen, Phys. Rev. A</a:t>
            </a:r>
            <a:r>
              <a:rPr lang="en-US" sz="1100" dirty="0">
                <a:solidFill>
                  <a:srgbClr val="000000"/>
                </a:solidFill>
              </a:rPr>
              <a:t>13</a:t>
            </a:r>
            <a:r>
              <a:rPr lang="en-US" sz="1100" b="0" dirty="0">
                <a:solidFill>
                  <a:srgbClr val="000000"/>
                </a:solidFill>
              </a:rPr>
              <a:t>, 2226 (1976)</a:t>
            </a:r>
          </a:p>
          <a:p>
            <a:r>
              <a:rPr lang="en-US" sz="1100" b="0" dirty="0">
                <a:solidFill>
                  <a:srgbClr val="000000"/>
                </a:solidFill>
              </a:rPr>
              <a:t>C. M. Caves, Phys. Rev. D</a:t>
            </a:r>
            <a:r>
              <a:rPr lang="en-US" sz="1100" dirty="0">
                <a:solidFill>
                  <a:srgbClr val="000000"/>
                </a:solidFill>
              </a:rPr>
              <a:t>26</a:t>
            </a:r>
            <a:r>
              <a:rPr lang="en-US" sz="1100" b="0" dirty="0">
                <a:solidFill>
                  <a:srgbClr val="000000"/>
                </a:solidFill>
              </a:rPr>
              <a:t>, 1817 (1982</a:t>
            </a:r>
            <a:r>
              <a:rPr lang="en-US" sz="1100" b="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1100" b="0" dirty="0">
                <a:solidFill>
                  <a:srgbClr val="000000"/>
                </a:solidFill>
                <a:cs typeface="Times New Roman" charset="0"/>
              </a:rPr>
              <a:t>Wu, Kimble, Hall, Wu, PRL (1986</a:t>
            </a:r>
            <a:r>
              <a:rPr lang="en-US" sz="1100" b="0" dirty="0" smtClean="0">
                <a:solidFill>
                  <a:srgbClr val="000000"/>
                </a:solidFill>
                <a:cs typeface="Times New Roman" charset="0"/>
              </a:rPr>
              <a:t>)</a:t>
            </a:r>
            <a:endParaRPr lang="en-US" sz="1100" b="0" dirty="0">
              <a:solidFill>
                <a:srgbClr val="000000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71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136227" y="1045963"/>
            <a:ext cx="44230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SzPct val="150000"/>
              <a:buFont typeface="Arial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Electromagnetic fields are 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quantized:</a:t>
            </a:r>
            <a:endParaRPr lang="en-US" sz="2000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  <a:p>
            <a:pPr marL="285750" indent="-285750">
              <a:buClr>
                <a:schemeClr val="tx1"/>
              </a:buClr>
              <a:buSzPct val="150000"/>
              <a:buFont typeface="Arial"/>
              <a:buChar char="•"/>
              <a:defRPr/>
            </a:pPr>
            <a:endParaRPr lang="en-US" sz="2000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  <a:p>
            <a:pPr marL="285750" indent="-285750">
              <a:buClr>
                <a:schemeClr val="tx1"/>
              </a:buClr>
              <a:buSzPct val="150000"/>
              <a:buFont typeface="Arial"/>
              <a:buChar char="•"/>
              <a:defRPr/>
            </a:pPr>
            <a:endParaRPr lang="en-US" sz="2000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  <a:p>
            <a:pPr marL="285750" indent="-285750">
              <a:buClr>
                <a:schemeClr val="tx1"/>
              </a:buClr>
              <a:buSzPct val="150000"/>
              <a:buFont typeface="Arial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Quantum fluctuations exist in the 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vacuum state:</a:t>
            </a:r>
            <a:endParaRPr lang="en-US" sz="2000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  <a:p>
            <a:pPr marL="285750" indent="-285750">
              <a:buClr>
                <a:schemeClr val="tx1"/>
              </a:buClr>
              <a:buSzPct val="150000"/>
              <a:buFont typeface="Arial"/>
              <a:buChar char="•"/>
              <a:defRPr/>
            </a:pPr>
            <a:endParaRPr lang="en-US" sz="2000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293813" y="101600"/>
            <a:ext cx="7472362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Quantum Engineering </a:t>
            </a:r>
            <a:br>
              <a:rPr lang="en-US" dirty="0" smtClean="0"/>
            </a:br>
            <a:r>
              <a:rPr lang="en-US" dirty="0" smtClean="0"/>
              <a:t>‘Squeezed’ Light for O3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662863" y="6526213"/>
            <a:ext cx="1462087" cy="319087"/>
          </a:xfrm>
        </p:spPr>
        <p:txBody>
          <a:bodyPr/>
          <a:lstStyle/>
          <a:p>
            <a:pPr>
              <a:defRPr/>
            </a:pPr>
            <a:fld id="{2FA25A1F-ACBA-054F-827F-7F9AC10557A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517268" y="2202851"/>
            <a:ext cx="4463128" cy="3731893"/>
            <a:chOff x="4543186" y="1606785"/>
            <a:chExt cx="4463128" cy="3731893"/>
          </a:xfrm>
        </p:grpSpPr>
        <p:sp>
          <p:nvSpPr>
            <p:cNvPr id="2" name="Rectangle 1"/>
            <p:cNvSpPr/>
            <p:nvPr/>
          </p:nvSpPr>
          <p:spPr bwMode="auto">
            <a:xfrm>
              <a:off x="6704499" y="3677193"/>
              <a:ext cx="441452" cy="6791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543186" y="1606785"/>
              <a:ext cx="4463128" cy="3731893"/>
              <a:chOff x="111303" y="3061530"/>
              <a:chExt cx="3459999" cy="3436067"/>
            </a:xfrm>
          </p:grpSpPr>
          <p:grpSp>
            <p:nvGrpSpPr>
              <p:cNvPr id="81" name="Group 80"/>
              <p:cNvGrpSpPr/>
              <p:nvPr/>
            </p:nvGrpSpPr>
            <p:grpSpPr>
              <a:xfrm>
                <a:off x="857806" y="3061530"/>
                <a:ext cx="2713496" cy="3013832"/>
                <a:chOff x="988067" y="3159230"/>
                <a:chExt cx="2713496" cy="3013832"/>
              </a:xfrm>
            </p:grpSpPr>
            <p:sp>
              <p:nvSpPr>
                <p:cNvPr id="32" name="Right Arrow 31"/>
                <p:cNvSpPr/>
                <p:nvPr/>
              </p:nvSpPr>
              <p:spPr>
                <a:xfrm rot="5400000">
                  <a:off x="2264815" y="4834697"/>
                  <a:ext cx="464232" cy="82111"/>
                </a:xfrm>
                <a:prstGeom prst="rightArrow">
                  <a:avLst/>
                </a:prstGeom>
                <a:gradFill flip="none" rotWithShape="1">
                  <a:gsLst>
                    <a:gs pos="19000">
                      <a:schemeClr val="accent4">
                        <a:lumMod val="75000"/>
                        <a:alpha val="80000"/>
                      </a:schemeClr>
                    </a:gs>
                    <a:gs pos="100000">
                      <a:srgbClr val="FF0000">
                        <a:alpha val="20000"/>
                      </a:srgb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ln>
                  <a:solidFill>
                    <a:schemeClr val="accent4">
                      <a:lumMod val="75000"/>
                    </a:schemeClr>
                  </a:solidFill>
                </a:ln>
                <a:effectLst>
                  <a:glow>
                    <a:srgbClr val="FF0000"/>
                  </a:glow>
                  <a:outerShdw blurRad="228600" dist="38100" dir="5400000" sx="104000" sy="104000" algn="ctr" rotWithShape="0">
                    <a:srgbClr val="000000">
                      <a:alpha val="8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3" name="Right Arrow 32"/>
                <p:cNvSpPr/>
                <p:nvPr/>
              </p:nvSpPr>
              <p:spPr>
                <a:xfrm>
                  <a:off x="1899857" y="4532287"/>
                  <a:ext cx="530956" cy="136559"/>
                </a:xfrm>
                <a:prstGeom prst="rightArrow">
                  <a:avLst/>
                </a:prstGeom>
                <a:gradFill flip="none" rotWithShape="1">
                  <a:gsLst>
                    <a:gs pos="19000">
                      <a:srgbClr val="FF0000"/>
                    </a:gs>
                    <a:gs pos="100000">
                      <a:srgbClr val="FF0000">
                        <a:alpha val="2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4" name="Right Arrow 33"/>
                <p:cNvSpPr/>
                <p:nvPr/>
              </p:nvSpPr>
              <p:spPr>
                <a:xfrm>
                  <a:off x="2493841" y="4581221"/>
                  <a:ext cx="386318" cy="136559"/>
                </a:xfrm>
                <a:prstGeom prst="rightArrow">
                  <a:avLst/>
                </a:prstGeom>
                <a:gradFill flip="none" rotWithShape="1">
                  <a:gsLst>
                    <a:gs pos="19000">
                      <a:srgbClr val="FF0000"/>
                    </a:gs>
                    <a:gs pos="100000">
                      <a:srgbClr val="FF0000">
                        <a:alpha val="2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5" name="Right Arrow 34"/>
                <p:cNvSpPr/>
                <p:nvPr/>
              </p:nvSpPr>
              <p:spPr>
                <a:xfrm>
                  <a:off x="2941718" y="4532287"/>
                  <a:ext cx="604221" cy="228428"/>
                </a:xfrm>
                <a:prstGeom prst="rightArrow">
                  <a:avLst/>
                </a:prstGeom>
                <a:gradFill flip="none" rotWithShape="1">
                  <a:gsLst>
                    <a:gs pos="19000">
                      <a:srgbClr val="FF0000"/>
                    </a:gs>
                    <a:gs pos="100000">
                      <a:srgbClr val="FF0000">
                        <a:alpha val="2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6" name="Right Arrow 35"/>
                <p:cNvSpPr/>
                <p:nvPr/>
              </p:nvSpPr>
              <p:spPr>
                <a:xfrm rot="16200000">
                  <a:off x="2078147" y="3610655"/>
                  <a:ext cx="774022" cy="220444"/>
                </a:xfrm>
                <a:prstGeom prst="rightArrow">
                  <a:avLst/>
                </a:prstGeom>
                <a:gradFill flip="none" rotWithShape="1">
                  <a:gsLst>
                    <a:gs pos="19000">
                      <a:srgbClr val="FF0000"/>
                    </a:gs>
                    <a:gs pos="100000">
                      <a:srgbClr val="FF0000">
                        <a:alpha val="2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7" name="Right Arrow 36"/>
                <p:cNvSpPr/>
                <p:nvPr/>
              </p:nvSpPr>
              <p:spPr>
                <a:xfrm rot="16200000">
                  <a:off x="2214713" y="4364241"/>
                  <a:ext cx="500893" cy="131786"/>
                </a:xfrm>
                <a:prstGeom prst="rightArrow">
                  <a:avLst/>
                </a:prstGeom>
                <a:gradFill flip="none" rotWithShape="1">
                  <a:gsLst>
                    <a:gs pos="19000">
                      <a:srgbClr val="FF0000"/>
                    </a:gs>
                    <a:gs pos="100000">
                      <a:srgbClr val="FF0000">
                        <a:alpha val="2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8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2114389" y="5896063"/>
                  <a:ext cx="1030901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1200" dirty="0">
                      <a:latin typeface="Helvetica" charset="0"/>
                      <a:cs typeface="+mn-cs"/>
                    </a:rPr>
                    <a:t>P</a:t>
                  </a:r>
                  <a:r>
                    <a:rPr lang="en-US" sz="1200" dirty="0" smtClean="0">
                      <a:latin typeface="Helvetica" charset="0"/>
                      <a:cs typeface="+mn-cs"/>
                    </a:rPr>
                    <a:t>hotodiode</a:t>
                  </a:r>
                  <a:endParaRPr lang="en-US" sz="1200" dirty="0">
                    <a:latin typeface="Helvetica" charset="0"/>
                    <a:cs typeface="+mn-cs"/>
                  </a:endParaRPr>
                </a:p>
              </p:txBody>
            </p:sp>
            <p:sp>
              <p:nvSpPr>
                <p:cNvPr id="39" name="Rectangle 116"/>
                <p:cNvSpPr>
                  <a:spLocks noChangeArrowheads="1"/>
                </p:cNvSpPr>
                <p:nvPr/>
              </p:nvSpPr>
              <p:spPr bwMode="auto">
                <a:xfrm rot="18900000">
                  <a:off x="2347098" y="4586109"/>
                  <a:ext cx="309101" cy="105653"/>
                </a:xfrm>
                <a:prstGeom prst="rect">
                  <a:avLst/>
                </a:prstGeom>
                <a:gradFill rotWithShape="1">
                  <a:gsLst>
                    <a:gs pos="0">
                      <a:srgbClr val="25D990"/>
                    </a:gs>
                    <a:gs pos="50000">
                      <a:srgbClr val="25D990">
                        <a:gamma/>
                        <a:tint val="40000"/>
                        <a:invGamma/>
                      </a:srgbClr>
                    </a:gs>
                    <a:gs pos="100000">
                      <a:srgbClr val="25D99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chemeClr val="bg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40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2362124" y="4493801"/>
                  <a:ext cx="206068" cy="213531"/>
                </a:xfrm>
                <a:prstGeom prst="line">
                  <a:avLst/>
                </a:prstGeom>
                <a:noFill/>
                <a:ln w="38100">
                  <a:solidFill>
                    <a:srgbClr val="FF99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grpSp>
              <p:nvGrpSpPr>
                <p:cNvPr id="41" name="Group 118"/>
                <p:cNvGrpSpPr>
                  <a:grpSpLocks/>
                </p:cNvGrpSpPr>
                <p:nvPr/>
              </p:nvGrpSpPr>
              <p:grpSpPr bwMode="auto">
                <a:xfrm>
                  <a:off x="2310607" y="3159230"/>
                  <a:ext cx="309101" cy="160148"/>
                  <a:chOff x="4272" y="1392"/>
                  <a:chExt cx="288" cy="144"/>
                </a:xfrm>
              </p:grpSpPr>
              <p:sp>
                <p:nvSpPr>
                  <p:cNvPr id="75" name="Rectangle 119"/>
                  <p:cNvSpPr>
                    <a:spLocks noChangeArrowheads="1"/>
                  </p:cNvSpPr>
                  <p:nvPr/>
                </p:nvSpPr>
                <p:spPr bwMode="auto">
                  <a:xfrm>
                    <a:off x="4272" y="1392"/>
                    <a:ext cx="288" cy="14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5D990"/>
                      </a:gs>
                      <a:gs pos="50000">
                        <a:srgbClr val="25D990">
                          <a:gamma/>
                          <a:tint val="40000"/>
                          <a:invGamma/>
                        </a:srgbClr>
                      </a:gs>
                      <a:gs pos="100000">
                        <a:srgbClr val="25D99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chemeClr val="bg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  <p:sp>
                <p:nvSpPr>
                  <p:cNvPr id="76" name="Line 120"/>
                  <p:cNvSpPr>
                    <a:spLocks noChangeShapeType="1"/>
                  </p:cNvSpPr>
                  <p:nvPr/>
                </p:nvSpPr>
                <p:spPr bwMode="auto">
                  <a:xfrm>
                    <a:off x="4272" y="1536"/>
                    <a:ext cx="288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99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</p:grpSp>
            <p:grpSp>
              <p:nvGrpSpPr>
                <p:cNvPr id="42" name="Group 121"/>
                <p:cNvGrpSpPr>
                  <a:grpSpLocks/>
                </p:cNvGrpSpPr>
                <p:nvPr/>
              </p:nvGrpSpPr>
              <p:grpSpPr bwMode="auto">
                <a:xfrm rot="5400000">
                  <a:off x="3464139" y="4576674"/>
                  <a:ext cx="320297" cy="154551"/>
                  <a:chOff x="4272" y="1392"/>
                  <a:chExt cx="288" cy="144"/>
                </a:xfrm>
              </p:grpSpPr>
              <p:sp>
                <p:nvSpPr>
                  <p:cNvPr id="73" name="Rectangle 122"/>
                  <p:cNvSpPr>
                    <a:spLocks noChangeArrowheads="1"/>
                  </p:cNvSpPr>
                  <p:nvPr/>
                </p:nvSpPr>
                <p:spPr bwMode="auto">
                  <a:xfrm>
                    <a:off x="4272" y="1392"/>
                    <a:ext cx="288" cy="14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5D990"/>
                      </a:gs>
                      <a:gs pos="50000">
                        <a:srgbClr val="25D990">
                          <a:gamma/>
                          <a:tint val="40000"/>
                          <a:invGamma/>
                        </a:srgbClr>
                      </a:gs>
                      <a:gs pos="100000">
                        <a:srgbClr val="25D99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chemeClr val="bg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  <p:sp>
                <p:nvSpPr>
                  <p:cNvPr id="74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4271" y="1537"/>
                    <a:ext cx="288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99CC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</p:grpSp>
            <p:grpSp>
              <p:nvGrpSpPr>
                <p:cNvPr id="43" name="Group 124"/>
                <p:cNvGrpSpPr>
                  <a:grpSpLocks/>
                </p:cNvGrpSpPr>
                <p:nvPr/>
              </p:nvGrpSpPr>
              <p:grpSpPr bwMode="auto">
                <a:xfrm rot="16200000">
                  <a:off x="2691386" y="4576674"/>
                  <a:ext cx="320297" cy="154551"/>
                  <a:chOff x="4272" y="1392"/>
                  <a:chExt cx="288" cy="144"/>
                </a:xfrm>
              </p:grpSpPr>
              <p:sp>
                <p:nvSpPr>
                  <p:cNvPr id="71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4272" y="1392"/>
                    <a:ext cx="288" cy="14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5D990"/>
                      </a:gs>
                      <a:gs pos="50000">
                        <a:srgbClr val="25D990">
                          <a:gamma/>
                          <a:tint val="40000"/>
                          <a:invGamma/>
                        </a:srgbClr>
                      </a:gs>
                      <a:gs pos="100000">
                        <a:srgbClr val="25D99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chemeClr val="bg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  <p:sp>
                <p:nvSpPr>
                  <p:cNvPr id="72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4272" y="1536"/>
                    <a:ext cx="288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99CC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</p:grpSp>
            <p:grpSp>
              <p:nvGrpSpPr>
                <p:cNvPr id="44" name="Group 127"/>
                <p:cNvGrpSpPr>
                  <a:grpSpLocks/>
                </p:cNvGrpSpPr>
                <p:nvPr/>
              </p:nvGrpSpPr>
              <p:grpSpPr bwMode="auto">
                <a:xfrm rot="10800000">
                  <a:off x="2310607" y="4120121"/>
                  <a:ext cx="309101" cy="160148"/>
                  <a:chOff x="4272" y="1392"/>
                  <a:chExt cx="288" cy="144"/>
                </a:xfrm>
              </p:grpSpPr>
              <p:sp>
                <p:nvSpPr>
                  <p:cNvPr id="69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4272" y="1392"/>
                    <a:ext cx="288" cy="14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5D990"/>
                      </a:gs>
                      <a:gs pos="50000">
                        <a:srgbClr val="25D990">
                          <a:gamma/>
                          <a:tint val="40000"/>
                          <a:invGamma/>
                        </a:srgbClr>
                      </a:gs>
                      <a:gs pos="100000">
                        <a:srgbClr val="25D99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chemeClr val="bg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  <p:sp>
                <p:nvSpPr>
                  <p:cNvPr id="70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4273" y="1537"/>
                    <a:ext cx="288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99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</p:grpSp>
            <p:grpSp>
              <p:nvGrpSpPr>
                <p:cNvPr id="45" name="Group 44"/>
                <p:cNvGrpSpPr/>
                <p:nvPr/>
              </p:nvGrpSpPr>
              <p:grpSpPr>
                <a:xfrm rot="16200000">
                  <a:off x="1503793" y="4327842"/>
                  <a:ext cx="358955" cy="545451"/>
                  <a:chOff x="1624641" y="3813174"/>
                  <a:chExt cx="666574" cy="1082888"/>
                </a:xfrm>
              </p:grpSpPr>
              <p:sp>
                <p:nvSpPr>
                  <p:cNvPr id="65" name="Rectangle 64"/>
                  <p:cNvSpPr/>
                  <p:nvPr/>
                </p:nvSpPr>
                <p:spPr>
                  <a:xfrm>
                    <a:off x="1624641" y="3886680"/>
                    <a:ext cx="666574" cy="1009382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  <a:lumOff val="2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66" name="Snip Same Side Corner Rectangle 65"/>
                  <p:cNvSpPr/>
                  <p:nvPr/>
                </p:nvSpPr>
                <p:spPr>
                  <a:xfrm>
                    <a:off x="1761730" y="3931130"/>
                    <a:ext cx="390081" cy="945167"/>
                  </a:xfrm>
                  <a:prstGeom prst="snip2SameRect">
                    <a:avLst/>
                  </a:prstGeom>
                  <a:gradFill flip="none" rotWithShape="1">
                    <a:gsLst>
                      <a:gs pos="15000">
                        <a:schemeClr val="bg1">
                          <a:lumMod val="50000"/>
                          <a:lumOff val="50000"/>
                        </a:schemeClr>
                      </a:gs>
                      <a:gs pos="85000">
                        <a:schemeClr val="tx1">
                          <a:lumMod val="95000"/>
                        </a:schemeClr>
                      </a:gs>
                    </a:gsLst>
                    <a:lin ang="0" scaled="0"/>
                    <a:tileRect/>
                  </a:gradFill>
                  <a:ln>
                    <a:noFill/>
                  </a:ln>
                  <a:effectLst>
                    <a:glow rad="50800">
                      <a:srgbClr val="FF0000">
                        <a:alpha val="50000"/>
                      </a:srgbClr>
                    </a:glo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67" name="Oval 66"/>
                  <p:cNvSpPr/>
                  <p:nvPr/>
                </p:nvSpPr>
                <p:spPr>
                  <a:xfrm>
                    <a:off x="1774430" y="4489399"/>
                    <a:ext cx="362593" cy="37563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/>
                      </a:gs>
                      <a:gs pos="70000">
                        <a:schemeClr val="tx1">
                          <a:alpha val="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>
                    <a:glow>
                      <a:schemeClr val="bg1"/>
                    </a:glo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68" name="Rectangle 67"/>
                  <p:cNvSpPr/>
                  <p:nvPr/>
                </p:nvSpPr>
                <p:spPr>
                  <a:xfrm>
                    <a:off x="1726241" y="3813174"/>
                    <a:ext cx="461334" cy="73505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  <a:lumOff val="15000"/>
                    </a:schemeClr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sp>
              <p:nvSpPr>
                <p:cNvPr id="46" name="Delay 45"/>
                <p:cNvSpPr/>
                <p:nvPr/>
              </p:nvSpPr>
              <p:spPr>
                <a:xfrm rot="5400000">
                  <a:off x="2388733" y="5725287"/>
                  <a:ext cx="212087" cy="177074"/>
                </a:xfrm>
                <a:prstGeom prst="flowChartDelay">
                  <a:avLst/>
                </a:prstGeom>
                <a:ln w="28575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47" name="Right Arrow 46"/>
                <p:cNvSpPr/>
                <p:nvPr/>
              </p:nvSpPr>
              <p:spPr>
                <a:xfrm rot="5400000">
                  <a:off x="2308445" y="5455591"/>
                  <a:ext cx="373987" cy="82111"/>
                </a:xfrm>
                <a:prstGeom prst="rightArrow">
                  <a:avLst/>
                </a:prstGeom>
                <a:gradFill flip="none" rotWithShape="1">
                  <a:gsLst>
                    <a:gs pos="19000">
                      <a:schemeClr val="accent4">
                        <a:lumMod val="75000"/>
                        <a:alpha val="80000"/>
                      </a:schemeClr>
                    </a:gs>
                    <a:gs pos="100000">
                      <a:srgbClr val="FF0000">
                        <a:alpha val="20000"/>
                      </a:srgb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ln>
                  <a:solidFill>
                    <a:schemeClr val="accent4">
                      <a:lumMod val="75000"/>
                    </a:schemeClr>
                  </a:solidFill>
                </a:ln>
                <a:effectLst>
                  <a:glow>
                    <a:srgbClr val="FF0000"/>
                  </a:glow>
                  <a:outerShdw blurRad="228600" dist="38100" dir="5400000" sx="104000" sy="104000" algn="ctr" rotWithShape="0">
                    <a:srgbClr val="000000">
                      <a:alpha val="8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48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2625328" y="5107866"/>
                  <a:ext cx="774897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1200" dirty="0" smtClean="0">
                      <a:latin typeface="Helvetica" charset="0"/>
                      <a:cs typeface="+mn-cs"/>
                    </a:rPr>
                    <a:t>Faraday</a:t>
                  </a:r>
                </a:p>
                <a:p>
                  <a:pPr eaLnBrk="0" hangingPunct="0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1200" dirty="0" smtClean="0">
                      <a:latin typeface="Helvetica" charset="0"/>
                      <a:cs typeface="+mn-cs"/>
                    </a:rPr>
                    <a:t>Isolator</a:t>
                  </a:r>
                  <a:endParaRPr lang="en-US" sz="1200" dirty="0">
                    <a:latin typeface="Helvetica" charset="0"/>
                    <a:cs typeface="+mn-cs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 rot="16200000">
                  <a:off x="1522306" y="4921762"/>
                  <a:ext cx="358955" cy="508426"/>
                </a:xfrm>
                <a:prstGeom prst="rect">
                  <a:avLst/>
                </a:prstGeom>
                <a:solidFill>
                  <a:schemeClr val="bg1">
                    <a:lumMod val="75000"/>
                    <a:lumOff val="2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0" name="Snip Same Side Corner Rectangle 49"/>
                <p:cNvSpPr/>
                <p:nvPr/>
              </p:nvSpPr>
              <p:spPr>
                <a:xfrm rot="16200000">
                  <a:off x="1602971" y="4938558"/>
                  <a:ext cx="210061" cy="476082"/>
                </a:xfrm>
                <a:prstGeom prst="snip2SameRect">
                  <a:avLst/>
                </a:prstGeom>
                <a:gradFill flip="none" rotWithShape="1">
                  <a:gsLst>
                    <a:gs pos="85000">
                      <a:schemeClr val="tx1"/>
                    </a:gs>
                    <a:gs pos="15000">
                      <a:srgbClr val="58D064"/>
                    </a:gs>
                  </a:gsLst>
                  <a:lin ang="0" scaled="0"/>
                  <a:tileRect/>
                </a:gradFill>
                <a:ln>
                  <a:noFill/>
                </a:ln>
                <a:effectLst>
                  <a:glow rad="50800">
                    <a:srgbClr val="FF0000">
                      <a:alpha val="5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 rot="16200000">
                  <a:off x="1770528" y="5140223"/>
                  <a:ext cx="239104" cy="7559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70000">
                      <a:schemeClr val="tx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glow>
                    <a:schemeClr val="bg1"/>
                  </a:glo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 rot="16200000">
                  <a:off x="1304842" y="5158011"/>
                  <a:ext cx="248432" cy="37025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 rot="16200000">
                  <a:off x="1476420" y="5080364"/>
                  <a:ext cx="195259" cy="18920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70000">
                      <a:schemeClr val="tx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glow>
                    <a:schemeClr val="bg1"/>
                  </a:glo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cxnSp>
              <p:nvCxnSpPr>
                <p:cNvPr id="54" name="Straight Arrow Connector 53"/>
                <p:cNvCxnSpPr/>
                <p:nvPr/>
              </p:nvCxnSpPr>
              <p:spPr>
                <a:xfrm>
                  <a:off x="1674738" y="5176743"/>
                  <a:ext cx="171065" cy="0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1067988" y="5317597"/>
                  <a:ext cx="1150489" cy="646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 eaLnBrk="0" hangingPunct="0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1200" dirty="0" smtClean="0">
                      <a:latin typeface="Helvetica" charset="0"/>
                      <a:cs typeface="+mn-cs"/>
                    </a:rPr>
                    <a:t>Squeezed Vacuum</a:t>
                  </a:r>
                </a:p>
                <a:p>
                  <a:pPr algn="ctr" eaLnBrk="0" hangingPunct="0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1200" dirty="0" smtClean="0">
                      <a:latin typeface="Helvetica" charset="0"/>
                    </a:rPr>
                    <a:t>Source</a:t>
                  </a:r>
                  <a:endParaRPr lang="en-US" sz="1200" dirty="0" smtClean="0">
                    <a:latin typeface="Helvetica" charset="0"/>
                    <a:cs typeface="+mn-cs"/>
                  </a:endParaRPr>
                </a:p>
              </p:txBody>
            </p:sp>
            <p:sp>
              <p:nvSpPr>
                <p:cNvPr id="56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1131663" y="4212103"/>
                  <a:ext cx="1150489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 eaLnBrk="0" hangingPunct="0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1200" dirty="0" smtClean="0">
                      <a:latin typeface="Helvetica" charset="0"/>
                    </a:rPr>
                    <a:t>Main </a:t>
                  </a:r>
                  <a:r>
                    <a:rPr lang="en-US" sz="1200" dirty="0" smtClean="0">
                      <a:latin typeface="Helvetica" charset="0"/>
                      <a:cs typeface="+mn-cs"/>
                    </a:rPr>
                    <a:t>Laser</a:t>
                  </a:r>
                </a:p>
              </p:txBody>
            </p:sp>
            <p:sp>
              <p:nvSpPr>
                <p:cNvPr id="57" name="Freeform 56"/>
                <p:cNvSpPr/>
                <p:nvPr/>
              </p:nvSpPr>
              <p:spPr>
                <a:xfrm>
                  <a:off x="1964390" y="4753379"/>
                  <a:ext cx="466425" cy="432579"/>
                </a:xfrm>
                <a:custGeom>
                  <a:avLst/>
                  <a:gdLst>
                    <a:gd name="connsiteX0" fmla="*/ 0 w 737044"/>
                    <a:gd name="connsiteY0" fmla="*/ 617474 h 627601"/>
                    <a:gd name="connsiteX1" fmla="*/ 582353 w 737044"/>
                    <a:gd name="connsiteY1" fmla="*/ 617474 h 627601"/>
                    <a:gd name="connsiteX2" fmla="*/ 715663 w 737044"/>
                    <a:gd name="connsiteY2" fmla="*/ 512223 h 627601"/>
                    <a:gd name="connsiteX3" fmla="*/ 736712 w 737044"/>
                    <a:gd name="connsiteY3" fmla="*/ 0 h 627601"/>
                    <a:gd name="connsiteX0" fmla="*/ 0 w 736712"/>
                    <a:gd name="connsiteY0" fmla="*/ 617474 h 620377"/>
                    <a:gd name="connsiteX1" fmla="*/ 610418 w 736712"/>
                    <a:gd name="connsiteY1" fmla="*/ 596424 h 620377"/>
                    <a:gd name="connsiteX2" fmla="*/ 715663 w 736712"/>
                    <a:gd name="connsiteY2" fmla="*/ 512223 h 620377"/>
                    <a:gd name="connsiteX3" fmla="*/ 736712 w 736712"/>
                    <a:gd name="connsiteY3" fmla="*/ 0 h 620377"/>
                    <a:gd name="connsiteX0" fmla="*/ 0 w 751327"/>
                    <a:gd name="connsiteY0" fmla="*/ 617474 h 620377"/>
                    <a:gd name="connsiteX1" fmla="*/ 610418 w 751327"/>
                    <a:gd name="connsiteY1" fmla="*/ 596424 h 620377"/>
                    <a:gd name="connsiteX2" fmla="*/ 715663 w 751327"/>
                    <a:gd name="connsiteY2" fmla="*/ 512223 h 620377"/>
                    <a:gd name="connsiteX3" fmla="*/ 736712 w 751327"/>
                    <a:gd name="connsiteY3" fmla="*/ 0 h 620377"/>
                    <a:gd name="connsiteX0" fmla="*/ 0 w 751556"/>
                    <a:gd name="connsiteY0" fmla="*/ 617474 h 617474"/>
                    <a:gd name="connsiteX1" fmla="*/ 610418 w 751556"/>
                    <a:gd name="connsiteY1" fmla="*/ 596424 h 617474"/>
                    <a:gd name="connsiteX2" fmla="*/ 743728 w 751556"/>
                    <a:gd name="connsiteY2" fmla="*/ 413989 h 617474"/>
                    <a:gd name="connsiteX3" fmla="*/ 736712 w 751556"/>
                    <a:gd name="connsiteY3" fmla="*/ 0 h 617474"/>
                    <a:gd name="connsiteX0" fmla="*/ 0 w 754610"/>
                    <a:gd name="connsiteY0" fmla="*/ 617474 h 617474"/>
                    <a:gd name="connsiteX1" fmla="*/ 568320 w 754610"/>
                    <a:gd name="connsiteY1" fmla="*/ 610458 h 617474"/>
                    <a:gd name="connsiteX2" fmla="*/ 743728 w 754610"/>
                    <a:gd name="connsiteY2" fmla="*/ 413989 h 617474"/>
                    <a:gd name="connsiteX3" fmla="*/ 736712 w 754610"/>
                    <a:gd name="connsiteY3" fmla="*/ 0 h 617474"/>
                    <a:gd name="connsiteX0" fmla="*/ 0 w 754610"/>
                    <a:gd name="connsiteY0" fmla="*/ 617474 h 631509"/>
                    <a:gd name="connsiteX1" fmla="*/ 568320 w 754610"/>
                    <a:gd name="connsiteY1" fmla="*/ 631509 h 631509"/>
                    <a:gd name="connsiteX2" fmla="*/ 743728 w 754610"/>
                    <a:gd name="connsiteY2" fmla="*/ 413989 h 631509"/>
                    <a:gd name="connsiteX3" fmla="*/ 736712 w 754610"/>
                    <a:gd name="connsiteY3" fmla="*/ 0 h 631509"/>
                    <a:gd name="connsiteX0" fmla="*/ 0 w 755180"/>
                    <a:gd name="connsiteY0" fmla="*/ 617474 h 617474"/>
                    <a:gd name="connsiteX1" fmla="*/ 560505 w 755180"/>
                    <a:gd name="connsiteY1" fmla="*/ 615878 h 617474"/>
                    <a:gd name="connsiteX2" fmla="*/ 743728 w 755180"/>
                    <a:gd name="connsiteY2" fmla="*/ 413989 h 617474"/>
                    <a:gd name="connsiteX3" fmla="*/ 736712 w 755180"/>
                    <a:gd name="connsiteY3" fmla="*/ 0 h 617474"/>
                    <a:gd name="connsiteX0" fmla="*/ 0 w 739550"/>
                    <a:gd name="connsiteY0" fmla="*/ 617474 h 630384"/>
                    <a:gd name="connsiteX1" fmla="*/ 560505 w 739550"/>
                    <a:gd name="connsiteY1" fmla="*/ 615878 h 630384"/>
                    <a:gd name="connsiteX2" fmla="*/ 720282 w 739550"/>
                    <a:gd name="connsiteY2" fmla="*/ 425712 h 630384"/>
                    <a:gd name="connsiteX3" fmla="*/ 736712 w 739550"/>
                    <a:gd name="connsiteY3" fmla="*/ 0 h 630384"/>
                    <a:gd name="connsiteX0" fmla="*/ 0 w 736712"/>
                    <a:gd name="connsiteY0" fmla="*/ 617474 h 630384"/>
                    <a:gd name="connsiteX1" fmla="*/ 560505 w 736712"/>
                    <a:gd name="connsiteY1" fmla="*/ 615878 h 630384"/>
                    <a:gd name="connsiteX2" fmla="*/ 720282 w 736712"/>
                    <a:gd name="connsiteY2" fmla="*/ 425712 h 630384"/>
                    <a:gd name="connsiteX3" fmla="*/ 736712 w 736712"/>
                    <a:gd name="connsiteY3" fmla="*/ 0 h 630384"/>
                    <a:gd name="connsiteX0" fmla="*/ 0 w 737074"/>
                    <a:gd name="connsiteY0" fmla="*/ 617474 h 632699"/>
                    <a:gd name="connsiteX1" fmla="*/ 560505 w 737074"/>
                    <a:gd name="connsiteY1" fmla="*/ 615878 h 632699"/>
                    <a:gd name="connsiteX2" fmla="*/ 735912 w 737074"/>
                    <a:gd name="connsiteY2" fmla="*/ 394451 h 632699"/>
                    <a:gd name="connsiteX3" fmla="*/ 736712 w 737074"/>
                    <a:gd name="connsiteY3" fmla="*/ 0 h 632699"/>
                    <a:gd name="connsiteX0" fmla="*/ 0 w 736712"/>
                    <a:gd name="connsiteY0" fmla="*/ 617474 h 632699"/>
                    <a:gd name="connsiteX1" fmla="*/ 560505 w 736712"/>
                    <a:gd name="connsiteY1" fmla="*/ 615878 h 632699"/>
                    <a:gd name="connsiteX2" fmla="*/ 735912 w 736712"/>
                    <a:gd name="connsiteY2" fmla="*/ 394451 h 632699"/>
                    <a:gd name="connsiteX3" fmla="*/ 736712 w 736712"/>
                    <a:gd name="connsiteY3" fmla="*/ 0 h 632699"/>
                    <a:gd name="connsiteX0" fmla="*/ 0 w 821460"/>
                    <a:gd name="connsiteY0" fmla="*/ 617474 h 617474"/>
                    <a:gd name="connsiteX1" fmla="*/ 560505 w 821460"/>
                    <a:gd name="connsiteY1" fmla="*/ 615878 h 617474"/>
                    <a:gd name="connsiteX2" fmla="*/ 735912 w 821460"/>
                    <a:gd name="connsiteY2" fmla="*/ 394451 h 617474"/>
                    <a:gd name="connsiteX3" fmla="*/ 736712 w 821460"/>
                    <a:gd name="connsiteY3" fmla="*/ 0 h 617474"/>
                    <a:gd name="connsiteX0" fmla="*/ 0 w 736712"/>
                    <a:gd name="connsiteY0" fmla="*/ 617474 h 617474"/>
                    <a:gd name="connsiteX1" fmla="*/ 560505 w 736712"/>
                    <a:gd name="connsiteY1" fmla="*/ 615878 h 617474"/>
                    <a:gd name="connsiteX2" fmla="*/ 735912 w 736712"/>
                    <a:gd name="connsiteY2" fmla="*/ 394451 h 617474"/>
                    <a:gd name="connsiteX3" fmla="*/ 736712 w 736712"/>
                    <a:gd name="connsiteY3" fmla="*/ 0 h 617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6712" h="617474">
                      <a:moveTo>
                        <a:pt x="0" y="617474"/>
                      </a:moveTo>
                      <a:lnTo>
                        <a:pt x="560505" y="615878"/>
                      </a:lnTo>
                      <a:cubicBezTo>
                        <a:pt x="702696" y="613877"/>
                        <a:pt x="737805" y="504913"/>
                        <a:pt x="735912" y="394451"/>
                      </a:cubicBezTo>
                      <a:cubicBezTo>
                        <a:pt x="734019" y="283989"/>
                        <a:pt x="736712" y="0"/>
                        <a:pt x="736712" y="0"/>
                      </a:cubicBezTo>
                    </a:path>
                  </a:pathLst>
                </a:custGeom>
                <a:ln w="57150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cxnSp>
              <p:nvCxnSpPr>
                <p:cNvPr id="58" name="Straight Arrow Connector 57"/>
                <p:cNvCxnSpPr/>
                <p:nvPr/>
              </p:nvCxnSpPr>
              <p:spPr>
                <a:xfrm>
                  <a:off x="2560349" y="4760718"/>
                  <a:ext cx="0" cy="922923"/>
                </a:xfrm>
                <a:prstGeom prst="straightConnector1">
                  <a:avLst/>
                </a:prstGeom>
                <a:ln w="57150" cmpd="sng">
                  <a:solidFill>
                    <a:srgbClr val="BB86E3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Oval 58"/>
                <p:cNvSpPr/>
                <p:nvPr/>
              </p:nvSpPr>
              <p:spPr>
                <a:xfrm>
                  <a:off x="2337880" y="5017621"/>
                  <a:ext cx="309101" cy="320297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shade val="30000"/>
                        <a:satMod val="100000"/>
                      </a:schemeClr>
                    </a:gs>
                    <a:gs pos="69000">
                      <a:schemeClr val="accent1">
                        <a:shade val="90000"/>
                        <a:satMod val="100000"/>
                        <a:alpha val="50000"/>
                      </a:schemeClr>
                    </a:gs>
                    <a:gs pos="100000">
                      <a:schemeClr val="accent1">
                        <a:tint val="90000"/>
                        <a:shade val="100000"/>
                        <a:satMod val="150000"/>
                      </a:schemeClr>
                    </a:gs>
                  </a:gsLst>
                </a:gradFill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0" name="Circular Arrow 59"/>
                <p:cNvSpPr/>
                <p:nvPr/>
              </p:nvSpPr>
              <p:spPr>
                <a:xfrm rot="6254955">
                  <a:off x="2381736" y="5063748"/>
                  <a:ext cx="224208" cy="216371"/>
                </a:xfrm>
                <a:prstGeom prst="circularArrow">
                  <a:avLst>
                    <a:gd name="adj1" fmla="val 12866"/>
                    <a:gd name="adj2" fmla="val 1756545"/>
                    <a:gd name="adj3" fmla="val 20331059"/>
                    <a:gd name="adj4" fmla="val 5421625"/>
                    <a:gd name="adj5" fmla="val 14414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61" name="Picture 60" descr="BU001997.png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136" y="4698344"/>
                  <a:ext cx="393999" cy="429005"/>
                </a:xfrm>
                <a:prstGeom prst="rect">
                  <a:avLst/>
                </a:prstGeom>
              </p:spPr>
            </p:pic>
            <p:sp>
              <p:nvSpPr>
                <p:cNvPr id="62" name="Bent Arrow 61"/>
                <p:cNvSpPr/>
                <p:nvPr/>
              </p:nvSpPr>
              <p:spPr>
                <a:xfrm rot="16200000">
                  <a:off x="1153218" y="4966495"/>
                  <a:ext cx="206199" cy="308456"/>
                </a:xfrm>
                <a:prstGeom prst="bentArrow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Bent Arrow 62"/>
                <p:cNvSpPr/>
                <p:nvPr/>
              </p:nvSpPr>
              <p:spPr>
                <a:xfrm rot="16200000" flipH="1">
                  <a:off x="1147200" y="4526188"/>
                  <a:ext cx="218237" cy="308456"/>
                </a:xfrm>
                <a:prstGeom prst="bentArrow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988067" y="4773627"/>
                  <a:ext cx="47253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  <a:scene3d>
                    <a:camera prst="orthographicFront"/>
                    <a:lightRig rig="flat" dir="tl">
                      <a:rot lat="0" lon="0" rev="6600000"/>
                    </a:lightRig>
                  </a:scene3d>
                  <a:sp3d extrusionH="25400" contourW="8890">
                    <a:bevelT w="38100" h="31750"/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r>
                    <a:rPr lang="en-US" sz="1200" b="1" dirty="0" smtClean="0">
                      <a:ln w="11430"/>
                      <a:gradFill>
                        <a:gsLst>
                          <a:gs pos="0">
                            <a:schemeClr val="accent2">
                              <a:tint val="70000"/>
                              <a:satMod val="245000"/>
                            </a:schemeClr>
                          </a:gs>
                          <a:gs pos="75000">
                            <a:schemeClr val="accent2">
                              <a:tint val="90000"/>
                              <a:shade val="60000"/>
                              <a:satMod val="240000"/>
                            </a:schemeClr>
                          </a:gs>
                          <a:gs pos="100000">
                            <a:schemeClr val="accent2">
                              <a:tint val="100000"/>
                              <a:shade val="50000"/>
                              <a:satMod val="240000"/>
                            </a:schemeClr>
                          </a:gs>
                        </a:gsLst>
                        <a:lin ang="5400000"/>
                      </a:gra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</a:rPr>
                    <a:t>PLL</a:t>
                  </a:r>
                  <a:endParaRPr lang="en-US" sz="1200" b="1" dirty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111303" y="5351661"/>
                <a:ext cx="1223442" cy="1145936"/>
                <a:chOff x="6186686" y="1536023"/>
                <a:chExt cx="1953588" cy="1870012"/>
              </a:xfrm>
            </p:grpSpPr>
            <p:sp>
              <p:nvSpPr>
                <p:cNvPr id="26" name="Oval 24"/>
                <p:cNvSpPr>
                  <a:spLocks noChangeArrowheads="1"/>
                </p:cNvSpPr>
                <p:nvPr/>
              </p:nvSpPr>
              <p:spPr bwMode="auto">
                <a:xfrm rot="7748480">
                  <a:off x="6798064" y="2591981"/>
                  <a:ext cx="546700" cy="21794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 sz="1000"/>
                </a:p>
              </p:txBody>
            </p:sp>
            <p:cxnSp>
              <p:nvCxnSpPr>
                <p:cNvPr id="27" name="Straight Arrow Connector 26"/>
                <p:cNvCxnSpPr/>
                <p:nvPr/>
              </p:nvCxnSpPr>
              <p:spPr bwMode="auto">
                <a:xfrm>
                  <a:off x="6390318" y="2715001"/>
                  <a:ext cx="1327598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arrow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8" name="Straight Arrow Connector 27"/>
                <p:cNvCxnSpPr/>
                <p:nvPr/>
              </p:nvCxnSpPr>
              <p:spPr bwMode="auto">
                <a:xfrm flipH="1" flipV="1">
                  <a:off x="7048939" y="2025942"/>
                  <a:ext cx="10355" cy="1380093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arrow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9" name="Rectangle 48"/>
                <p:cNvSpPr>
                  <a:spLocks noChangeArrowheads="1"/>
                </p:cNvSpPr>
                <p:nvPr/>
              </p:nvSpPr>
              <p:spPr bwMode="auto">
                <a:xfrm>
                  <a:off x="7666122" y="2549163"/>
                  <a:ext cx="474152" cy="3497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100" b="0" dirty="0"/>
                    <a:t>x</a:t>
                  </a:r>
                  <a:r>
                    <a:rPr lang="en-US" sz="1100" b="0" baseline="-25000" dirty="0"/>
                    <a:t>1</a:t>
                  </a:r>
                  <a:endParaRPr lang="en-US" sz="1100" b="0" dirty="0"/>
                </a:p>
              </p:txBody>
            </p:sp>
            <p:sp>
              <p:nvSpPr>
                <p:cNvPr id="30" name="Rectangle 49"/>
                <p:cNvSpPr>
                  <a:spLocks noChangeArrowheads="1"/>
                </p:cNvSpPr>
                <p:nvPr/>
              </p:nvSpPr>
              <p:spPr bwMode="auto">
                <a:xfrm>
                  <a:off x="6646233" y="1789457"/>
                  <a:ext cx="482488" cy="3497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100" b="0" dirty="0"/>
                    <a:t>x</a:t>
                  </a:r>
                  <a:r>
                    <a:rPr lang="en-US" sz="1100" b="0" baseline="-25000" dirty="0"/>
                    <a:t>2</a:t>
                  </a:r>
                  <a:endParaRPr lang="en-US" sz="1100" b="0" dirty="0"/>
                </a:p>
              </p:txBody>
            </p:sp>
            <p:sp>
              <p:nvSpPr>
                <p:cNvPr id="31" name="Rectangle 20"/>
                <p:cNvSpPr>
                  <a:spLocks noChangeArrowheads="1"/>
                </p:cNvSpPr>
                <p:nvPr/>
              </p:nvSpPr>
              <p:spPr bwMode="auto">
                <a:xfrm>
                  <a:off x="6186686" y="1536023"/>
                  <a:ext cx="1775393" cy="4937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900" b="0" dirty="0" smtClean="0">
                      <a:solidFill>
                        <a:srgbClr val="000000"/>
                      </a:solidFill>
                    </a:rPr>
                    <a:t>Squeezed Vacuum </a:t>
                  </a:r>
                  <a:endParaRPr lang="en-US" sz="900" b="0" dirty="0">
                    <a:solidFill>
                      <a:srgbClr val="000000"/>
                    </a:solidFill>
                  </a:endParaRPr>
                </a:p>
                <a:p>
                  <a:pPr algn="ctr"/>
                  <a:r>
                    <a:rPr lang="en-US" sz="900" b="0" dirty="0">
                      <a:solidFill>
                        <a:srgbClr val="000000"/>
                      </a:solidFill>
                    </a:rPr>
                    <a:t>State</a:t>
                  </a:r>
                </a:p>
              </p:txBody>
            </p:sp>
          </p:grpSp>
          <p:sp>
            <p:nvSpPr>
              <p:cNvPr id="20" name="Bent Arrow 19"/>
              <p:cNvSpPr/>
              <p:nvPr/>
            </p:nvSpPr>
            <p:spPr bwMode="auto">
              <a:xfrm rot="16200000" flipV="1">
                <a:off x="1238181" y="5200028"/>
                <a:ext cx="1003143" cy="861512"/>
              </a:xfrm>
              <a:prstGeom prst="bentArrow">
                <a:avLst>
                  <a:gd name="adj1" fmla="val 9193"/>
                  <a:gd name="adj2" fmla="val 14412"/>
                  <a:gd name="adj3" fmla="val 22647"/>
                  <a:gd name="adj4" fmla="val 40113"/>
                </a:avLst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</p:grpSp>
      </p:grpSp>
      <p:pic>
        <p:nvPicPr>
          <p:cNvPr id="78" name="Picture 2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335" y="3045131"/>
            <a:ext cx="2474192" cy="372412"/>
          </a:xfrm>
          <a:prstGeom prst="rect">
            <a:avLst/>
          </a:prstGeom>
          <a:solidFill>
            <a:srgbClr val="618FFD"/>
          </a:solidFill>
          <a:ln>
            <a:solidFill>
              <a:srgbClr val="FFFFFF"/>
            </a:solidFill>
          </a:ln>
          <a:extLst/>
        </p:spPr>
      </p:pic>
      <p:graphicFrame>
        <p:nvGraphicFramePr>
          <p:cNvPr id="79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260260"/>
              </p:ext>
            </p:extLst>
          </p:nvPr>
        </p:nvGraphicFramePr>
        <p:xfrm>
          <a:off x="1061793" y="1743477"/>
          <a:ext cx="2446182" cy="446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74" name="Equation" r:id="rId7" imgW="1511300" imgH="241300" progId="Equation.3">
                  <p:embed/>
                </p:oleObj>
              </mc:Choice>
              <mc:Fallback>
                <p:oleObj name="Equation" r:id="rId7" imgW="1511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1793" y="1743477"/>
                        <a:ext cx="2446182" cy="44660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FFFF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Arc 81"/>
          <p:cNvSpPr/>
          <p:nvPr/>
        </p:nvSpPr>
        <p:spPr bwMode="auto">
          <a:xfrm>
            <a:off x="2846607" y="5376437"/>
            <a:ext cx="136269" cy="882256"/>
          </a:xfrm>
          <a:prstGeom prst="arc">
            <a:avLst/>
          </a:prstGeom>
          <a:noFill/>
          <a:ln w="381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000"/>
          </a:p>
        </p:txBody>
      </p:sp>
      <p:sp>
        <p:nvSpPr>
          <p:cNvPr id="83" name="Oval 82"/>
          <p:cNvSpPr/>
          <p:nvPr/>
        </p:nvSpPr>
        <p:spPr bwMode="auto">
          <a:xfrm rot="1800000">
            <a:off x="2119837" y="4141278"/>
            <a:ext cx="545078" cy="529354"/>
          </a:xfrm>
          <a:prstGeom prst="ellipse">
            <a:avLst/>
          </a:prstGeom>
          <a:solidFill>
            <a:schemeClr val="accent2">
              <a:lumMod val="75000"/>
              <a:alpha val="50000"/>
            </a:schemeClr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i="1">
              <a:latin typeface="Times New Roman" pitchFamily="18" charset="0"/>
            </a:endParaRPr>
          </a:p>
        </p:txBody>
      </p:sp>
      <p:cxnSp>
        <p:nvCxnSpPr>
          <p:cNvPr id="84" name="Straight Connector 5"/>
          <p:cNvCxnSpPr>
            <a:cxnSpLocks noChangeShapeType="1"/>
          </p:cNvCxnSpPr>
          <p:nvPr/>
        </p:nvCxnSpPr>
        <p:spPr bwMode="auto">
          <a:xfrm>
            <a:off x="1529336" y="4053052"/>
            <a:ext cx="0" cy="2117415"/>
          </a:xfrm>
          <a:prstGeom prst="line">
            <a:avLst/>
          </a:prstGeom>
          <a:noFill/>
          <a:ln w="38100">
            <a:solidFill>
              <a:srgbClr val="3264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" name="Straight Connector 8"/>
          <p:cNvCxnSpPr>
            <a:cxnSpLocks noChangeShapeType="1"/>
          </p:cNvCxnSpPr>
          <p:nvPr/>
        </p:nvCxnSpPr>
        <p:spPr bwMode="auto">
          <a:xfrm>
            <a:off x="484604" y="5817565"/>
            <a:ext cx="3225043" cy="0"/>
          </a:xfrm>
          <a:prstGeom prst="line">
            <a:avLst/>
          </a:prstGeom>
          <a:noFill/>
          <a:ln w="38100">
            <a:solidFill>
              <a:srgbClr val="3264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" name="Straight Arrow Connector 85"/>
          <p:cNvCxnSpPr/>
          <p:nvPr/>
        </p:nvCxnSpPr>
        <p:spPr bwMode="auto">
          <a:xfrm flipV="1">
            <a:off x="1529336" y="4405955"/>
            <a:ext cx="863040" cy="141161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  <p:cxnSp>
        <p:nvCxnSpPr>
          <p:cNvPr id="87" name="Straight Arrow Connector 86"/>
          <p:cNvCxnSpPr/>
          <p:nvPr/>
        </p:nvCxnSpPr>
        <p:spPr bwMode="auto">
          <a:xfrm flipH="1" flipV="1">
            <a:off x="802566" y="4670632"/>
            <a:ext cx="726770" cy="114693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  <p:cxnSp>
        <p:nvCxnSpPr>
          <p:cNvPr id="88" name="Straight Arrow Connector 87"/>
          <p:cNvCxnSpPr/>
          <p:nvPr/>
        </p:nvCxnSpPr>
        <p:spPr bwMode="auto">
          <a:xfrm flipV="1">
            <a:off x="1529336" y="5067647"/>
            <a:ext cx="2271157" cy="74991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oval" w="med" len="med"/>
            <a:tailEnd type="triangle"/>
          </a:ln>
          <a:effectLst/>
        </p:spPr>
      </p:cxnSp>
      <p:sp>
        <p:nvSpPr>
          <p:cNvPr id="89" name="Oval 88"/>
          <p:cNvSpPr/>
          <p:nvPr/>
        </p:nvSpPr>
        <p:spPr bwMode="auto">
          <a:xfrm rot="20460000">
            <a:off x="3255416" y="4935308"/>
            <a:ext cx="1090155" cy="264677"/>
          </a:xfrm>
          <a:prstGeom prst="ellipse">
            <a:avLst/>
          </a:prstGeom>
          <a:solidFill>
            <a:schemeClr val="accent2">
              <a:lumMod val="50000"/>
              <a:alpha val="50000"/>
            </a:schemeClr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i="1">
              <a:latin typeface="Times New Roman" pitchFamily="18" charset="0"/>
            </a:endParaRPr>
          </a:p>
        </p:txBody>
      </p:sp>
      <p:cxnSp>
        <p:nvCxnSpPr>
          <p:cNvPr id="90" name="Straight Connector 30"/>
          <p:cNvCxnSpPr>
            <a:cxnSpLocks noChangeShapeType="1"/>
            <a:stCxn id="83" idx="0"/>
            <a:endCxn id="83" idx="4"/>
          </p:cNvCxnSpPr>
          <p:nvPr/>
        </p:nvCxnSpPr>
        <p:spPr bwMode="auto">
          <a:xfrm flipH="1">
            <a:off x="2256107" y="4177120"/>
            <a:ext cx="272539" cy="457670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Straight Connector 31"/>
          <p:cNvCxnSpPr>
            <a:cxnSpLocks noChangeShapeType="1"/>
            <a:stCxn id="83" idx="2"/>
            <a:endCxn id="83" idx="6"/>
          </p:cNvCxnSpPr>
          <p:nvPr/>
        </p:nvCxnSpPr>
        <p:spPr bwMode="auto">
          <a:xfrm>
            <a:off x="2156744" y="4273616"/>
            <a:ext cx="471265" cy="264677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" name="Straight Connector 32"/>
          <p:cNvCxnSpPr>
            <a:cxnSpLocks noChangeShapeType="1"/>
            <a:stCxn id="89" idx="0"/>
            <a:endCxn id="89" idx="4"/>
          </p:cNvCxnSpPr>
          <p:nvPr/>
        </p:nvCxnSpPr>
        <p:spPr bwMode="auto">
          <a:xfrm>
            <a:off x="3756017" y="4942661"/>
            <a:ext cx="88954" cy="249973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" name="Straight Connector 34"/>
          <p:cNvCxnSpPr>
            <a:cxnSpLocks noChangeShapeType="1"/>
          </p:cNvCxnSpPr>
          <p:nvPr/>
        </p:nvCxnSpPr>
        <p:spPr bwMode="auto">
          <a:xfrm rot="19800000">
            <a:off x="802566" y="4538293"/>
            <a:ext cx="0" cy="264677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4" name="Straight Connector 35"/>
          <p:cNvCxnSpPr>
            <a:cxnSpLocks noChangeShapeType="1"/>
          </p:cNvCxnSpPr>
          <p:nvPr/>
        </p:nvCxnSpPr>
        <p:spPr bwMode="auto">
          <a:xfrm rot="19800000">
            <a:off x="257489" y="4670632"/>
            <a:ext cx="1090155" cy="0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" name="Straight Connector 44"/>
          <p:cNvCxnSpPr>
            <a:cxnSpLocks noChangeShapeType="1"/>
            <a:stCxn id="89" idx="2"/>
            <a:endCxn id="89" idx="6"/>
          </p:cNvCxnSpPr>
          <p:nvPr/>
        </p:nvCxnSpPr>
        <p:spPr bwMode="auto">
          <a:xfrm flipV="1">
            <a:off x="3284752" y="4894872"/>
            <a:ext cx="1031484" cy="345550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6" name="Oval 95"/>
          <p:cNvSpPr/>
          <p:nvPr/>
        </p:nvSpPr>
        <p:spPr bwMode="auto">
          <a:xfrm rot="19800000">
            <a:off x="257489" y="4538293"/>
            <a:ext cx="1090155" cy="264677"/>
          </a:xfrm>
          <a:prstGeom prst="ellipse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127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i="1">
              <a:latin typeface="Times New Roman" pitchFamily="18" charset="0"/>
            </a:endParaRPr>
          </a:p>
        </p:txBody>
      </p:sp>
      <p:sp>
        <p:nvSpPr>
          <p:cNvPr id="97" name="TextBox 75"/>
          <p:cNvSpPr txBox="1">
            <a:spLocks noChangeArrowheads="1"/>
          </p:cNvSpPr>
          <p:nvPr/>
        </p:nvSpPr>
        <p:spPr bwMode="auto">
          <a:xfrm rot="19847951">
            <a:off x="-110760" y="4227831"/>
            <a:ext cx="1634334" cy="261610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dirty="0">
                <a:solidFill>
                  <a:srgbClr val="326464"/>
                </a:solidFill>
                <a:latin typeface="Helvetica" charset="0"/>
                <a:cs typeface="Helvetica" charset="0"/>
              </a:rPr>
              <a:t> Amplitude squeezing</a:t>
            </a:r>
          </a:p>
        </p:txBody>
      </p:sp>
      <p:sp>
        <p:nvSpPr>
          <p:cNvPr id="98" name="TextBox 76"/>
          <p:cNvSpPr txBox="1">
            <a:spLocks noChangeArrowheads="1"/>
          </p:cNvSpPr>
          <p:nvPr/>
        </p:nvSpPr>
        <p:spPr bwMode="auto">
          <a:xfrm rot="20423679">
            <a:off x="3152084" y="5234741"/>
            <a:ext cx="1214299" cy="430887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rgbClr val="FFFFFF">
                <a:alpha val="50195"/>
              </a:srgb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326464"/>
                </a:solidFill>
                <a:latin typeface="Helvetica" charset="0"/>
                <a:cs typeface="Helvetica" charset="0"/>
              </a:rPr>
              <a:t>Phase </a:t>
            </a:r>
          </a:p>
          <a:p>
            <a:r>
              <a:rPr lang="en-US" sz="1100" dirty="0" smtClean="0">
                <a:solidFill>
                  <a:srgbClr val="326464"/>
                </a:solidFill>
                <a:latin typeface="Helvetica" charset="0"/>
                <a:cs typeface="Helvetica" charset="0"/>
              </a:rPr>
              <a:t>squeezing</a:t>
            </a:r>
            <a:endParaRPr lang="en-US" sz="1100" dirty="0">
              <a:solidFill>
                <a:srgbClr val="326464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99" name="TextBox 77"/>
          <p:cNvSpPr txBox="1">
            <a:spLocks noChangeArrowheads="1"/>
          </p:cNvSpPr>
          <p:nvPr/>
        </p:nvSpPr>
        <p:spPr bwMode="auto">
          <a:xfrm>
            <a:off x="1938145" y="3832488"/>
            <a:ext cx="1305934" cy="261610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rgbClr val="FFFFFF">
                <a:alpha val="50195"/>
              </a:srgb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326464"/>
                </a:solidFill>
                <a:latin typeface="Helvetica" charset="0"/>
                <a:cs typeface="Helvetica" charset="0"/>
              </a:rPr>
              <a:t>Coherent State</a:t>
            </a:r>
            <a:endParaRPr lang="en-US" sz="1100" dirty="0">
              <a:solidFill>
                <a:srgbClr val="326464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645543" y="5418069"/>
            <a:ext cx="49965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18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ϕ</a:t>
            </a:r>
            <a:endParaRPr lang="en-US" sz="18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945232" y="4974461"/>
            <a:ext cx="1169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spc="-3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│E</a:t>
            </a:r>
            <a:r>
              <a:rPr lang="en-US" sz="2400" spc="-300" dirty="0">
                <a:solidFill>
                  <a:schemeClr val="accent4">
                    <a:lumMod val="50000"/>
                  </a:schemeClr>
                </a:solidFill>
              </a:rPr>
              <a:t> │</a:t>
            </a:r>
            <a:endParaRPr lang="en-US" sz="2400" spc="-3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2" name="TextBox 2"/>
          <p:cNvSpPr txBox="1">
            <a:spLocks noChangeArrowheads="1"/>
          </p:cNvSpPr>
          <p:nvPr/>
        </p:nvSpPr>
        <p:spPr bwMode="auto">
          <a:xfrm>
            <a:off x="5635032" y="1228619"/>
            <a:ext cx="2860560" cy="600164"/>
          </a:xfrm>
          <a:prstGeom prst="rect">
            <a:avLst/>
          </a:prstGeom>
          <a:solidFill>
            <a:srgbClr val="618FFD"/>
          </a:solidFill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b="0" dirty="0">
                <a:solidFill>
                  <a:srgbClr val="000000"/>
                </a:solidFill>
              </a:rPr>
              <a:t>H. P. Yuen, Phys. Rev. A</a:t>
            </a:r>
            <a:r>
              <a:rPr lang="en-US" sz="1100" dirty="0">
                <a:solidFill>
                  <a:srgbClr val="000000"/>
                </a:solidFill>
              </a:rPr>
              <a:t>13</a:t>
            </a:r>
            <a:r>
              <a:rPr lang="en-US" sz="1100" b="0" dirty="0">
                <a:solidFill>
                  <a:srgbClr val="000000"/>
                </a:solidFill>
              </a:rPr>
              <a:t>, 2226 (1976)</a:t>
            </a:r>
          </a:p>
          <a:p>
            <a:r>
              <a:rPr lang="en-US" sz="1100" b="0" dirty="0">
                <a:solidFill>
                  <a:srgbClr val="000000"/>
                </a:solidFill>
              </a:rPr>
              <a:t>C. M. Caves, Phys. Rev. D</a:t>
            </a:r>
            <a:r>
              <a:rPr lang="en-US" sz="1100" dirty="0">
                <a:solidFill>
                  <a:srgbClr val="000000"/>
                </a:solidFill>
              </a:rPr>
              <a:t>26</a:t>
            </a:r>
            <a:r>
              <a:rPr lang="en-US" sz="1100" b="0" dirty="0">
                <a:solidFill>
                  <a:srgbClr val="000000"/>
                </a:solidFill>
              </a:rPr>
              <a:t>, 1817 (1982</a:t>
            </a:r>
            <a:r>
              <a:rPr lang="en-US" sz="1100" b="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1100" b="0" dirty="0">
                <a:solidFill>
                  <a:srgbClr val="000000"/>
                </a:solidFill>
                <a:cs typeface="Times New Roman" charset="0"/>
              </a:rPr>
              <a:t>Wu, Kimble, Hall, Wu, PRL (1986</a:t>
            </a:r>
            <a:r>
              <a:rPr lang="en-US" sz="1100" b="0" dirty="0" smtClean="0">
                <a:solidFill>
                  <a:srgbClr val="000000"/>
                </a:solidFill>
                <a:cs typeface="Times New Roman" charset="0"/>
              </a:rPr>
              <a:t>)</a:t>
            </a:r>
            <a:endParaRPr lang="en-US" sz="1100" b="0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 rot="20546534">
            <a:off x="941892" y="4840181"/>
            <a:ext cx="4044136" cy="1264870"/>
          </a:xfrm>
          <a:prstGeom prst="ellipse">
            <a:avLst/>
          </a:prstGeom>
          <a:noFill/>
          <a:ln w="38100" cap="flat" cmpd="sng" algn="ctr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672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136227" y="1045963"/>
            <a:ext cx="44230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SzPct val="150000"/>
              <a:buFont typeface="Arial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Electromagnetic fields are 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quantized:</a:t>
            </a:r>
            <a:endParaRPr lang="en-US" sz="2000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  <a:p>
            <a:pPr marL="285750" indent="-285750">
              <a:buClr>
                <a:schemeClr val="tx1"/>
              </a:buClr>
              <a:buSzPct val="150000"/>
              <a:buFont typeface="Arial"/>
              <a:buChar char="•"/>
              <a:defRPr/>
            </a:pPr>
            <a:endParaRPr lang="en-US" sz="2000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  <a:p>
            <a:pPr marL="285750" indent="-285750">
              <a:buClr>
                <a:schemeClr val="tx1"/>
              </a:buClr>
              <a:buSzPct val="150000"/>
              <a:buFont typeface="Arial"/>
              <a:buChar char="•"/>
              <a:defRPr/>
            </a:pPr>
            <a:endParaRPr lang="en-US" sz="2000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  <a:p>
            <a:pPr marL="285750" indent="-285750">
              <a:buClr>
                <a:schemeClr val="tx1"/>
              </a:buClr>
              <a:buSzPct val="150000"/>
              <a:buFont typeface="Arial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Quantum fluctuations exist in the 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vacuum state:</a:t>
            </a:r>
            <a:endParaRPr lang="en-US" sz="2000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  <a:p>
            <a:pPr marL="285750" indent="-285750">
              <a:buClr>
                <a:schemeClr val="tx1"/>
              </a:buClr>
              <a:buSzPct val="150000"/>
              <a:buFont typeface="Arial"/>
              <a:buChar char="•"/>
              <a:defRPr/>
            </a:pPr>
            <a:endParaRPr lang="en-US" sz="2000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293813" y="101600"/>
            <a:ext cx="7472362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Quantum Engineering </a:t>
            </a:r>
            <a:br>
              <a:rPr lang="en-US" dirty="0" smtClean="0"/>
            </a:br>
            <a:r>
              <a:rPr lang="en-US" dirty="0" smtClean="0"/>
              <a:t>‘Squeezed’ Light for O3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662863" y="6526213"/>
            <a:ext cx="1462087" cy="319087"/>
          </a:xfrm>
        </p:spPr>
        <p:txBody>
          <a:bodyPr/>
          <a:lstStyle/>
          <a:p>
            <a:pPr>
              <a:defRPr/>
            </a:pPr>
            <a:fld id="{2FA25A1F-ACBA-054F-827F-7F9AC10557A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32874" y="6068060"/>
            <a:ext cx="3374253" cy="4001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0" dirty="0" err="1" smtClean="0">
                <a:solidFill>
                  <a:srgbClr val="000000"/>
                </a:solidFill>
                <a:latin typeface="Arial"/>
                <a:cs typeface="Arial"/>
              </a:rPr>
              <a:t>Aasi</a:t>
            </a:r>
            <a:r>
              <a:rPr lang="en-US" sz="1000" b="0" dirty="0" smtClean="0">
                <a:solidFill>
                  <a:srgbClr val="000000"/>
                </a:solidFill>
                <a:latin typeface="Arial"/>
                <a:cs typeface="Arial"/>
              </a:rPr>
              <a:t>, et al., (LIGO Scientific Collaboration), Nature Physics, </a:t>
            </a:r>
            <a:r>
              <a:rPr lang="fr-FR" sz="1000" dirty="0">
                <a:solidFill>
                  <a:srgbClr val="000000"/>
                </a:solidFill>
                <a:latin typeface="Arial"/>
                <a:cs typeface="Arial"/>
              </a:rPr>
              <a:t>7</a:t>
            </a:r>
            <a:r>
              <a:rPr lang="fr-FR" sz="1000" b="0" dirty="0">
                <a:solidFill>
                  <a:srgbClr val="000000"/>
                </a:solidFill>
                <a:latin typeface="Arial"/>
                <a:cs typeface="Arial"/>
              </a:rPr>
              <a:t>, 962 (2011</a:t>
            </a:r>
            <a:r>
              <a:rPr lang="fr-FR" sz="1000" b="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r>
              <a:rPr lang="en-US" sz="1000" b="0" dirty="0" smtClean="0">
                <a:solidFill>
                  <a:srgbClr val="000000"/>
                </a:solidFill>
                <a:latin typeface="Arial"/>
                <a:cs typeface="Arial"/>
              </a:rPr>
              <a:t>; Nature Photonics </a:t>
            </a:r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7</a:t>
            </a:r>
            <a:r>
              <a:rPr lang="en-US" sz="1000" b="0" dirty="0" smtClean="0">
                <a:solidFill>
                  <a:srgbClr val="000000"/>
                </a:solidFill>
                <a:latin typeface="Arial"/>
                <a:cs typeface="Arial"/>
              </a:rPr>
              <a:t> 613 (2013).</a:t>
            </a:r>
            <a:endParaRPr lang="en-US" sz="100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8" name="Picture 2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335" y="3045131"/>
            <a:ext cx="2474192" cy="372412"/>
          </a:xfrm>
          <a:prstGeom prst="rect">
            <a:avLst/>
          </a:prstGeom>
          <a:solidFill>
            <a:srgbClr val="618FFD"/>
          </a:solidFill>
          <a:ln>
            <a:solidFill>
              <a:srgbClr val="FFFFFF"/>
            </a:solidFill>
          </a:ln>
          <a:extLst/>
        </p:spPr>
      </p:pic>
      <p:graphicFrame>
        <p:nvGraphicFramePr>
          <p:cNvPr id="79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260260"/>
              </p:ext>
            </p:extLst>
          </p:nvPr>
        </p:nvGraphicFramePr>
        <p:xfrm>
          <a:off x="1061793" y="1743477"/>
          <a:ext cx="2446182" cy="446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98" name="Equation" r:id="rId6" imgW="1511300" imgH="241300" progId="Equation.3">
                  <p:embed/>
                </p:oleObj>
              </mc:Choice>
              <mc:Fallback>
                <p:oleObj name="Equation" r:id="rId6" imgW="1511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1793" y="1743477"/>
                        <a:ext cx="2446182" cy="44660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FFFF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Arc 81"/>
          <p:cNvSpPr/>
          <p:nvPr/>
        </p:nvSpPr>
        <p:spPr bwMode="auto">
          <a:xfrm>
            <a:off x="2846607" y="5376437"/>
            <a:ext cx="136269" cy="882256"/>
          </a:xfrm>
          <a:prstGeom prst="arc">
            <a:avLst/>
          </a:prstGeom>
          <a:noFill/>
          <a:ln w="381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000"/>
          </a:p>
        </p:txBody>
      </p:sp>
      <p:sp>
        <p:nvSpPr>
          <p:cNvPr id="83" name="Oval 82"/>
          <p:cNvSpPr/>
          <p:nvPr/>
        </p:nvSpPr>
        <p:spPr bwMode="auto">
          <a:xfrm rot="1800000">
            <a:off x="2119837" y="4141278"/>
            <a:ext cx="545078" cy="529354"/>
          </a:xfrm>
          <a:prstGeom prst="ellipse">
            <a:avLst/>
          </a:prstGeom>
          <a:solidFill>
            <a:schemeClr val="accent2">
              <a:lumMod val="75000"/>
              <a:alpha val="50000"/>
            </a:schemeClr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i="1">
              <a:latin typeface="Times New Roman" pitchFamily="18" charset="0"/>
            </a:endParaRPr>
          </a:p>
        </p:txBody>
      </p:sp>
      <p:cxnSp>
        <p:nvCxnSpPr>
          <p:cNvPr id="84" name="Straight Connector 5"/>
          <p:cNvCxnSpPr>
            <a:cxnSpLocks noChangeShapeType="1"/>
          </p:cNvCxnSpPr>
          <p:nvPr/>
        </p:nvCxnSpPr>
        <p:spPr bwMode="auto">
          <a:xfrm>
            <a:off x="1529336" y="4053052"/>
            <a:ext cx="0" cy="2117415"/>
          </a:xfrm>
          <a:prstGeom prst="line">
            <a:avLst/>
          </a:prstGeom>
          <a:noFill/>
          <a:ln w="38100">
            <a:solidFill>
              <a:srgbClr val="3264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" name="Straight Connector 8"/>
          <p:cNvCxnSpPr>
            <a:cxnSpLocks noChangeShapeType="1"/>
          </p:cNvCxnSpPr>
          <p:nvPr/>
        </p:nvCxnSpPr>
        <p:spPr bwMode="auto">
          <a:xfrm>
            <a:off x="484604" y="5817565"/>
            <a:ext cx="3225043" cy="0"/>
          </a:xfrm>
          <a:prstGeom prst="line">
            <a:avLst/>
          </a:prstGeom>
          <a:noFill/>
          <a:ln w="38100">
            <a:solidFill>
              <a:srgbClr val="3264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" name="Straight Arrow Connector 85"/>
          <p:cNvCxnSpPr/>
          <p:nvPr/>
        </p:nvCxnSpPr>
        <p:spPr bwMode="auto">
          <a:xfrm flipV="1">
            <a:off x="1529336" y="4405955"/>
            <a:ext cx="863040" cy="141161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  <p:cxnSp>
        <p:nvCxnSpPr>
          <p:cNvPr id="87" name="Straight Arrow Connector 86"/>
          <p:cNvCxnSpPr/>
          <p:nvPr/>
        </p:nvCxnSpPr>
        <p:spPr bwMode="auto">
          <a:xfrm flipH="1" flipV="1">
            <a:off x="802566" y="4670632"/>
            <a:ext cx="726770" cy="114693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  <p:cxnSp>
        <p:nvCxnSpPr>
          <p:cNvPr id="88" name="Straight Arrow Connector 87"/>
          <p:cNvCxnSpPr/>
          <p:nvPr/>
        </p:nvCxnSpPr>
        <p:spPr bwMode="auto">
          <a:xfrm flipV="1">
            <a:off x="1529336" y="5067647"/>
            <a:ext cx="2271157" cy="74991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oval" w="med" len="med"/>
            <a:tailEnd type="triangle"/>
          </a:ln>
          <a:effectLst/>
        </p:spPr>
      </p:cxnSp>
      <p:sp>
        <p:nvSpPr>
          <p:cNvPr id="89" name="Oval 88"/>
          <p:cNvSpPr/>
          <p:nvPr/>
        </p:nvSpPr>
        <p:spPr bwMode="auto">
          <a:xfrm rot="20460000">
            <a:off x="3255416" y="4935308"/>
            <a:ext cx="1090155" cy="264677"/>
          </a:xfrm>
          <a:prstGeom prst="ellipse">
            <a:avLst/>
          </a:prstGeom>
          <a:solidFill>
            <a:schemeClr val="accent2">
              <a:lumMod val="50000"/>
              <a:alpha val="50000"/>
            </a:schemeClr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i="1">
              <a:latin typeface="Times New Roman" pitchFamily="18" charset="0"/>
            </a:endParaRPr>
          </a:p>
        </p:txBody>
      </p:sp>
      <p:cxnSp>
        <p:nvCxnSpPr>
          <p:cNvPr id="90" name="Straight Connector 30"/>
          <p:cNvCxnSpPr>
            <a:cxnSpLocks noChangeShapeType="1"/>
            <a:stCxn id="83" idx="0"/>
            <a:endCxn id="83" idx="4"/>
          </p:cNvCxnSpPr>
          <p:nvPr/>
        </p:nvCxnSpPr>
        <p:spPr bwMode="auto">
          <a:xfrm flipH="1">
            <a:off x="2256107" y="4177120"/>
            <a:ext cx="272539" cy="457670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Straight Connector 31"/>
          <p:cNvCxnSpPr>
            <a:cxnSpLocks noChangeShapeType="1"/>
            <a:stCxn id="83" idx="2"/>
            <a:endCxn id="83" idx="6"/>
          </p:cNvCxnSpPr>
          <p:nvPr/>
        </p:nvCxnSpPr>
        <p:spPr bwMode="auto">
          <a:xfrm>
            <a:off x="2156744" y="4273616"/>
            <a:ext cx="471265" cy="264677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" name="Straight Connector 32"/>
          <p:cNvCxnSpPr>
            <a:cxnSpLocks noChangeShapeType="1"/>
            <a:stCxn id="89" idx="0"/>
            <a:endCxn id="89" idx="4"/>
          </p:cNvCxnSpPr>
          <p:nvPr/>
        </p:nvCxnSpPr>
        <p:spPr bwMode="auto">
          <a:xfrm>
            <a:off x="3756017" y="4942661"/>
            <a:ext cx="88954" cy="249973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" name="Straight Connector 34"/>
          <p:cNvCxnSpPr>
            <a:cxnSpLocks noChangeShapeType="1"/>
          </p:cNvCxnSpPr>
          <p:nvPr/>
        </p:nvCxnSpPr>
        <p:spPr bwMode="auto">
          <a:xfrm rot="19800000">
            <a:off x="802566" y="4538293"/>
            <a:ext cx="0" cy="264677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4" name="Straight Connector 35"/>
          <p:cNvCxnSpPr>
            <a:cxnSpLocks noChangeShapeType="1"/>
          </p:cNvCxnSpPr>
          <p:nvPr/>
        </p:nvCxnSpPr>
        <p:spPr bwMode="auto">
          <a:xfrm rot="19800000">
            <a:off x="257489" y="4670632"/>
            <a:ext cx="1090155" cy="0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" name="Straight Connector 44"/>
          <p:cNvCxnSpPr>
            <a:cxnSpLocks noChangeShapeType="1"/>
            <a:stCxn id="89" idx="2"/>
            <a:endCxn id="89" idx="6"/>
          </p:cNvCxnSpPr>
          <p:nvPr/>
        </p:nvCxnSpPr>
        <p:spPr bwMode="auto">
          <a:xfrm flipV="1">
            <a:off x="3284752" y="4894872"/>
            <a:ext cx="1031484" cy="345550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6" name="Oval 95"/>
          <p:cNvSpPr/>
          <p:nvPr/>
        </p:nvSpPr>
        <p:spPr bwMode="auto">
          <a:xfrm rot="19800000">
            <a:off x="257489" y="4538293"/>
            <a:ext cx="1090155" cy="264677"/>
          </a:xfrm>
          <a:prstGeom prst="ellipse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127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i="1">
              <a:latin typeface="Times New Roman" pitchFamily="18" charset="0"/>
            </a:endParaRPr>
          </a:p>
        </p:txBody>
      </p:sp>
      <p:sp>
        <p:nvSpPr>
          <p:cNvPr id="97" name="TextBox 75"/>
          <p:cNvSpPr txBox="1">
            <a:spLocks noChangeArrowheads="1"/>
          </p:cNvSpPr>
          <p:nvPr/>
        </p:nvSpPr>
        <p:spPr bwMode="auto">
          <a:xfrm rot="19847951">
            <a:off x="-110760" y="4227831"/>
            <a:ext cx="1634334" cy="261610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dirty="0">
                <a:solidFill>
                  <a:srgbClr val="326464"/>
                </a:solidFill>
                <a:latin typeface="Helvetica" charset="0"/>
                <a:cs typeface="Helvetica" charset="0"/>
              </a:rPr>
              <a:t> Amplitude squeezing</a:t>
            </a:r>
          </a:p>
        </p:txBody>
      </p:sp>
      <p:sp>
        <p:nvSpPr>
          <p:cNvPr id="98" name="TextBox 76"/>
          <p:cNvSpPr txBox="1">
            <a:spLocks noChangeArrowheads="1"/>
          </p:cNvSpPr>
          <p:nvPr/>
        </p:nvSpPr>
        <p:spPr bwMode="auto">
          <a:xfrm rot="20423679">
            <a:off x="3152084" y="5234741"/>
            <a:ext cx="1214299" cy="430887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rgbClr val="FFFFFF">
                <a:alpha val="50195"/>
              </a:srgb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326464"/>
                </a:solidFill>
                <a:latin typeface="Helvetica" charset="0"/>
                <a:cs typeface="Helvetica" charset="0"/>
              </a:rPr>
              <a:t>Phase </a:t>
            </a:r>
          </a:p>
          <a:p>
            <a:r>
              <a:rPr lang="en-US" sz="1100" dirty="0" smtClean="0">
                <a:solidFill>
                  <a:srgbClr val="326464"/>
                </a:solidFill>
                <a:latin typeface="Helvetica" charset="0"/>
                <a:cs typeface="Helvetica" charset="0"/>
              </a:rPr>
              <a:t>squeezing</a:t>
            </a:r>
            <a:endParaRPr lang="en-US" sz="1100" dirty="0">
              <a:solidFill>
                <a:srgbClr val="326464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99" name="TextBox 77"/>
          <p:cNvSpPr txBox="1">
            <a:spLocks noChangeArrowheads="1"/>
          </p:cNvSpPr>
          <p:nvPr/>
        </p:nvSpPr>
        <p:spPr bwMode="auto">
          <a:xfrm>
            <a:off x="1938145" y="3832488"/>
            <a:ext cx="1305934" cy="261610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rgbClr val="FFFFFF">
                <a:alpha val="50195"/>
              </a:srgb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326464"/>
                </a:solidFill>
                <a:latin typeface="Helvetica" charset="0"/>
                <a:cs typeface="Helvetica" charset="0"/>
              </a:rPr>
              <a:t>Coherent State</a:t>
            </a:r>
            <a:endParaRPr lang="en-US" sz="1100" dirty="0">
              <a:solidFill>
                <a:srgbClr val="326464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645543" y="5418069"/>
            <a:ext cx="49965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18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ϕ</a:t>
            </a:r>
            <a:endParaRPr lang="en-US" sz="18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945232" y="4974461"/>
            <a:ext cx="1169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spc="-3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│E</a:t>
            </a:r>
            <a:r>
              <a:rPr lang="en-US" sz="2400" spc="-300" dirty="0">
                <a:solidFill>
                  <a:schemeClr val="accent4">
                    <a:lumMod val="50000"/>
                  </a:schemeClr>
                </a:solidFill>
              </a:rPr>
              <a:t> │</a:t>
            </a:r>
            <a:endParaRPr lang="en-US" sz="2400" spc="-3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96854" y="1966412"/>
            <a:ext cx="5246189" cy="4053873"/>
            <a:chOff x="3897811" y="2087169"/>
            <a:chExt cx="5246189" cy="4053873"/>
          </a:xfrm>
        </p:grpSpPr>
        <p:pic>
          <p:nvPicPr>
            <p:cNvPr id="10" name="Picture 9" descr="SqzLIGOandGEO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97811" y="2087169"/>
              <a:ext cx="5246189" cy="405387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362413" y="2348291"/>
              <a:ext cx="1613242" cy="461665"/>
            </a:xfrm>
            <a:prstGeom prst="rect">
              <a:avLst/>
            </a:prstGeom>
            <a:solidFill>
              <a:schemeClr val="accent5"/>
            </a:solidFill>
            <a:effectLst>
              <a:glow rad="101600">
                <a:schemeClr val="accent1">
                  <a:alpha val="25000"/>
                </a:schemeClr>
              </a:glow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Arial"/>
                  <a:cs typeface="Arial"/>
                </a:rPr>
                <a:t>3.5 dB squeezing</a:t>
              </a:r>
            </a:p>
            <a:p>
              <a:r>
                <a:rPr lang="en-US" sz="1200" b="0" dirty="0" smtClean="0">
                  <a:latin typeface="Arial"/>
                  <a:cs typeface="Arial"/>
                </a:rPr>
                <a:t>(1.5X reduced noise)</a:t>
              </a:r>
              <a:endParaRPr lang="en-US" sz="1200" b="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15240" y="5147108"/>
              <a:ext cx="1572647" cy="430887"/>
            </a:xfrm>
            <a:prstGeom prst="rect">
              <a:avLst/>
            </a:prstGeom>
            <a:solidFill>
              <a:srgbClr val="E6CDFF"/>
            </a:solidFill>
            <a:effectLst>
              <a:glow rad="101600">
                <a:schemeClr val="accent5">
                  <a:alpha val="75000"/>
                </a:schemeClr>
              </a:glow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100" b="0" dirty="0" smtClean="0">
                  <a:latin typeface="Arial"/>
                  <a:cs typeface="Arial"/>
                </a:rPr>
                <a:t>2.1 dB squeezing</a:t>
              </a:r>
            </a:p>
            <a:p>
              <a:r>
                <a:rPr lang="en-US" sz="1100" b="0" dirty="0" smtClean="0">
                  <a:latin typeface="Arial"/>
                  <a:cs typeface="Arial"/>
                </a:rPr>
                <a:t>(1.27X reduced noise)</a:t>
              </a:r>
              <a:endParaRPr lang="en-US" sz="1100" b="0" dirty="0">
                <a:latin typeface="Arial"/>
                <a:cs typeface="Arial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>
              <a:off x="8331094" y="2831112"/>
              <a:ext cx="134682" cy="71202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H="1" flipV="1">
              <a:off x="7254651" y="4884420"/>
              <a:ext cx="695726" cy="27465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" name="TextBox 6"/>
            <p:cNvSpPr txBox="1"/>
            <p:nvPr/>
          </p:nvSpPr>
          <p:spPr>
            <a:xfrm>
              <a:off x="5070355" y="2542907"/>
              <a:ext cx="20803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chemeClr val="tx2"/>
                  </a:solidFill>
                  <a:latin typeface="Helvetica"/>
                  <a:cs typeface="Helvetica"/>
                </a:rPr>
                <a:t>Typical noise without squeezing</a:t>
              </a:r>
            </a:p>
            <a:p>
              <a:r>
                <a:rPr lang="en-US" sz="900" dirty="0" smtClean="0">
                  <a:solidFill>
                    <a:schemeClr val="tx2"/>
                  </a:solidFill>
                  <a:latin typeface="Helvetica"/>
                  <a:cs typeface="Helvetica"/>
                </a:rPr>
                <a:t>Squeezing-enhanced sensitivity      </a:t>
              </a:r>
              <a:endParaRPr lang="en-US" sz="900" dirty="0">
                <a:solidFill>
                  <a:schemeClr val="tx2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102" name="TextBox 2"/>
          <p:cNvSpPr txBox="1">
            <a:spLocks noChangeArrowheads="1"/>
          </p:cNvSpPr>
          <p:nvPr/>
        </p:nvSpPr>
        <p:spPr bwMode="auto">
          <a:xfrm>
            <a:off x="5635032" y="1228619"/>
            <a:ext cx="2860560" cy="600164"/>
          </a:xfrm>
          <a:prstGeom prst="rect">
            <a:avLst/>
          </a:prstGeom>
          <a:solidFill>
            <a:srgbClr val="618FFD"/>
          </a:solidFill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b="0" dirty="0">
                <a:solidFill>
                  <a:srgbClr val="000000"/>
                </a:solidFill>
              </a:rPr>
              <a:t>H. P. Yuen, Phys. Rev. A</a:t>
            </a:r>
            <a:r>
              <a:rPr lang="en-US" sz="1100" dirty="0">
                <a:solidFill>
                  <a:srgbClr val="000000"/>
                </a:solidFill>
              </a:rPr>
              <a:t>13</a:t>
            </a:r>
            <a:r>
              <a:rPr lang="en-US" sz="1100" b="0" dirty="0">
                <a:solidFill>
                  <a:srgbClr val="000000"/>
                </a:solidFill>
              </a:rPr>
              <a:t>, 2226 (1976)</a:t>
            </a:r>
          </a:p>
          <a:p>
            <a:r>
              <a:rPr lang="en-US" sz="1100" b="0" dirty="0">
                <a:solidFill>
                  <a:srgbClr val="000000"/>
                </a:solidFill>
              </a:rPr>
              <a:t>C. M. Caves, Phys. Rev. D</a:t>
            </a:r>
            <a:r>
              <a:rPr lang="en-US" sz="1100" dirty="0">
                <a:solidFill>
                  <a:srgbClr val="000000"/>
                </a:solidFill>
              </a:rPr>
              <a:t>26</a:t>
            </a:r>
            <a:r>
              <a:rPr lang="en-US" sz="1100" b="0" dirty="0">
                <a:solidFill>
                  <a:srgbClr val="000000"/>
                </a:solidFill>
              </a:rPr>
              <a:t>, 1817 (1982</a:t>
            </a:r>
            <a:r>
              <a:rPr lang="en-US" sz="1100" b="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1100" b="0" dirty="0">
                <a:solidFill>
                  <a:srgbClr val="000000"/>
                </a:solidFill>
                <a:cs typeface="Times New Roman" charset="0"/>
              </a:rPr>
              <a:t>Wu, Kimble, Hall, Wu, PRL (1986</a:t>
            </a:r>
            <a:r>
              <a:rPr lang="en-US" sz="1100" b="0" dirty="0" smtClean="0">
                <a:solidFill>
                  <a:srgbClr val="000000"/>
                </a:solidFill>
                <a:cs typeface="Times New Roman" charset="0"/>
              </a:rPr>
              <a:t>)</a:t>
            </a:r>
            <a:endParaRPr lang="en-US" sz="1100" b="0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 rot="20546534">
            <a:off x="941892" y="4840181"/>
            <a:ext cx="4044136" cy="1264870"/>
          </a:xfrm>
          <a:prstGeom prst="ellipse">
            <a:avLst/>
          </a:prstGeom>
          <a:noFill/>
          <a:ln w="38100" cap="flat" cmpd="sng" algn="ctr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672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700" y="0"/>
            <a:ext cx="7861300" cy="990600"/>
          </a:xfrm>
        </p:spPr>
        <p:txBody>
          <a:bodyPr/>
          <a:lstStyle/>
          <a:p>
            <a:r>
              <a:rPr lang="en-US" sz="3200" dirty="0" smtClean="0"/>
              <a:t>Squeezed Light Sensitivity Improvement </a:t>
            </a:r>
            <a:endParaRPr lang="en-US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127001" y="1327729"/>
            <a:ext cx="6959599" cy="5377871"/>
            <a:chOff x="316090" y="1232477"/>
            <a:chExt cx="6959599" cy="5377871"/>
          </a:xfrm>
        </p:grpSpPr>
        <p:pic>
          <p:nvPicPr>
            <p:cNvPr id="9" name="Picture 8" descr="L1_SQZ_v2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090" y="1232477"/>
              <a:ext cx="6959599" cy="537787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700390" y="1841498"/>
              <a:ext cx="2527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cs typeface="Calibri"/>
                </a:rPr>
                <a:t>PRELIMINARY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086600" y="1905000"/>
            <a:ext cx="1892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x</a:t>
            </a: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2 Higher power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lang="en-US" sz="1800" kern="0" dirty="0" smtClean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lang="en-US" sz="1800" i="0" kern="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kern="0" dirty="0" smtClean="0">
                <a:solidFill>
                  <a:srgbClr val="FF0000"/>
                </a:solidFill>
                <a:latin typeface="Calibri"/>
                <a:cs typeface="Calibri"/>
              </a:rPr>
              <a:t>3 dB squeezing</a:t>
            </a: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24700" y="3087469"/>
            <a:ext cx="177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4CC8FF"/>
                </a:solidFill>
                <a:effectLst/>
                <a:uLnTx/>
                <a:uFillTx/>
                <a:latin typeface="Calibri"/>
                <a:cs typeface="Calibri"/>
              </a:rPr>
              <a:t>x</a:t>
            </a: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4CC8FF"/>
                </a:solidFill>
                <a:effectLst/>
                <a:uLnTx/>
                <a:uFillTx/>
                <a:latin typeface="Calibri"/>
                <a:cs typeface="Calibri"/>
              </a:rPr>
              <a:t>2 Higher power + squeezing</a:t>
            </a: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rgbClr val="4CC8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10400" y="3835400"/>
            <a:ext cx="214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/>
                <a:cs typeface="Calibri"/>
              </a:rPr>
              <a:t> No further reduction of low frequency noise assumed in this plot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" name="Shape 63"/>
          <p:cNvSpPr txBox="1"/>
          <p:nvPr/>
        </p:nvSpPr>
        <p:spPr>
          <a:xfrm>
            <a:off x="7619632" y="6356381"/>
            <a:ext cx="1371900" cy="36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200" dirty="0" smtClean="0">
                <a:solidFill>
                  <a:schemeClr val="tx2"/>
                </a:solidFill>
              </a:rPr>
              <a:t>Slide Credit: </a:t>
            </a:r>
          </a:p>
          <a:p>
            <a:pPr lvl="0">
              <a:spcBef>
                <a:spcPts val="0"/>
              </a:spcBef>
              <a:buNone/>
            </a:pPr>
            <a:r>
              <a:rPr lang="en-GB" sz="1200" dirty="0" smtClean="0">
                <a:solidFill>
                  <a:schemeClr val="tx2"/>
                </a:solidFill>
              </a:rPr>
              <a:t>Peter Fritschel</a:t>
            </a: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263900" y="5676900"/>
            <a:ext cx="2959100" cy="279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28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858000" cy="762000"/>
          </a:xfrm>
        </p:spPr>
        <p:txBody>
          <a:bodyPr/>
          <a:lstStyle/>
          <a:p>
            <a:r>
              <a:rPr lang="en-US" dirty="0" smtClean="0"/>
              <a:t>Annular End Reaction Masses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9700" y="1384300"/>
            <a:ext cx="6311900" cy="23622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The current end reaction masses are solid cylinders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Gap spaced 5 mm from the end test mass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‘Squeezed film’ gas damping is non-negligible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Will be a limit assuming existing tank pressure; but could be a limiting noise source now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0" y="4648200"/>
            <a:ext cx="2784935" cy="2088701"/>
          </a:xfrm>
          <a:prstGeom prst="rect">
            <a:avLst/>
          </a:prstGeom>
        </p:spPr>
      </p:pic>
      <p:pic>
        <p:nvPicPr>
          <p:cNvPr id="5" name="Picture 211" descr="d040402_assembly_etm_suspension_&amp;_structure_-_silic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2121214" cy="549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/>
          <p:cNvSpPr/>
          <p:nvPr/>
        </p:nvSpPr>
        <p:spPr bwMode="auto">
          <a:xfrm>
            <a:off x="2209800" y="5486400"/>
            <a:ext cx="3048000" cy="533400"/>
          </a:xfrm>
          <a:prstGeom prst="leftArrow">
            <a:avLst/>
          </a:prstGeom>
          <a:solidFill>
            <a:schemeClr val="accent5">
              <a:lumMod val="75000"/>
            </a:schemeClr>
          </a:solidFill>
          <a:ln w="285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0300" y="41656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Annular ERM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0" y="491626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Same electro-static force as current ERM</a:t>
            </a:r>
          </a:p>
        </p:txBody>
      </p:sp>
      <p:sp>
        <p:nvSpPr>
          <p:cNvPr id="9" name="Shape 63"/>
          <p:cNvSpPr txBox="1"/>
          <p:nvPr/>
        </p:nvSpPr>
        <p:spPr>
          <a:xfrm>
            <a:off x="7772100" y="6292881"/>
            <a:ext cx="1371900" cy="36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200" dirty="0" smtClean="0">
                <a:solidFill>
                  <a:schemeClr val="tx2"/>
                </a:solidFill>
              </a:rPr>
              <a:t>Slide Credit: </a:t>
            </a:r>
          </a:p>
          <a:p>
            <a:pPr lvl="0">
              <a:spcBef>
                <a:spcPts val="0"/>
              </a:spcBef>
              <a:buNone/>
            </a:pPr>
            <a:r>
              <a:rPr lang="en-GB" sz="1200" dirty="0" smtClean="0">
                <a:solidFill>
                  <a:schemeClr val="tx2"/>
                </a:solidFill>
              </a:rPr>
              <a:t>Peter Fritschel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42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sz="3600" i="1" dirty="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Beyond Advanced LIGO: </a:t>
            </a: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The A+ Upgrade</a:t>
            </a: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2020-2025</a:t>
            </a:r>
            <a:endParaRPr lang="en-US" sz="3600" i="1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FB9B027-EB77-9849-9E2C-8D7A6A6D877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6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W Detector Map 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03571" y="3643765"/>
            <a:ext cx="1584105" cy="338554"/>
            <a:chOff x="1203571" y="3643765"/>
            <a:chExt cx="1584105" cy="338554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1203571" y="3826370"/>
              <a:ext cx="439924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B872D"/>
              </a:solidFill>
              <a:prstDash val="solid"/>
              <a:round/>
              <a:headEnd type="none" w="sm" len="sm"/>
              <a:tailEnd type="arrow"/>
            </a:ln>
            <a:effectLst>
              <a:outerShdw blurRad="63500" dist="38099" dir="2700000" algn="ctr" rotWithShape="0">
                <a:schemeClr val="tx2">
                  <a:alpha val="43000"/>
                </a:schemeClr>
              </a:outerShdw>
            </a:effectLst>
            <a:extLst/>
          </p:spPr>
        </p:cxnSp>
        <p:sp>
          <p:nvSpPr>
            <p:cNvPr id="7" name="TextBox 6"/>
            <p:cNvSpPr txBox="1"/>
            <p:nvPr/>
          </p:nvSpPr>
          <p:spPr>
            <a:xfrm>
              <a:off x="1577088" y="3643765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B872D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Approved!</a:t>
              </a:r>
              <a:endParaRPr lang="en-US" sz="1600" dirty="0">
                <a:solidFill>
                  <a:srgbClr val="FB872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16763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A+: a </a:t>
            </a:r>
            <a:r>
              <a:rPr lang="en-US" sz="3200" dirty="0"/>
              <a:t>M</a:t>
            </a:r>
            <a:r>
              <a:rPr lang="en-US" sz="3200" dirty="0" smtClean="0"/>
              <a:t>id-Life Enhancement for </a:t>
            </a:r>
            <a:br>
              <a:rPr lang="en-US" sz="3200" dirty="0" smtClean="0"/>
            </a:br>
            <a:r>
              <a:rPr lang="en-US" sz="3200" dirty="0" smtClean="0"/>
              <a:t>Advanced LIGO 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48074" y="6264080"/>
            <a:ext cx="1905000" cy="457200"/>
          </a:xfrm>
          <a:prstGeom prst="rect">
            <a:avLst/>
          </a:prstGeom>
        </p:spPr>
        <p:txBody>
          <a:bodyPr/>
          <a:lstStyle/>
          <a:p>
            <a:fld id="{BC290627-2641-D545-B7DC-1C11A5781944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7" name="Content Placeholder 19" descr="APlus_future_updated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88" r="-484"/>
          <a:stretch/>
        </p:blipFill>
        <p:spPr>
          <a:xfrm>
            <a:off x="2754036" y="1252761"/>
            <a:ext cx="6927353" cy="501861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94225"/>
            <a:ext cx="2900369" cy="4114800"/>
          </a:xfrm>
        </p:spPr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</a:rPr>
              <a:t>Near term: ‘A+’, a mid-scale upgrade of Advanced LIGO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Improvements across all bands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Projected time scale for A+ operation: 2023 - 2025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48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798"/>
            <a:ext cx="8229600" cy="603437"/>
          </a:xfrm>
        </p:spPr>
        <p:txBody>
          <a:bodyPr>
            <a:noAutofit/>
          </a:bodyPr>
          <a:lstStyle/>
          <a:p>
            <a:r>
              <a:rPr lang="en-US" sz="5400" dirty="0" smtClean="0"/>
              <a:t>Why A+?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2342"/>
            <a:ext cx="8561395" cy="490424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An incremental upgrade to </a:t>
            </a:r>
            <a:r>
              <a:rPr lang="en-US" dirty="0" err="1" smtClean="0">
                <a:solidFill>
                  <a:schemeClr val="tx2"/>
                </a:solidFill>
              </a:rPr>
              <a:t>aLIGO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i="1" dirty="0" smtClean="0">
                <a:solidFill>
                  <a:schemeClr val="tx2"/>
                </a:solidFill>
              </a:rPr>
              <a:t>that can happen in the next 5-7 years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A+ leverages existing technology and infrastructure, with minimal new investment, and moderate risk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Target improvement: factor </a:t>
            </a:r>
            <a:r>
              <a:rPr lang="en-US" dirty="0">
                <a:solidFill>
                  <a:schemeClr val="tx2"/>
                </a:solidFill>
              </a:rPr>
              <a:t>of </a:t>
            </a:r>
            <a:r>
              <a:rPr lang="en-US" dirty="0" smtClean="0">
                <a:solidFill>
                  <a:schemeClr val="tx2"/>
                </a:solidFill>
              </a:rPr>
              <a:t>1.7* increase in range over </a:t>
            </a:r>
            <a:r>
              <a:rPr lang="en-US" dirty="0" err="1" smtClean="0">
                <a:solidFill>
                  <a:schemeClr val="tx2"/>
                </a:solidFill>
              </a:rPr>
              <a:t>aLIGO</a:t>
            </a:r>
            <a:endParaRPr lang="en-US" dirty="0" smtClean="0">
              <a:solidFill>
                <a:schemeClr val="tx2"/>
              </a:solidFill>
            </a:endParaRPr>
          </a:p>
          <a:p>
            <a:pPr algn="ctr">
              <a:buFont typeface="Wingdings" charset="0"/>
              <a:buChar char="è"/>
            </a:pPr>
            <a:r>
              <a:rPr lang="en-US" b="1" i="1" dirty="0" smtClean="0">
                <a:solidFill>
                  <a:schemeClr val="tx2"/>
                </a:solidFill>
              </a:rPr>
              <a:t>About a factor of 5 greater CBC event rate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Stepping </a:t>
            </a:r>
            <a:r>
              <a:rPr lang="en-US" dirty="0">
                <a:solidFill>
                  <a:schemeClr val="tx2"/>
                </a:solidFill>
              </a:rPr>
              <a:t>stone to </a:t>
            </a:r>
            <a:r>
              <a:rPr lang="en-US" dirty="0" smtClean="0">
                <a:solidFill>
                  <a:schemeClr val="tx2"/>
                </a:solidFill>
              </a:rPr>
              <a:t>3G </a:t>
            </a:r>
            <a:r>
              <a:rPr lang="en-US" dirty="0">
                <a:solidFill>
                  <a:schemeClr val="tx2"/>
                </a:solidFill>
              </a:rPr>
              <a:t>detector </a:t>
            </a:r>
            <a:r>
              <a:rPr lang="en-US" dirty="0" smtClean="0">
                <a:solidFill>
                  <a:schemeClr val="tx2"/>
                </a:solidFill>
              </a:rPr>
              <a:t>technology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Can be observing within 5 years (possibly late 2022)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“</a:t>
            </a:r>
            <a:r>
              <a:rPr lang="en-US" dirty="0">
                <a:solidFill>
                  <a:schemeClr val="tx2"/>
                </a:solidFill>
              </a:rPr>
              <a:t>S</a:t>
            </a:r>
            <a:r>
              <a:rPr lang="en-US" dirty="0" smtClean="0">
                <a:solidFill>
                  <a:schemeClr val="tx2"/>
                </a:solidFill>
              </a:rPr>
              <a:t>cientific breakeven” within 1/2 year of operation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Incremental cost: </a:t>
            </a:r>
            <a:r>
              <a:rPr lang="en-US" i="1" dirty="0" smtClean="0">
                <a:solidFill>
                  <a:schemeClr val="tx2"/>
                </a:solidFill>
              </a:rPr>
              <a:t>a small increment of the </a:t>
            </a:r>
            <a:r>
              <a:rPr lang="en-US" i="1" dirty="0" err="1" smtClean="0">
                <a:solidFill>
                  <a:schemeClr val="tx2"/>
                </a:solidFill>
              </a:rPr>
              <a:t>aLIGO</a:t>
            </a:r>
            <a:r>
              <a:rPr lang="en-US" i="1" dirty="0" smtClean="0">
                <a:solidFill>
                  <a:schemeClr val="tx2"/>
                </a:solidFill>
              </a:rPr>
              <a:t> cost </a:t>
            </a:r>
          </a:p>
          <a:p>
            <a:pPr lvl="1"/>
            <a:endParaRPr lang="en-US" dirty="0" smtClean="0">
              <a:solidFill>
                <a:schemeClr val="tx2"/>
              </a:solidFill>
            </a:endParaRPr>
          </a:p>
          <a:p>
            <a:pPr lvl="1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/>
              <a:t>39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09117" y="5906645"/>
            <a:ext cx="256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*BBH 20/20 </a:t>
            </a:r>
            <a:r>
              <a:rPr lang="en-US" sz="1400" i="1" dirty="0" smtClean="0">
                <a:solidFill>
                  <a:srgbClr val="000000"/>
                </a:solidFill>
              </a:rPr>
              <a:t>M</a:t>
            </a:r>
            <a:r>
              <a:rPr lang="en-US" sz="1400" i="1" baseline="-250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400" dirty="0" smtClean="0">
                <a:solidFill>
                  <a:srgbClr val="000000"/>
                </a:solidFill>
              </a:rPr>
              <a:t>: 	1.64x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*BNS </a:t>
            </a:r>
            <a:r>
              <a:rPr lang="en-US" sz="1400" dirty="0">
                <a:solidFill>
                  <a:srgbClr val="000000"/>
                </a:solidFill>
              </a:rPr>
              <a:t>1.4/1.4 </a:t>
            </a:r>
            <a:r>
              <a:rPr lang="en-US" sz="1400" i="1" dirty="0">
                <a:solidFill>
                  <a:srgbClr val="000000"/>
                </a:solidFill>
              </a:rPr>
              <a:t>M</a:t>
            </a:r>
            <a:r>
              <a:rPr lang="en-US" sz="1400" i="1" baseline="-250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:</a:t>
            </a:r>
            <a:r>
              <a:rPr lang="en-US" sz="1400" dirty="0" smtClean="0">
                <a:solidFill>
                  <a:srgbClr val="000000"/>
                </a:solidFill>
              </a:rPr>
              <a:t> 	1.85x</a:t>
            </a:r>
          </a:p>
        </p:txBody>
      </p:sp>
    </p:spTree>
    <p:extLst>
      <p:ext uri="{BB962C8B-B14F-4D97-AF65-F5344CB8AC3E}">
        <p14:creationId xmlns:p14="http://schemas.microsoft.com/office/powerpoint/2010/main" val="2172463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-68648"/>
            <a:ext cx="7689850" cy="1143000"/>
          </a:xfrm>
        </p:spPr>
        <p:txBody>
          <a:bodyPr/>
          <a:lstStyle/>
          <a:p>
            <a:r>
              <a:rPr lang="en-US" dirty="0" smtClean="0"/>
              <a:t>The Advanced LIGO Interferometers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4" name="Picture 13" descr="ALIGO Lay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699268" y="827598"/>
            <a:ext cx="27459" cy="396594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100332" y="1111455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 air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863" y="1124288"/>
            <a:ext cx="1072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 vacuum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1869472" y="1298472"/>
            <a:ext cx="1155933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23616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059" y="1428213"/>
            <a:ext cx="8229600" cy="4525963"/>
          </a:xfrm>
        </p:spPr>
        <p:txBody>
          <a:bodyPr/>
          <a:lstStyle/>
          <a:p>
            <a:pPr lvl="1"/>
            <a:r>
              <a:rPr lang="en-US" dirty="0" smtClean="0"/>
              <a:t>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09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88002" y="52918"/>
            <a:ext cx="2520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 smtClean="0">
                <a:solidFill>
                  <a:srgbClr val="000000"/>
                </a:solidFill>
              </a:rPr>
              <a:t>Conceptual </a:t>
            </a:r>
            <a:endParaRPr lang="en-US" sz="3600" b="0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957775" y="5331611"/>
            <a:ext cx="0" cy="99223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1944547" y="5649126"/>
            <a:ext cx="928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Today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3201636" y="1422939"/>
            <a:ext cx="5740123" cy="307777"/>
          </a:xfrm>
          <a:prstGeom prst="rect">
            <a:avLst/>
          </a:prstGeom>
          <a:solidFill>
            <a:srgbClr val="618FFD"/>
          </a:solidFill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</a:rPr>
              <a:t>LSC Instrument </a:t>
            </a:r>
            <a:r>
              <a:rPr lang="en-US" b="0" dirty="0">
                <a:solidFill>
                  <a:srgbClr val="000000"/>
                </a:solidFill>
              </a:rPr>
              <a:t>Science White </a:t>
            </a:r>
            <a:r>
              <a:rPr lang="en-US" b="0" dirty="0" smtClean="0">
                <a:solidFill>
                  <a:srgbClr val="000000"/>
                </a:solidFill>
              </a:rPr>
              <a:t>Paper 2016-2017, </a:t>
            </a:r>
            <a:r>
              <a:rPr lang="nb-NO" b="0" dirty="0">
                <a:solidFill>
                  <a:srgbClr val="000000"/>
                </a:solidFill>
              </a:rPr>
              <a:t>LIGO-T1600119–v4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3933" y="4130514"/>
            <a:ext cx="404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(a)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3593" y="3397804"/>
            <a:ext cx="413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(b)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406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60" y="360839"/>
            <a:ext cx="8229600" cy="45688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Summary of Major A+ Upgrades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090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>
                <a:solidFill>
                  <a:srgbClr val="000000"/>
                </a:solidFill>
              </a:rPr>
              <a:t>41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31412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>
                <a:solidFill>
                  <a:srgbClr val="000000"/>
                </a:solidFill>
              </a:rPr>
              <a:t>Key A+ parameters: 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Frequency-dependent squeezing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Phase squeezing at high frequencies; amplitude squeezing at low frequencies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12dB </a:t>
            </a:r>
            <a:r>
              <a:rPr lang="en-US" dirty="0">
                <a:solidFill>
                  <a:srgbClr val="000000"/>
                </a:solidFill>
              </a:rPr>
              <a:t>injected squeezing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15% readout loss </a:t>
            </a:r>
          </a:p>
          <a:p>
            <a:r>
              <a:rPr lang="en-US" dirty="0">
                <a:solidFill>
                  <a:srgbClr val="000000"/>
                </a:solidFill>
              </a:rPr>
              <a:t>100 m filter cavity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20 ppm </a:t>
            </a:r>
            <a:r>
              <a:rPr lang="en-US" dirty="0" smtClean="0">
                <a:solidFill>
                  <a:srgbClr val="000000"/>
                </a:solidFill>
              </a:rPr>
              <a:t>round trip filter cavity </a:t>
            </a:r>
            <a:r>
              <a:rPr lang="en-US" dirty="0">
                <a:solidFill>
                  <a:srgbClr val="000000"/>
                </a:solidFill>
              </a:rPr>
              <a:t>loss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Coating thermal noise </a:t>
            </a:r>
            <a:r>
              <a:rPr lang="en-US" dirty="0">
                <a:solidFill>
                  <a:srgbClr val="000000"/>
                </a:solidFill>
              </a:rPr>
              <a:t>half of  </a:t>
            </a:r>
            <a:r>
              <a:rPr lang="en-US" dirty="0" err="1">
                <a:solidFill>
                  <a:srgbClr val="000000"/>
                </a:solidFill>
              </a:rPr>
              <a:t>aLIGO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7" name="Picture 6" descr="plot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092" y="3796954"/>
            <a:ext cx="2933894" cy="23550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05788" y="6308691"/>
            <a:ext cx="3374253" cy="4154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50" b="0" dirty="0" err="1" smtClean="0">
                <a:solidFill>
                  <a:srgbClr val="000000"/>
                </a:solidFill>
                <a:latin typeface="Arial"/>
                <a:cs typeface="Arial"/>
              </a:rPr>
              <a:t>Oelker</a:t>
            </a:r>
            <a:r>
              <a:rPr lang="en-US" sz="1050" b="0" dirty="0" smtClean="0">
                <a:solidFill>
                  <a:srgbClr val="000000"/>
                </a:solidFill>
                <a:latin typeface="Arial"/>
                <a:cs typeface="Arial"/>
              </a:rPr>
              <a:t>, et al., “Audio-band Frequency-dependent </a:t>
            </a:r>
            <a:r>
              <a:rPr lang="en-US" sz="1050" b="0" dirty="0">
                <a:solidFill>
                  <a:srgbClr val="000000"/>
                </a:solidFill>
                <a:latin typeface="Arial"/>
                <a:cs typeface="Arial"/>
              </a:rPr>
              <a:t>Squeezing”, </a:t>
            </a:r>
            <a:r>
              <a:rPr lang="en-US" sz="1050" b="0" dirty="0" smtClean="0">
                <a:solidFill>
                  <a:srgbClr val="000000"/>
                </a:solidFill>
                <a:latin typeface="Arial"/>
                <a:cs typeface="Arial"/>
              </a:rPr>
              <a:t>Phys. Rev. </a:t>
            </a:r>
            <a:r>
              <a:rPr lang="en-US" sz="1050" b="0" dirty="0" err="1" smtClean="0">
                <a:solidFill>
                  <a:srgbClr val="000000"/>
                </a:solidFill>
                <a:latin typeface="Arial"/>
                <a:cs typeface="Arial"/>
              </a:rPr>
              <a:t>Lett</a:t>
            </a:r>
            <a:r>
              <a:rPr lang="en-US" sz="1050" b="0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en-US" sz="1050" dirty="0" smtClean="0">
                <a:solidFill>
                  <a:srgbClr val="000000"/>
                </a:solidFill>
                <a:latin typeface="Arial"/>
                <a:cs typeface="Arial"/>
              </a:rPr>
              <a:t>116</a:t>
            </a:r>
            <a:r>
              <a:rPr lang="en-US" sz="1050" b="0" dirty="0" smtClean="0">
                <a:solidFill>
                  <a:srgbClr val="000000"/>
                </a:solidFill>
                <a:latin typeface="Arial"/>
                <a:cs typeface="Arial"/>
              </a:rPr>
              <a:t>, 041102 (2016).</a:t>
            </a:r>
            <a:endParaRPr lang="en-US" sz="105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Arc 9"/>
          <p:cNvSpPr/>
          <p:nvPr/>
        </p:nvSpPr>
        <p:spPr bwMode="auto">
          <a:xfrm>
            <a:off x="7198688" y="2743705"/>
            <a:ext cx="136269" cy="882256"/>
          </a:xfrm>
          <a:prstGeom prst="arc">
            <a:avLst/>
          </a:prstGeom>
          <a:noFill/>
          <a:ln w="381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000"/>
          </a:p>
        </p:txBody>
      </p:sp>
      <p:sp>
        <p:nvSpPr>
          <p:cNvPr id="11" name="Oval 10"/>
          <p:cNvSpPr/>
          <p:nvPr/>
        </p:nvSpPr>
        <p:spPr bwMode="auto">
          <a:xfrm rot="1800000">
            <a:off x="6471918" y="1508546"/>
            <a:ext cx="545078" cy="529354"/>
          </a:xfrm>
          <a:prstGeom prst="ellipse">
            <a:avLst/>
          </a:prstGeom>
          <a:solidFill>
            <a:schemeClr val="accent2">
              <a:lumMod val="75000"/>
              <a:alpha val="50000"/>
            </a:schemeClr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i="1">
              <a:latin typeface="Times New Roman" pitchFamily="18" charset="0"/>
            </a:endParaRPr>
          </a:p>
        </p:txBody>
      </p:sp>
      <p:cxnSp>
        <p:nvCxnSpPr>
          <p:cNvPr id="12" name="Straight Connector 5"/>
          <p:cNvCxnSpPr>
            <a:cxnSpLocks noChangeShapeType="1"/>
          </p:cNvCxnSpPr>
          <p:nvPr/>
        </p:nvCxnSpPr>
        <p:spPr bwMode="auto">
          <a:xfrm>
            <a:off x="5881417" y="1420320"/>
            <a:ext cx="0" cy="2117415"/>
          </a:xfrm>
          <a:prstGeom prst="line">
            <a:avLst/>
          </a:prstGeom>
          <a:noFill/>
          <a:ln w="38100">
            <a:solidFill>
              <a:srgbClr val="3264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8"/>
          <p:cNvCxnSpPr>
            <a:cxnSpLocks noChangeShapeType="1"/>
          </p:cNvCxnSpPr>
          <p:nvPr/>
        </p:nvCxnSpPr>
        <p:spPr bwMode="auto">
          <a:xfrm>
            <a:off x="4836685" y="3184833"/>
            <a:ext cx="3225043" cy="0"/>
          </a:xfrm>
          <a:prstGeom prst="line">
            <a:avLst/>
          </a:prstGeom>
          <a:noFill/>
          <a:ln w="38100">
            <a:solidFill>
              <a:srgbClr val="3264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5881417" y="1773223"/>
            <a:ext cx="863040" cy="141161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5154647" y="2037900"/>
            <a:ext cx="726770" cy="114693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5881417" y="2434915"/>
            <a:ext cx="2271157" cy="74991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oval" w="med" len="med"/>
            <a:tailEnd type="triangle"/>
          </a:ln>
          <a:effectLst/>
        </p:spPr>
      </p:cxnSp>
      <p:sp>
        <p:nvSpPr>
          <p:cNvPr id="17" name="Oval 16"/>
          <p:cNvSpPr/>
          <p:nvPr/>
        </p:nvSpPr>
        <p:spPr bwMode="auto">
          <a:xfrm rot="20460000">
            <a:off x="7607497" y="2302576"/>
            <a:ext cx="1090155" cy="264677"/>
          </a:xfrm>
          <a:prstGeom prst="ellipse">
            <a:avLst/>
          </a:prstGeom>
          <a:solidFill>
            <a:schemeClr val="accent2">
              <a:lumMod val="50000"/>
              <a:alpha val="50000"/>
            </a:schemeClr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i="1">
              <a:latin typeface="Times New Roman" pitchFamily="18" charset="0"/>
            </a:endParaRPr>
          </a:p>
        </p:txBody>
      </p:sp>
      <p:cxnSp>
        <p:nvCxnSpPr>
          <p:cNvPr id="18" name="Straight Connector 30"/>
          <p:cNvCxnSpPr>
            <a:cxnSpLocks noChangeShapeType="1"/>
            <a:stCxn id="11" idx="0"/>
            <a:endCxn id="11" idx="4"/>
          </p:cNvCxnSpPr>
          <p:nvPr/>
        </p:nvCxnSpPr>
        <p:spPr bwMode="auto">
          <a:xfrm flipH="1">
            <a:off x="6608188" y="1544388"/>
            <a:ext cx="272539" cy="457670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31"/>
          <p:cNvCxnSpPr>
            <a:cxnSpLocks noChangeShapeType="1"/>
            <a:stCxn id="11" idx="2"/>
            <a:endCxn id="11" idx="6"/>
          </p:cNvCxnSpPr>
          <p:nvPr/>
        </p:nvCxnSpPr>
        <p:spPr bwMode="auto">
          <a:xfrm>
            <a:off x="6508825" y="1640884"/>
            <a:ext cx="471265" cy="264677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32"/>
          <p:cNvCxnSpPr>
            <a:cxnSpLocks noChangeShapeType="1"/>
            <a:stCxn id="17" idx="0"/>
            <a:endCxn id="17" idx="4"/>
          </p:cNvCxnSpPr>
          <p:nvPr/>
        </p:nvCxnSpPr>
        <p:spPr bwMode="auto">
          <a:xfrm>
            <a:off x="8108098" y="2309929"/>
            <a:ext cx="88954" cy="249973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34"/>
          <p:cNvCxnSpPr>
            <a:cxnSpLocks noChangeShapeType="1"/>
          </p:cNvCxnSpPr>
          <p:nvPr/>
        </p:nvCxnSpPr>
        <p:spPr bwMode="auto">
          <a:xfrm rot="19800000">
            <a:off x="5154647" y="1905561"/>
            <a:ext cx="0" cy="264677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35"/>
          <p:cNvCxnSpPr>
            <a:cxnSpLocks noChangeShapeType="1"/>
          </p:cNvCxnSpPr>
          <p:nvPr/>
        </p:nvCxnSpPr>
        <p:spPr bwMode="auto">
          <a:xfrm rot="19800000">
            <a:off x="4609570" y="2037900"/>
            <a:ext cx="1090155" cy="0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44"/>
          <p:cNvCxnSpPr>
            <a:cxnSpLocks noChangeShapeType="1"/>
            <a:stCxn id="17" idx="2"/>
            <a:endCxn id="17" idx="6"/>
          </p:cNvCxnSpPr>
          <p:nvPr/>
        </p:nvCxnSpPr>
        <p:spPr bwMode="auto">
          <a:xfrm flipV="1">
            <a:off x="7636833" y="2262140"/>
            <a:ext cx="1031484" cy="345550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Oval 24"/>
          <p:cNvSpPr/>
          <p:nvPr/>
        </p:nvSpPr>
        <p:spPr bwMode="auto">
          <a:xfrm rot="19800000">
            <a:off x="4609570" y="1905561"/>
            <a:ext cx="1090155" cy="264677"/>
          </a:xfrm>
          <a:prstGeom prst="ellipse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127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i="1">
              <a:latin typeface="Times New Roman" pitchFamily="18" charset="0"/>
            </a:endParaRPr>
          </a:p>
        </p:txBody>
      </p:sp>
      <p:sp>
        <p:nvSpPr>
          <p:cNvPr id="26" name="TextBox 75"/>
          <p:cNvSpPr txBox="1">
            <a:spLocks noChangeArrowheads="1"/>
          </p:cNvSpPr>
          <p:nvPr/>
        </p:nvSpPr>
        <p:spPr bwMode="auto">
          <a:xfrm rot="19847951">
            <a:off x="4241321" y="1595099"/>
            <a:ext cx="1634334" cy="261610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dirty="0">
                <a:solidFill>
                  <a:srgbClr val="326464"/>
                </a:solidFill>
                <a:latin typeface="Helvetica" charset="0"/>
                <a:cs typeface="Helvetica" charset="0"/>
              </a:rPr>
              <a:t> Amplitude squeezing</a:t>
            </a:r>
          </a:p>
        </p:txBody>
      </p:sp>
      <p:sp>
        <p:nvSpPr>
          <p:cNvPr id="27" name="TextBox 76"/>
          <p:cNvSpPr txBox="1">
            <a:spLocks noChangeArrowheads="1"/>
          </p:cNvSpPr>
          <p:nvPr/>
        </p:nvSpPr>
        <p:spPr bwMode="auto">
          <a:xfrm rot="20423679">
            <a:off x="7504165" y="2602009"/>
            <a:ext cx="1214299" cy="430887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rgbClr val="FFFFFF">
                <a:alpha val="50195"/>
              </a:srgb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326464"/>
                </a:solidFill>
                <a:latin typeface="Helvetica" charset="0"/>
                <a:cs typeface="Helvetica" charset="0"/>
              </a:rPr>
              <a:t>Phase </a:t>
            </a:r>
          </a:p>
          <a:p>
            <a:r>
              <a:rPr lang="en-US" sz="1100" dirty="0" smtClean="0">
                <a:solidFill>
                  <a:srgbClr val="326464"/>
                </a:solidFill>
                <a:latin typeface="Helvetica" charset="0"/>
                <a:cs typeface="Helvetica" charset="0"/>
              </a:rPr>
              <a:t>squeezing</a:t>
            </a:r>
            <a:endParaRPr lang="en-US" sz="1100" dirty="0">
              <a:solidFill>
                <a:srgbClr val="326464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8" name="TextBox 77"/>
          <p:cNvSpPr txBox="1">
            <a:spLocks noChangeArrowheads="1"/>
          </p:cNvSpPr>
          <p:nvPr/>
        </p:nvSpPr>
        <p:spPr bwMode="auto">
          <a:xfrm>
            <a:off x="6290226" y="1199756"/>
            <a:ext cx="1305934" cy="261610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rgbClr val="FFFFFF">
                <a:alpha val="50195"/>
              </a:srgb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326464"/>
                </a:solidFill>
                <a:latin typeface="Helvetica" charset="0"/>
                <a:cs typeface="Helvetica" charset="0"/>
              </a:rPr>
              <a:t>Coherent State</a:t>
            </a:r>
            <a:endParaRPr lang="en-US" sz="1100" dirty="0">
              <a:solidFill>
                <a:srgbClr val="326464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97624" y="2785337"/>
            <a:ext cx="49965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18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ϕ</a:t>
            </a:r>
            <a:endParaRPr lang="en-US" sz="18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97313" y="2341729"/>
            <a:ext cx="1169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spc="-3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│E</a:t>
            </a:r>
            <a:r>
              <a:rPr lang="en-US" sz="2400" spc="-300" dirty="0">
                <a:solidFill>
                  <a:schemeClr val="accent4">
                    <a:lumMod val="50000"/>
                  </a:schemeClr>
                </a:solidFill>
              </a:rPr>
              <a:t> │</a:t>
            </a:r>
            <a:endParaRPr lang="en-US" sz="2400" spc="-3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4429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60" y="360839"/>
            <a:ext cx="8229600" cy="45688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Summary of Major A+ Upgrades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090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>
                <a:solidFill>
                  <a:srgbClr val="000000"/>
                </a:solidFill>
              </a:rPr>
              <a:t>42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31412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>
                <a:solidFill>
                  <a:srgbClr val="000000"/>
                </a:solidFill>
              </a:rPr>
              <a:t>Key A+ parameters: 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Frequency-dependent squeezing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Phase squeezing at high frequencies; amplitude squeezing at low frequencies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12dB </a:t>
            </a:r>
            <a:r>
              <a:rPr lang="en-US" dirty="0">
                <a:solidFill>
                  <a:srgbClr val="000000"/>
                </a:solidFill>
              </a:rPr>
              <a:t>injected squeezing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15% readout loss </a:t>
            </a:r>
          </a:p>
          <a:p>
            <a:r>
              <a:rPr lang="en-US" dirty="0">
                <a:solidFill>
                  <a:srgbClr val="000000"/>
                </a:solidFill>
              </a:rPr>
              <a:t>100 m filter cavity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20 ppm </a:t>
            </a:r>
            <a:r>
              <a:rPr lang="en-US" dirty="0" smtClean="0">
                <a:solidFill>
                  <a:srgbClr val="000000"/>
                </a:solidFill>
              </a:rPr>
              <a:t>round trip filter cavity </a:t>
            </a:r>
            <a:r>
              <a:rPr lang="en-US" dirty="0">
                <a:solidFill>
                  <a:srgbClr val="000000"/>
                </a:solidFill>
              </a:rPr>
              <a:t>loss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Coating thermal noise </a:t>
            </a:r>
            <a:r>
              <a:rPr lang="en-US" dirty="0">
                <a:solidFill>
                  <a:srgbClr val="000000"/>
                </a:solidFill>
              </a:rPr>
              <a:t>half of  </a:t>
            </a:r>
            <a:r>
              <a:rPr lang="en-US" dirty="0" err="1">
                <a:solidFill>
                  <a:srgbClr val="000000"/>
                </a:solidFill>
              </a:rPr>
              <a:t>aLIGO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7" name="Picture 6" descr="plot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092" y="3796954"/>
            <a:ext cx="2933894" cy="23550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05788" y="6308691"/>
            <a:ext cx="3374253" cy="4154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50" b="0" dirty="0" err="1" smtClean="0">
                <a:solidFill>
                  <a:srgbClr val="000000"/>
                </a:solidFill>
                <a:latin typeface="Arial"/>
                <a:cs typeface="Arial"/>
              </a:rPr>
              <a:t>Oelker</a:t>
            </a:r>
            <a:r>
              <a:rPr lang="en-US" sz="1050" b="0" dirty="0" smtClean="0">
                <a:solidFill>
                  <a:srgbClr val="000000"/>
                </a:solidFill>
                <a:latin typeface="Arial"/>
                <a:cs typeface="Arial"/>
              </a:rPr>
              <a:t>, et al., “Audio-band Frequency-dependent </a:t>
            </a:r>
            <a:r>
              <a:rPr lang="en-US" sz="1050" b="0" dirty="0">
                <a:solidFill>
                  <a:srgbClr val="000000"/>
                </a:solidFill>
                <a:latin typeface="Arial"/>
                <a:cs typeface="Arial"/>
              </a:rPr>
              <a:t>Squeezing”, </a:t>
            </a:r>
            <a:r>
              <a:rPr lang="en-US" sz="1050" b="0" dirty="0" smtClean="0">
                <a:solidFill>
                  <a:srgbClr val="000000"/>
                </a:solidFill>
                <a:latin typeface="Arial"/>
                <a:cs typeface="Arial"/>
              </a:rPr>
              <a:t>Phys. Rev. </a:t>
            </a:r>
            <a:r>
              <a:rPr lang="en-US" sz="1050" b="0" dirty="0" err="1" smtClean="0">
                <a:solidFill>
                  <a:srgbClr val="000000"/>
                </a:solidFill>
                <a:latin typeface="Arial"/>
                <a:cs typeface="Arial"/>
              </a:rPr>
              <a:t>Lett</a:t>
            </a:r>
            <a:r>
              <a:rPr lang="en-US" sz="1050" b="0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en-US" sz="1050" dirty="0" smtClean="0">
                <a:solidFill>
                  <a:srgbClr val="000000"/>
                </a:solidFill>
                <a:latin typeface="Arial"/>
                <a:cs typeface="Arial"/>
              </a:rPr>
              <a:t>116</a:t>
            </a:r>
            <a:r>
              <a:rPr lang="en-US" sz="1050" b="0" dirty="0" smtClean="0">
                <a:solidFill>
                  <a:srgbClr val="000000"/>
                </a:solidFill>
                <a:latin typeface="Arial"/>
                <a:cs typeface="Arial"/>
              </a:rPr>
              <a:t>, 041102 (2016).</a:t>
            </a:r>
            <a:endParaRPr lang="en-US" sz="105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Arc 9"/>
          <p:cNvSpPr/>
          <p:nvPr/>
        </p:nvSpPr>
        <p:spPr bwMode="auto">
          <a:xfrm>
            <a:off x="7198688" y="2743705"/>
            <a:ext cx="136269" cy="882256"/>
          </a:xfrm>
          <a:prstGeom prst="arc">
            <a:avLst/>
          </a:prstGeom>
          <a:noFill/>
          <a:ln w="381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000"/>
          </a:p>
        </p:txBody>
      </p:sp>
      <p:sp>
        <p:nvSpPr>
          <p:cNvPr id="11" name="Oval 10"/>
          <p:cNvSpPr/>
          <p:nvPr/>
        </p:nvSpPr>
        <p:spPr bwMode="auto">
          <a:xfrm rot="1800000">
            <a:off x="6471918" y="1508546"/>
            <a:ext cx="545078" cy="529354"/>
          </a:xfrm>
          <a:prstGeom prst="ellipse">
            <a:avLst/>
          </a:prstGeom>
          <a:solidFill>
            <a:schemeClr val="accent2">
              <a:lumMod val="75000"/>
              <a:alpha val="50000"/>
            </a:schemeClr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i="1">
              <a:latin typeface="Times New Roman" pitchFamily="18" charset="0"/>
            </a:endParaRPr>
          </a:p>
        </p:txBody>
      </p:sp>
      <p:cxnSp>
        <p:nvCxnSpPr>
          <p:cNvPr id="12" name="Straight Connector 5"/>
          <p:cNvCxnSpPr>
            <a:cxnSpLocks noChangeShapeType="1"/>
          </p:cNvCxnSpPr>
          <p:nvPr/>
        </p:nvCxnSpPr>
        <p:spPr bwMode="auto">
          <a:xfrm>
            <a:off x="5881417" y="1420320"/>
            <a:ext cx="0" cy="2117415"/>
          </a:xfrm>
          <a:prstGeom prst="line">
            <a:avLst/>
          </a:prstGeom>
          <a:noFill/>
          <a:ln w="38100">
            <a:solidFill>
              <a:srgbClr val="3264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8"/>
          <p:cNvCxnSpPr>
            <a:cxnSpLocks noChangeShapeType="1"/>
          </p:cNvCxnSpPr>
          <p:nvPr/>
        </p:nvCxnSpPr>
        <p:spPr bwMode="auto">
          <a:xfrm>
            <a:off x="4836685" y="3184833"/>
            <a:ext cx="3225043" cy="0"/>
          </a:xfrm>
          <a:prstGeom prst="line">
            <a:avLst/>
          </a:prstGeom>
          <a:noFill/>
          <a:ln w="38100">
            <a:solidFill>
              <a:srgbClr val="3264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5881417" y="1773223"/>
            <a:ext cx="863040" cy="141161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5154647" y="2037900"/>
            <a:ext cx="726770" cy="114693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5881417" y="2434915"/>
            <a:ext cx="2271157" cy="74991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oval" w="med" len="med"/>
            <a:tailEnd type="triangle"/>
          </a:ln>
          <a:effectLst/>
        </p:spPr>
      </p:cxnSp>
      <p:sp>
        <p:nvSpPr>
          <p:cNvPr id="17" name="Oval 16"/>
          <p:cNvSpPr/>
          <p:nvPr/>
        </p:nvSpPr>
        <p:spPr bwMode="auto">
          <a:xfrm rot="20460000">
            <a:off x="7607497" y="2302576"/>
            <a:ext cx="1090155" cy="264677"/>
          </a:xfrm>
          <a:prstGeom prst="ellipse">
            <a:avLst/>
          </a:prstGeom>
          <a:solidFill>
            <a:schemeClr val="accent2">
              <a:lumMod val="50000"/>
              <a:alpha val="50000"/>
            </a:schemeClr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i="1">
              <a:latin typeface="Times New Roman" pitchFamily="18" charset="0"/>
            </a:endParaRPr>
          </a:p>
        </p:txBody>
      </p:sp>
      <p:cxnSp>
        <p:nvCxnSpPr>
          <p:cNvPr id="18" name="Straight Connector 30"/>
          <p:cNvCxnSpPr>
            <a:cxnSpLocks noChangeShapeType="1"/>
            <a:stCxn id="11" idx="0"/>
            <a:endCxn id="11" idx="4"/>
          </p:cNvCxnSpPr>
          <p:nvPr/>
        </p:nvCxnSpPr>
        <p:spPr bwMode="auto">
          <a:xfrm flipH="1">
            <a:off x="6608188" y="1544388"/>
            <a:ext cx="272539" cy="457670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31"/>
          <p:cNvCxnSpPr>
            <a:cxnSpLocks noChangeShapeType="1"/>
            <a:stCxn id="11" idx="2"/>
            <a:endCxn id="11" idx="6"/>
          </p:cNvCxnSpPr>
          <p:nvPr/>
        </p:nvCxnSpPr>
        <p:spPr bwMode="auto">
          <a:xfrm>
            <a:off x="6508825" y="1640884"/>
            <a:ext cx="471265" cy="264677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32"/>
          <p:cNvCxnSpPr>
            <a:cxnSpLocks noChangeShapeType="1"/>
            <a:stCxn id="17" idx="0"/>
            <a:endCxn id="17" idx="4"/>
          </p:cNvCxnSpPr>
          <p:nvPr/>
        </p:nvCxnSpPr>
        <p:spPr bwMode="auto">
          <a:xfrm>
            <a:off x="8108098" y="2309929"/>
            <a:ext cx="88954" cy="249973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34"/>
          <p:cNvCxnSpPr>
            <a:cxnSpLocks noChangeShapeType="1"/>
          </p:cNvCxnSpPr>
          <p:nvPr/>
        </p:nvCxnSpPr>
        <p:spPr bwMode="auto">
          <a:xfrm rot="19800000">
            <a:off x="5154647" y="1905561"/>
            <a:ext cx="0" cy="264677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35"/>
          <p:cNvCxnSpPr>
            <a:cxnSpLocks noChangeShapeType="1"/>
          </p:cNvCxnSpPr>
          <p:nvPr/>
        </p:nvCxnSpPr>
        <p:spPr bwMode="auto">
          <a:xfrm rot="19800000">
            <a:off x="4609570" y="2037900"/>
            <a:ext cx="1090155" cy="0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44"/>
          <p:cNvCxnSpPr>
            <a:cxnSpLocks noChangeShapeType="1"/>
            <a:stCxn id="17" idx="2"/>
            <a:endCxn id="17" idx="6"/>
          </p:cNvCxnSpPr>
          <p:nvPr/>
        </p:nvCxnSpPr>
        <p:spPr bwMode="auto">
          <a:xfrm flipV="1">
            <a:off x="7636833" y="2262140"/>
            <a:ext cx="1031484" cy="345550"/>
          </a:xfrm>
          <a:prstGeom prst="line">
            <a:avLst/>
          </a:prstGeom>
          <a:noFill/>
          <a:ln w="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Oval 24"/>
          <p:cNvSpPr/>
          <p:nvPr/>
        </p:nvSpPr>
        <p:spPr bwMode="auto">
          <a:xfrm rot="19800000">
            <a:off x="4609570" y="1905561"/>
            <a:ext cx="1090155" cy="264677"/>
          </a:xfrm>
          <a:prstGeom prst="ellipse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127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i="1">
              <a:latin typeface="Times New Roman" pitchFamily="18" charset="0"/>
            </a:endParaRPr>
          </a:p>
        </p:txBody>
      </p:sp>
      <p:sp>
        <p:nvSpPr>
          <p:cNvPr id="26" name="TextBox 75"/>
          <p:cNvSpPr txBox="1">
            <a:spLocks noChangeArrowheads="1"/>
          </p:cNvSpPr>
          <p:nvPr/>
        </p:nvSpPr>
        <p:spPr bwMode="auto">
          <a:xfrm rot="19847951">
            <a:off x="4241321" y="1595099"/>
            <a:ext cx="1634334" cy="261610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dirty="0">
                <a:solidFill>
                  <a:srgbClr val="326464"/>
                </a:solidFill>
                <a:latin typeface="Helvetica" charset="0"/>
                <a:cs typeface="Helvetica" charset="0"/>
              </a:rPr>
              <a:t> Amplitude squeezing</a:t>
            </a:r>
          </a:p>
        </p:txBody>
      </p:sp>
      <p:sp>
        <p:nvSpPr>
          <p:cNvPr id="27" name="TextBox 76"/>
          <p:cNvSpPr txBox="1">
            <a:spLocks noChangeArrowheads="1"/>
          </p:cNvSpPr>
          <p:nvPr/>
        </p:nvSpPr>
        <p:spPr bwMode="auto">
          <a:xfrm rot="20423679">
            <a:off x="7504165" y="2602009"/>
            <a:ext cx="1214299" cy="430887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rgbClr val="FFFFFF">
                <a:alpha val="50195"/>
              </a:srgb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326464"/>
                </a:solidFill>
                <a:latin typeface="Helvetica" charset="0"/>
                <a:cs typeface="Helvetica" charset="0"/>
              </a:rPr>
              <a:t>Phase </a:t>
            </a:r>
          </a:p>
          <a:p>
            <a:r>
              <a:rPr lang="en-US" sz="1100" dirty="0" smtClean="0">
                <a:solidFill>
                  <a:srgbClr val="326464"/>
                </a:solidFill>
                <a:latin typeface="Helvetica" charset="0"/>
                <a:cs typeface="Helvetica" charset="0"/>
              </a:rPr>
              <a:t>squeezing</a:t>
            </a:r>
            <a:endParaRPr lang="en-US" sz="1100" dirty="0">
              <a:solidFill>
                <a:srgbClr val="326464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8" name="TextBox 77"/>
          <p:cNvSpPr txBox="1">
            <a:spLocks noChangeArrowheads="1"/>
          </p:cNvSpPr>
          <p:nvPr/>
        </p:nvSpPr>
        <p:spPr bwMode="auto">
          <a:xfrm>
            <a:off x="6290226" y="1199756"/>
            <a:ext cx="1305934" cy="261610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rgbClr val="FFFFFF">
                <a:alpha val="50195"/>
              </a:srgb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326464"/>
                </a:solidFill>
                <a:latin typeface="Helvetica" charset="0"/>
                <a:cs typeface="Helvetica" charset="0"/>
              </a:rPr>
              <a:t>Coherent State</a:t>
            </a:r>
            <a:endParaRPr lang="en-US" sz="1100" dirty="0">
              <a:solidFill>
                <a:srgbClr val="326464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97624" y="2785337"/>
            <a:ext cx="49965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18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ϕ</a:t>
            </a:r>
            <a:endParaRPr lang="en-US" sz="18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97313" y="2341729"/>
            <a:ext cx="1169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spc="-3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│E</a:t>
            </a:r>
            <a:r>
              <a:rPr lang="en-US" sz="2400" spc="-300" dirty="0">
                <a:solidFill>
                  <a:schemeClr val="accent4">
                    <a:lumMod val="50000"/>
                  </a:schemeClr>
                </a:solidFill>
              </a:rPr>
              <a:t> │</a:t>
            </a:r>
            <a:endParaRPr lang="en-US" sz="2400" spc="-3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2" name="Oval 31"/>
          <p:cNvSpPr/>
          <p:nvPr/>
        </p:nvSpPr>
        <p:spPr bwMode="auto">
          <a:xfrm rot="20546534">
            <a:off x="5174919" y="2141301"/>
            <a:ext cx="4044136" cy="1264870"/>
          </a:xfrm>
          <a:prstGeom prst="ellipse">
            <a:avLst/>
          </a:prstGeom>
          <a:noFill/>
          <a:ln w="38100" cap="flat" cmpd="sng" algn="ctr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 rot="14191199">
            <a:off x="4065658" y="1510632"/>
            <a:ext cx="2730924" cy="1705866"/>
          </a:xfrm>
          <a:prstGeom prst="ellipse">
            <a:avLst/>
          </a:prstGeom>
          <a:noFill/>
          <a:ln w="38100" cap="flat" cmpd="sng" algn="ctr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64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What can be improved?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err="1" smtClean="0">
                <a:solidFill>
                  <a:srgbClr val="000000"/>
                </a:solidFill>
              </a:rPr>
              <a:t>aLIGO</a:t>
            </a:r>
            <a:r>
              <a:rPr lang="en-US" dirty="0" smtClean="0">
                <a:solidFill>
                  <a:srgbClr val="000000"/>
                </a:solidFill>
              </a:rPr>
              <a:t> limiting noise at full power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837230" y="6387036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>
                <a:solidFill>
                  <a:srgbClr val="000000"/>
                </a:solidFill>
              </a:rPr>
              <a:t>43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aLIGO_fullpower_SRM3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396" y="1802340"/>
            <a:ext cx="5916706" cy="457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51600" y="1539717"/>
            <a:ext cx="38924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u="sng" dirty="0" smtClean="0">
                <a:solidFill>
                  <a:schemeClr val="tx2"/>
                </a:solidFill>
              </a:rPr>
              <a:t>ALIGO Parameters: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Laser Power:             	125.00 Watt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SRM Detuning:          	0.00 degree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SRM transmission:    	0.3500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ITM transmission:      0.0140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PRM transmission:    	0.0300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Finesse:                 	446.41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Power Recycling Factor:   40.54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Arm power:               	710.81 kW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Power on beam splitter:    5.07 kW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Thermal load on ITM:	0.385 W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Thermal load on BS: 	0.051 W</a:t>
            </a:r>
          </a:p>
          <a:p>
            <a:endParaRPr lang="en-US" i="1" u="sng" dirty="0" smtClean="0">
              <a:solidFill>
                <a:schemeClr val="tx2"/>
              </a:solidFill>
            </a:endParaRPr>
          </a:p>
          <a:p>
            <a:endParaRPr lang="en-US" i="1" u="sng" dirty="0" smtClean="0">
              <a:solidFill>
                <a:schemeClr val="tx2"/>
              </a:solidFill>
            </a:endParaRPr>
          </a:p>
          <a:p>
            <a:r>
              <a:rPr lang="en-US" i="1" u="sng" dirty="0" smtClean="0">
                <a:solidFill>
                  <a:schemeClr val="tx2"/>
                </a:solidFill>
              </a:rPr>
              <a:t>ALIGO Astrophysics: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BNS range: 191.04 </a:t>
            </a:r>
            <a:r>
              <a:rPr lang="en-US" dirty="0" err="1" smtClean="0">
                <a:solidFill>
                  <a:schemeClr val="tx2"/>
                </a:solidFill>
              </a:rPr>
              <a:t>Mpc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(</a:t>
            </a:r>
            <a:r>
              <a:rPr lang="en-US" dirty="0" err="1" smtClean="0">
                <a:solidFill>
                  <a:schemeClr val="tx2"/>
                </a:solidFill>
              </a:rPr>
              <a:t>comoving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BNS horizon:436.32 </a:t>
            </a:r>
            <a:r>
              <a:rPr lang="en-US" dirty="0" err="1" smtClean="0">
                <a:solidFill>
                  <a:schemeClr val="tx2"/>
                </a:solidFill>
              </a:rPr>
              <a:t>Mpc</a:t>
            </a:r>
            <a:r>
              <a:rPr lang="en-US" dirty="0" smtClean="0">
                <a:solidFill>
                  <a:schemeClr val="tx2"/>
                </a:solidFill>
              </a:rPr>
              <a:t> (</a:t>
            </a:r>
            <a:r>
              <a:rPr lang="en-US" dirty="0" err="1" smtClean="0">
                <a:solidFill>
                  <a:schemeClr val="tx2"/>
                </a:solidFill>
              </a:rPr>
              <a:t>comoving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BNS reach:   272.08 </a:t>
            </a:r>
            <a:r>
              <a:rPr lang="en-US" dirty="0" err="1" smtClean="0">
                <a:solidFill>
                  <a:schemeClr val="tx2"/>
                </a:solidFill>
              </a:rPr>
              <a:t>Mpc</a:t>
            </a:r>
            <a:r>
              <a:rPr lang="en-US" dirty="0" smtClean="0">
                <a:solidFill>
                  <a:schemeClr val="tx2"/>
                </a:solidFill>
              </a:rPr>
              <a:t> (</a:t>
            </a:r>
            <a:r>
              <a:rPr lang="en-US" dirty="0" err="1" smtClean="0">
                <a:solidFill>
                  <a:schemeClr val="tx2"/>
                </a:solidFill>
              </a:rPr>
              <a:t>comoving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BBH range:   1.37 </a:t>
            </a:r>
            <a:r>
              <a:rPr lang="en-US" dirty="0" err="1" smtClean="0">
                <a:solidFill>
                  <a:schemeClr val="tx2"/>
                </a:solidFill>
              </a:rPr>
              <a:t>Gpc</a:t>
            </a:r>
            <a:r>
              <a:rPr lang="en-US" dirty="0" smtClean="0">
                <a:solidFill>
                  <a:schemeClr val="tx2"/>
                </a:solidFill>
              </a:rPr>
              <a:t> (</a:t>
            </a:r>
            <a:r>
              <a:rPr lang="en-US" dirty="0" err="1" smtClean="0">
                <a:solidFill>
                  <a:schemeClr val="tx2"/>
                </a:solidFill>
              </a:rPr>
              <a:t>comoving</a:t>
            </a:r>
            <a:r>
              <a:rPr lang="en-US" dirty="0" smtClean="0">
                <a:solidFill>
                  <a:schemeClr val="tx2"/>
                </a:solidFill>
              </a:rPr>
              <a:t>, z = 0.3)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BBH horizon: 3.24 </a:t>
            </a:r>
            <a:r>
              <a:rPr lang="en-US" dirty="0" err="1" smtClean="0">
                <a:solidFill>
                  <a:schemeClr val="tx2"/>
                </a:solidFill>
              </a:rPr>
              <a:t>Gpc</a:t>
            </a:r>
            <a:r>
              <a:rPr lang="en-US" dirty="0" smtClean="0">
                <a:solidFill>
                  <a:schemeClr val="tx2"/>
                </a:solidFill>
              </a:rPr>
              <a:t> (</a:t>
            </a:r>
            <a:r>
              <a:rPr lang="en-US" dirty="0" err="1" smtClean="0">
                <a:solidFill>
                  <a:schemeClr val="tx2"/>
                </a:solidFill>
              </a:rPr>
              <a:t>comoving</a:t>
            </a:r>
            <a:r>
              <a:rPr lang="en-US" dirty="0" smtClean="0">
                <a:solidFill>
                  <a:schemeClr val="tx2"/>
                </a:solidFill>
              </a:rPr>
              <a:t>, z = 0.9)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BBH reach: 2.12 </a:t>
            </a:r>
            <a:r>
              <a:rPr lang="en-US" dirty="0" err="1" smtClean="0">
                <a:solidFill>
                  <a:schemeClr val="tx2"/>
                </a:solidFill>
              </a:rPr>
              <a:t>Gpc</a:t>
            </a:r>
            <a:r>
              <a:rPr lang="en-US" dirty="0" smtClean="0">
                <a:solidFill>
                  <a:schemeClr val="tx2"/>
                </a:solidFill>
              </a:rPr>
              <a:t> (</a:t>
            </a:r>
            <a:r>
              <a:rPr lang="en-US" dirty="0" err="1" smtClean="0">
                <a:solidFill>
                  <a:schemeClr val="tx2"/>
                </a:solidFill>
              </a:rPr>
              <a:t>comoving</a:t>
            </a:r>
            <a:r>
              <a:rPr lang="en-US" dirty="0" smtClean="0">
                <a:solidFill>
                  <a:schemeClr val="tx2"/>
                </a:solidFill>
              </a:rPr>
              <a:t>, z = 0.5)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Stochastic Omega:          2.42e-09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Shape 63"/>
          <p:cNvSpPr txBox="1"/>
          <p:nvPr/>
        </p:nvSpPr>
        <p:spPr>
          <a:xfrm>
            <a:off x="3420019" y="6345801"/>
            <a:ext cx="1371900" cy="36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200" dirty="0" smtClean="0">
                <a:solidFill>
                  <a:schemeClr val="tx2"/>
                </a:solidFill>
              </a:rPr>
              <a:t>Slide Credit: </a:t>
            </a:r>
          </a:p>
          <a:p>
            <a:pPr lvl="0">
              <a:spcBef>
                <a:spcPts val="0"/>
              </a:spcBef>
              <a:buNone/>
            </a:pPr>
            <a:r>
              <a:rPr lang="en-GB" sz="1200" dirty="0" smtClean="0">
                <a:solidFill>
                  <a:schemeClr val="tx2"/>
                </a:solidFill>
              </a:rPr>
              <a:t>Mike </a:t>
            </a:r>
            <a:r>
              <a:rPr lang="en-GB" sz="1200" dirty="0" err="1" smtClean="0">
                <a:solidFill>
                  <a:schemeClr val="tx2"/>
                </a:solidFill>
              </a:rPr>
              <a:t>Zucker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34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..plus squeezing with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 ~100m scale filter cavity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aLIGO_longF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736" y="1801368"/>
            <a:ext cx="5916706" cy="4572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LIGO-G1701020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5090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>
                <a:solidFill>
                  <a:srgbClr val="000000"/>
                </a:solidFill>
              </a:rPr>
              <a:t>44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48656" y="1536192"/>
            <a:ext cx="3892400" cy="48320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i="1" u="sng" dirty="0" smtClean="0">
                <a:solidFill>
                  <a:srgbClr val="000000"/>
                </a:solidFill>
              </a:rPr>
              <a:t>A+ Parameters with Squeezing: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Laser Power:             	125.00 Watt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SRM Detuning:          	0.00 degree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SRM transmission:    	0.3500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ITM transmission:      0.0140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PRM transmission:    	0.0300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Finesse:                 	446.41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Power Recycling Factor:   40.54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Arm power:               	710.81 kW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Power on beam splitter:    5.07 kW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Thermal load on ITM:	0.385 W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Thermal load on BS: 	0.051 W</a:t>
            </a:r>
          </a:p>
          <a:p>
            <a:endParaRPr lang="en-US" i="1" u="sng" dirty="0" smtClean="0">
              <a:solidFill>
                <a:srgbClr val="000000"/>
              </a:solidFill>
            </a:endParaRPr>
          </a:p>
          <a:p>
            <a:endParaRPr lang="en-US" i="1" u="sng" dirty="0" smtClean="0">
              <a:solidFill>
                <a:srgbClr val="000000"/>
              </a:solidFill>
            </a:endParaRPr>
          </a:p>
          <a:p>
            <a:r>
              <a:rPr lang="en-US" i="1" u="sng" dirty="0" smtClean="0">
                <a:solidFill>
                  <a:srgbClr val="000000"/>
                </a:solidFill>
              </a:rPr>
              <a:t>A+ Astrophysics with Squeezing: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BNS range: 258.72 </a:t>
            </a:r>
            <a:r>
              <a:rPr lang="en-US" dirty="0" err="1" smtClean="0">
                <a:solidFill>
                  <a:srgbClr val="FF0000"/>
                </a:solidFill>
              </a:rPr>
              <a:t>Mpc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comoving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BNS horizon: 592.49 </a:t>
            </a:r>
            <a:r>
              <a:rPr lang="en-US" dirty="0" err="1" smtClean="0">
                <a:solidFill>
                  <a:srgbClr val="FF0000"/>
                </a:solidFill>
              </a:rPr>
              <a:t>Mpc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comoving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BNS reach:   370.29 </a:t>
            </a:r>
            <a:r>
              <a:rPr lang="en-US" dirty="0" err="1" smtClean="0">
                <a:solidFill>
                  <a:srgbClr val="FF0000"/>
                </a:solidFill>
              </a:rPr>
              <a:t>Mpc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comoving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BBH range:   1.74 </a:t>
            </a:r>
            <a:r>
              <a:rPr lang="en-US" dirty="0" err="1" smtClean="0">
                <a:solidFill>
                  <a:srgbClr val="FF0000"/>
                </a:solidFill>
              </a:rPr>
              <a:t>Gpc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comoving</a:t>
            </a:r>
            <a:r>
              <a:rPr lang="en-US" dirty="0" smtClean="0">
                <a:solidFill>
                  <a:srgbClr val="FF0000"/>
                </a:solidFill>
              </a:rPr>
              <a:t>, z = 0.4)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BBH horizon: 4.14 </a:t>
            </a:r>
            <a:r>
              <a:rPr lang="en-US" dirty="0" err="1" smtClean="0">
                <a:solidFill>
                  <a:srgbClr val="FF0000"/>
                </a:solidFill>
              </a:rPr>
              <a:t>Gpc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comoving</a:t>
            </a:r>
            <a:r>
              <a:rPr lang="en-US" dirty="0" smtClean="0">
                <a:solidFill>
                  <a:srgbClr val="FF0000"/>
                </a:solidFill>
              </a:rPr>
              <a:t>, z = 1.3)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BBH reach: 2.77 </a:t>
            </a:r>
            <a:r>
              <a:rPr lang="en-US" dirty="0" err="1" smtClean="0">
                <a:solidFill>
                  <a:srgbClr val="FF0000"/>
                </a:solidFill>
              </a:rPr>
              <a:t>Gpc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comoving</a:t>
            </a:r>
            <a:r>
              <a:rPr lang="en-US" dirty="0" smtClean="0">
                <a:solidFill>
                  <a:srgbClr val="FF0000"/>
                </a:solidFill>
              </a:rPr>
              <a:t>, z = 0.5)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Stochastic Omega:          9.32e-10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Shape 63"/>
          <p:cNvSpPr txBox="1"/>
          <p:nvPr/>
        </p:nvSpPr>
        <p:spPr>
          <a:xfrm>
            <a:off x="3420019" y="6345801"/>
            <a:ext cx="1371900" cy="36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200" dirty="0" smtClean="0">
                <a:solidFill>
                  <a:schemeClr val="tx2"/>
                </a:solidFill>
              </a:rPr>
              <a:t>Slide Credit: </a:t>
            </a:r>
          </a:p>
          <a:p>
            <a:pPr lvl="0">
              <a:spcBef>
                <a:spcPts val="0"/>
              </a:spcBef>
              <a:buNone/>
            </a:pPr>
            <a:r>
              <a:rPr lang="en-GB" sz="1200" dirty="0" smtClean="0">
                <a:solidFill>
                  <a:schemeClr val="tx2"/>
                </a:solidFill>
              </a:rPr>
              <a:t>Mike </a:t>
            </a:r>
            <a:r>
              <a:rPr lang="en-GB" sz="1200" dirty="0" err="1" smtClean="0">
                <a:solidFill>
                  <a:schemeClr val="tx2"/>
                </a:solidFill>
              </a:rPr>
              <a:t>Zucker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12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..plus coating thermal noise reduction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aLIGO_longFC_CTNreduc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736" y="1801368"/>
            <a:ext cx="5916706" cy="4572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LIGO-G1701020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>
                <a:solidFill>
                  <a:srgbClr val="000000"/>
                </a:solidFill>
              </a:rPr>
              <a:t>45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48656" y="1536192"/>
            <a:ext cx="3892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u="sng" dirty="0" smtClean="0">
                <a:solidFill>
                  <a:srgbClr val="000000"/>
                </a:solidFill>
              </a:rPr>
              <a:t>A+ Parameters with Squeezing/CTN: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Laser Power:             	125.00 Watt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SRM Detuning:          	0.00 degree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SRM transmission:    	0.3500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ITM transmission:      0.0140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PRM transmission:    	0.0300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Finesse:                 	446.41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Power Recycling Factor:   40.54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Arm power:               	710.81 kW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Power on beam splitter:    5.07 kW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Thermal load on ITM:	0.385 W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Thermal load on BS: 	0.051 W</a:t>
            </a:r>
          </a:p>
          <a:p>
            <a:endParaRPr lang="en-US" i="1" u="sng" dirty="0" smtClean="0">
              <a:solidFill>
                <a:srgbClr val="000000"/>
              </a:solidFill>
            </a:endParaRPr>
          </a:p>
          <a:p>
            <a:endParaRPr lang="en-US" i="1" u="sng" dirty="0" smtClean="0">
              <a:solidFill>
                <a:srgbClr val="000000"/>
              </a:solidFill>
            </a:endParaRPr>
          </a:p>
          <a:p>
            <a:r>
              <a:rPr lang="en-US" i="1" u="sng" dirty="0" smtClean="0">
                <a:solidFill>
                  <a:srgbClr val="000000"/>
                </a:solidFill>
              </a:rPr>
              <a:t>A+ Astrophysics with Squeezing/CTN: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BNS range: 354.06 </a:t>
            </a:r>
            <a:r>
              <a:rPr lang="en-US" dirty="0" err="1" smtClean="0">
                <a:solidFill>
                  <a:srgbClr val="FF0000"/>
                </a:solidFill>
              </a:rPr>
              <a:t>Mpc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comoving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BNS horizon: 814.04 </a:t>
            </a:r>
            <a:r>
              <a:rPr lang="en-US" dirty="0" err="1" smtClean="0">
                <a:solidFill>
                  <a:srgbClr val="FF0000"/>
                </a:solidFill>
              </a:rPr>
              <a:t>Mpc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comoving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BNS reach:   510.28 </a:t>
            </a:r>
            <a:r>
              <a:rPr lang="en-US" dirty="0" err="1" smtClean="0">
                <a:solidFill>
                  <a:srgbClr val="FF0000"/>
                </a:solidFill>
              </a:rPr>
              <a:t>Mpc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comoving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BBH range:   2.24 </a:t>
            </a:r>
            <a:r>
              <a:rPr lang="en-US" dirty="0" err="1" smtClean="0">
                <a:solidFill>
                  <a:srgbClr val="FF0000"/>
                </a:solidFill>
              </a:rPr>
              <a:t>Gpc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comoving</a:t>
            </a:r>
            <a:r>
              <a:rPr lang="en-US" dirty="0" smtClean="0">
                <a:solidFill>
                  <a:srgbClr val="FF0000"/>
                </a:solidFill>
              </a:rPr>
              <a:t>, z = 0.6)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BBH horizon: 4.14 </a:t>
            </a:r>
            <a:r>
              <a:rPr lang="en-US" dirty="0" err="1" smtClean="0">
                <a:solidFill>
                  <a:srgbClr val="FF0000"/>
                </a:solidFill>
              </a:rPr>
              <a:t>Gpc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comoving</a:t>
            </a:r>
            <a:r>
              <a:rPr lang="en-US" dirty="0" smtClean="0">
                <a:solidFill>
                  <a:srgbClr val="FF0000"/>
                </a:solidFill>
              </a:rPr>
              <a:t>, z = 2.1)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BBH reach: 2.77 </a:t>
            </a:r>
            <a:r>
              <a:rPr lang="en-US" dirty="0" err="1" smtClean="0">
                <a:solidFill>
                  <a:srgbClr val="FF0000"/>
                </a:solidFill>
              </a:rPr>
              <a:t>Gpc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comoving</a:t>
            </a:r>
            <a:r>
              <a:rPr lang="en-US" dirty="0" smtClean="0">
                <a:solidFill>
                  <a:srgbClr val="FF0000"/>
                </a:solidFill>
              </a:rPr>
              <a:t>, z = 1.1)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Stochastic Omega:          6.78e-10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Shape 63"/>
          <p:cNvSpPr txBox="1"/>
          <p:nvPr/>
        </p:nvSpPr>
        <p:spPr>
          <a:xfrm>
            <a:off x="3420019" y="6345801"/>
            <a:ext cx="1371900" cy="36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200" dirty="0" smtClean="0">
                <a:solidFill>
                  <a:schemeClr val="tx2"/>
                </a:solidFill>
              </a:rPr>
              <a:t>Slide Credit: </a:t>
            </a:r>
          </a:p>
          <a:p>
            <a:pPr lvl="0">
              <a:spcBef>
                <a:spcPts val="0"/>
              </a:spcBef>
              <a:buNone/>
            </a:pPr>
            <a:r>
              <a:rPr lang="en-GB" sz="1200" dirty="0" smtClean="0">
                <a:solidFill>
                  <a:schemeClr val="tx2"/>
                </a:solidFill>
              </a:rPr>
              <a:t>Mike </a:t>
            </a:r>
            <a:r>
              <a:rPr lang="en-GB" sz="1200" dirty="0" err="1" smtClean="0">
                <a:solidFill>
                  <a:schemeClr val="tx2"/>
                </a:solidFill>
              </a:rPr>
              <a:t>Zucker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01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54" t="4475" r="38689" b="35071"/>
          <a:stretch/>
        </p:blipFill>
        <p:spPr>
          <a:xfrm>
            <a:off x="823273" y="1224714"/>
            <a:ext cx="7314476" cy="30748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Challenge: Thermal Noise in Optical Coatings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862" y="4407786"/>
            <a:ext cx="8446572" cy="1850982"/>
          </a:xfrm>
        </p:spPr>
        <p:txBody>
          <a:bodyPr/>
          <a:lstStyle/>
          <a:p>
            <a:r>
              <a:rPr lang="en-US" sz="1800" dirty="0" smtClean="0">
                <a:solidFill>
                  <a:srgbClr val="000000"/>
                </a:solidFill>
              </a:rPr>
              <a:t>Simple picture: </a:t>
            </a:r>
            <a:r>
              <a:rPr lang="en-US" sz="1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lang="en-US" sz="1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of energy </a:t>
            </a:r>
            <a:r>
              <a:rPr lang="en-US" sz="1800" dirty="0" smtClean="0">
                <a:solidFill>
                  <a:srgbClr val="000000"/>
                </a:solidFill>
              </a:rPr>
              <a:t>per mechanical mode, viscous damping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For coating dominated noise and structural damping: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2349500" y="1866900"/>
            <a:ext cx="199382" cy="1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" name="Group 6"/>
          <p:cNvGrpSpPr/>
          <p:nvPr/>
        </p:nvGrpSpPr>
        <p:grpSpPr>
          <a:xfrm>
            <a:off x="2544361" y="1425626"/>
            <a:ext cx="312168" cy="851535"/>
            <a:chOff x="1111454" y="3932370"/>
            <a:chExt cx="765967" cy="1433385"/>
          </a:xfrm>
        </p:grpSpPr>
        <p:sp>
          <p:nvSpPr>
            <p:cNvPr id="20" name="Rectangle 19"/>
            <p:cNvSpPr/>
            <p:nvPr/>
          </p:nvSpPr>
          <p:spPr bwMode="auto">
            <a:xfrm>
              <a:off x="1261926" y="3941620"/>
              <a:ext cx="465024" cy="142413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Arc 20"/>
            <p:cNvSpPr/>
            <p:nvPr/>
          </p:nvSpPr>
          <p:spPr bwMode="auto">
            <a:xfrm>
              <a:off x="1589841" y="3941619"/>
              <a:ext cx="287580" cy="1424135"/>
            </a:xfrm>
            <a:prstGeom prst="arc">
              <a:avLst>
                <a:gd name="adj1" fmla="val 16200000"/>
                <a:gd name="adj2" fmla="val 5381110"/>
              </a:avLst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Arc 21"/>
            <p:cNvSpPr/>
            <p:nvPr/>
          </p:nvSpPr>
          <p:spPr bwMode="auto">
            <a:xfrm flipH="1">
              <a:off x="1111454" y="3932370"/>
              <a:ext cx="287580" cy="1424135"/>
            </a:xfrm>
            <a:prstGeom prst="arc">
              <a:avLst>
                <a:gd name="adj1" fmla="val 16200000"/>
                <a:gd name="adj2" fmla="val 5381110"/>
              </a:avLst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44082" y="1434465"/>
            <a:ext cx="299318" cy="851535"/>
            <a:chOff x="2430391" y="3944471"/>
            <a:chExt cx="734437" cy="1433385"/>
          </a:xfrm>
        </p:grpSpPr>
        <p:sp>
          <p:nvSpPr>
            <p:cNvPr id="24" name="Rectangle 23"/>
            <p:cNvSpPr/>
            <p:nvPr/>
          </p:nvSpPr>
          <p:spPr bwMode="auto">
            <a:xfrm>
              <a:off x="2561945" y="3953722"/>
              <a:ext cx="465025" cy="1424134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Arc 25"/>
            <p:cNvSpPr/>
            <p:nvPr/>
          </p:nvSpPr>
          <p:spPr bwMode="auto">
            <a:xfrm flipH="1">
              <a:off x="2877248" y="3953720"/>
              <a:ext cx="287580" cy="1424135"/>
            </a:xfrm>
            <a:prstGeom prst="arc">
              <a:avLst>
                <a:gd name="adj1" fmla="val 16200000"/>
                <a:gd name="adj2" fmla="val 5381110"/>
              </a:avLst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Arc 26"/>
            <p:cNvSpPr/>
            <p:nvPr/>
          </p:nvSpPr>
          <p:spPr bwMode="auto">
            <a:xfrm>
              <a:off x="2430391" y="3944471"/>
              <a:ext cx="287580" cy="1424135"/>
            </a:xfrm>
            <a:prstGeom prst="arc">
              <a:avLst>
                <a:gd name="adj1" fmla="val 16200000"/>
                <a:gd name="adj2" fmla="val 5381110"/>
              </a:avLst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 bwMode="auto">
          <a:xfrm>
            <a:off x="3434921" y="1432382"/>
            <a:ext cx="189520" cy="846039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67893" y="2359100"/>
            <a:ext cx="138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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)</a:t>
            </a:r>
            <a:r>
              <a:rPr lang="en-US" sz="24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04703" y="3737994"/>
            <a:ext cx="924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sym typeface="Symbol" panose="05050102010706020507" pitchFamily="18" charset="2"/>
              </a:rPr>
              <a:t> </a:t>
            </a:r>
            <a:r>
              <a:rPr lang="en-US" sz="2400" dirty="0" smtClean="0">
                <a:solidFill>
                  <a:srgbClr val="000000"/>
                </a:solidFill>
                <a:sym typeface="Symbol" panose="05050102010706020507" pitchFamily="18" charset="2"/>
              </a:rPr>
              <a:t>/</a:t>
            </a:r>
            <a:r>
              <a:rPr lang="en-US" sz="2400" i="1" dirty="0" smtClean="0">
                <a:solidFill>
                  <a:srgbClr val="000000"/>
                </a:solidFill>
                <a:sym typeface="Symbol" panose="05050102010706020507" pitchFamily="18" charset="2"/>
              </a:rPr>
              <a:t></a:t>
            </a:r>
            <a:r>
              <a:rPr lang="en-US" sz="24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0</a:t>
            </a:r>
            <a:endParaRPr lang="en-US" sz="2400" baseline="-2500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56183" y="345756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</a:t>
            </a:r>
            <a:r>
              <a:rPr lang="en-US" i="1" dirty="0" smtClean="0"/>
              <a:t>Q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753081" y="256235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</a:t>
            </a:r>
            <a:r>
              <a:rPr lang="en-US" i="1" dirty="0" smtClean="0"/>
              <a:t>Q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 flipH="1">
            <a:off x="2873352" y="1866900"/>
            <a:ext cx="206398" cy="457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35"/>
          <p:cNvSpPr txBox="1"/>
          <p:nvPr/>
        </p:nvSpPr>
        <p:spPr>
          <a:xfrm>
            <a:off x="2120901" y="1598361"/>
            <a:ext cx="425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13292" y="3424085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 1/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Q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443512"/>
              </p:ext>
            </p:extLst>
          </p:nvPr>
        </p:nvGraphicFramePr>
        <p:xfrm>
          <a:off x="2310615" y="5487719"/>
          <a:ext cx="30607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" name="Equation" r:id="rId5" imgW="3060360" imgH="596880" progId="Equation.DSMT4">
                  <p:embed/>
                </p:oleObj>
              </mc:Choice>
              <mc:Fallback>
                <p:oleObj name="Equation" r:id="rId5" imgW="306036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10615" y="5487719"/>
                        <a:ext cx="306070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2770696" y="6051497"/>
            <a:ext cx="1031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rgbClr val="FF0000"/>
                </a:solidFill>
              </a:rPr>
              <a:t>beam radius</a:t>
            </a:r>
            <a:endParaRPr lang="en-US" sz="1200" b="0" dirty="0">
              <a:solidFill>
                <a:srgbClr val="FF0000"/>
              </a:solidFill>
            </a:endParaRPr>
          </a:p>
        </p:txBody>
      </p:sp>
      <p:sp>
        <p:nvSpPr>
          <p:cNvPr id="40" name="Freeform 39"/>
          <p:cNvSpPr/>
          <p:nvPr/>
        </p:nvSpPr>
        <p:spPr bwMode="auto">
          <a:xfrm>
            <a:off x="3721641" y="6026451"/>
            <a:ext cx="330305" cy="179926"/>
          </a:xfrm>
          <a:custGeom>
            <a:avLst/>
            <a:gdLst>
              <a:gd name="connsiteX0" fmla="*/ 437881 w 437881"/>
              <a:gd name="connsiteY0" fmla="*/ 6440 h 341290"/>
              <a:gd name="connsiteX1" fmla="*/ 231819 w 437881"/>
              <a:gd name="connsiteY1" fmla="*/ 0 h 341290"/>
              <a:gd name="connsiteX2" fmla="*/ 0 w 437881"/>
              <a:gd name="connsiteY2" fmla="*/ 341290 h 341290"/>
              <a:gd name="connsiteX0" fmla="*/ 330305 w 330305"/>
              <a:gd name="connsiteY0" fmla="*/ 6440 h 179926"/>
              <a:gd name="connsiteX1" fmla="*/ 124243 w 330305"/>
              <a:gd name="connsiteY1" fmla="*/ 0 h 179926"/>
              <a:gd name="connsiteX2" fmla="*/ 0 w 330305"/>
              <a:gd name="connsiteY2" fmla="*/ 179926 h 17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0305" h="179926">
                <a:moveTo>
                  <a:pt x="330305" y="6440"/>
                </a:moveTo>
                <a:lnTo>
                  <a:pt x="124243" y="0"/>
                </a:lnTo>
                <a:lnTo>
                  <a:pt x="0" y="179926"/>
                </a:ln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" name="Freeform 40"/>
          <p:cNvSpPr/>
          <p:nvPr/>
        </p:nvSpPr>
        <p:spPr bwMode="auto">
          <a:xfrm>
            <a:off x="3910279" y="5350310"/>
            <a:ext cx="276895" cy="173865"/>
          </a:xfrm>
          <a:custGeom>
            <a:avLst/>
            <a:gdLst>
              <a:gd name="connsiteX0" fmla="*/ 83712 w 276895"/>
              <a:gd name="connsiteY0" fmla="*/ 173865 h 173865"/>
              <a:gd name="connsiteX1" fmla="*/ 276895 w 276895"/>
              <a:gd name="connsiteY1" fmla="*/ 154547 h 173865"/>
              <a:gd name="connsiteX2" fmla="*/ 0 w 276895"/>
              <a:gd name="connsiteY2" fmla="*/ 0 h 17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895" h="173865">
                <a:moveTo>
                  <a:pt x="83712" y="173865"/>
                </a:moveTo>
                <a:lnTo>
                  <a:pt x="276895" y="154547"/>
                </a:ln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631272" y="5167910"/>
            <a:ext cx="1365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rgbClr val="FF0000"/>
                </a:solidFill>
              </a:rPr>
              <a:t>coating thickness</a:t>
            </a:r>
            <a:endParaRPr lang="en-US" sz="1200" b="0" dirty="0">
              <a:solidFill>
                <a:srgbClr val="FF0000"/>
              </a:solidFill>
            </a:endParaRPr>
          </a:p>
        </p:txBody>
      </p:sp>
      <p:sp>
        <p:nvSpPr>
          <p:cNvPr id="43" name="Freeform 42"/>
          <p:cNvSpPr/>
          <p:nvPr/>
        </p:nvSpPr>
        <p:spPr bwMode="auto">
          <a:xfrm>
            <a:off x="4283229" y="5392825"/>
            <a:ext cx="323959" cy="266041"/>
          </a:xfrm>
          <a:custGeom>
            <a:avLst/>
            <a:gdLst>
              <a:gd name="connsiteX0" fmla="*/ 0 w 386367"/>
              <a:gd name="connsiteY0" fmla="*/ 502276 h 502276"/>
              <a:gd name="connsiteX1" fmla="*/ 154547 w 386367"/>
              <a:gd name="connsiteY1" fmla="*/ 502276 h 502276"/>
              <a:gd name="connsiteX2" fmla="*/ 386367 w 386367"/>
              <a:gd name="connsiteY2" fmla="*/ 0 h 50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6367" h="502276">
                <a:moveTo>
                  <a:pt x="0" y="502276"/>
                </a:moveTo>
                <a:lnTo>
                  <a:pt x="154547" y="502276"/>
                </a:lnTo>
                <a:lnTo>
                  <a:pt x="386367" y="0"/>
                </a:ln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353644" y="5148391"/>
            <a:ext cx="1479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rgbClr val="FF0000"/>
                </a:solidFill>
              </a:rPr>
              <a:t>coating elastic loss</a:t>
            </a:r>
            <a:endParaRPr lang="en-US" sz="1200" b="0" dirty="0">
              <a:solidFill>
                <a:srgbClr val="FF0000"/>
              </a:solidFill>
            </a:endParaRP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304100"/>
              </p:ext>
            </p:extLst>
          </p:nvPr>
        </p:nvGraphicFramePr>
        <p:xfrm>
          <a:off x="6420663" y="5169462"/>
          <a:ext cx="2155961" cy="791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" name="Equation" r:id="rId7" imgW="1765080" imgH="647640" progId="Equation.3">
                  <p:embed/>
                </p:oleObj>
              </mc:Choice>
              <mc:Fallback>
                <p:oleObj name="Equation" r:id="rId7" imgW="1765080" imgH="647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20663" y="5169462"/>
                        <a:ext cx="2155961" cy="79103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1535484" y="2841130"/>
            <a:ext cx="1520994" cy="461665"/>
            <a:chOff x="1715875" y="2574135"/>
            <a:chExt cx="1520994" cy="461665"/>
          </a:xfrm>
        </p:grpSpPr>
        <p:cxnSp>
          <p:nvCxnSpPr>
            <p:cNvPr id="48" name="Straight Connector 47"/>
            <p:cNvCxnSpPr/>
            <p:nvPr/>
          </p:nvCxnSpPr>
          <p:spPr bwMode="auto">
            <a:xfrm>
              <a:off x="1715875" y="2609922"/>
              <a:ext cx="0" cy="39009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3236869" y="2594331"/>
              <a:ext cx="0" cy="39009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Arrow Connector 51"/>
            <p:cNvCxnSpPr/>
            <p:nvPr/>
          </p:nvCxnSpPr>
          <p:spPr bwMode="auto">
            <a:xfrm flipV="1">
              <a:off x="1715875" y="2826774"/>
              <a:ext cx="1520994" cy="238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TextBox 49"/>
            <p:cNvSpPr txBox="1"/>
            <p:nvPr/>
          </p:nvSpPr>
          <p:spPr>
            <a:xfrm>
              <a:off x="2184465" y="2574135"/>
              <a:ext cx="58381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signal</a:t>
              </a:r>
            </a:p>
            <a:p>
              <a:r>
                <a:rPr lang="en-US" sz="1200" dirty="0" smtClean="0"/>
                <a:t>band</a:t>
              </a:r>
              <a:endParaRPr lang="en-US" sz="1200" dirty="0"/>
            </a:p>
          </p:txBody>
        </p:sp>
      </p:grpSp>
      <p:sp>
        <p:nvSpPr>
          <p:cNvPr id="57" name="Arc 56"/>
          <p:cNvSpPr/>
          <p:nvPr/>
        </p:nvSpPr>
        <p:spPr bwMode="auto">
          <a:xfrm>
            <a:off x="2661347" y="1247108"/>
            <a:ext cx="1538146" cy="282705"/>
          </a:xfrm>
          <a:prstGeom prst="arc">
            <a:avLst>
              <a:gd name="adj1" fmla="val 10778725"/>
              <a:gd name="adj2" fmla="val 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325165" y="1143388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ym typeface="Symbol" panose="05050102010706020507" pitchFamily="18" charset="2"/>
              </a:rPr>
              <a:t></a:t>
            </a:r>
            <a:r>
              <a:rPr lang="en-US" baseline="-25000" dirty="0" smtClean="0">
                <a:sym typeface="Symbol" panose="05050102010706020507" pitchFamily="18" charset="2"/>
              </a:rPr>
              <a:t>0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7386479" y="1598550"/>
            <a:ext cx="1681321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tx2"/>
                </a:solidFill>
                <a:latin typeface="Arial"/>
                <a:cs typeface="Arial"/>
              </a:rPr>
              <a:t>Y. Levin  </a:t>
            </a:r>
            <a:r>
              <a:rPr lang="en-US" sz="1200" i="1" dirty="0">
                <a:solidFill>
                  <a:schemeClr val="tx2"/>
                </a:solidFill>
                <a:latin typeface="Arial"/>
                <a:cs typeface="Arial"/>
              </a:rPr>
              <a:t>Phys. Rev. </a:t>
            </a:r>
            <a:endParaRPr lang="en-US" sz="1200" i="1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sz="1200" i="1" dirty="0" smtClean="0">
                <a:solidFill>
                  <a:schemeClr val="tx2"/>
                </a:solidFill>
                <a:latin typeface="Arial"/>
                <a:cs typeface="Arial"/>
              </a:rPr>
              <a:t>D</a:t>
            </a:r>
            <a:r>
              <a:rPr lang="en-US" sz="1200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1200" b="0" dirty="0">
                <a:solidFill>
                  <a:schemeClr val="tx2"/>
                </a:solidFill>
                <a:latin typeface="Arial"/>
                <a:cs typeface="Arial"/>
              </a:rPr>
              <a:t>57 659 (1998)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930965" y="6127463"/>
            <a:ext cx="29445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</a:rPr>
              <a:t>Compare: Bulk Silica </a:t>
            </a:r>
            <a:r>
              <a:rPr lang="en-US" sz="1800" b="0" i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f </a:t>
            </a:r>
            <a:r>
              <a:rPr lang="en-US" b="0" i="1" dirty="0" smtClean="0">
                <a:solidFill>
                  <a:srgbClr val="000000"/>
                </a:solidFill>
                <a:latin typeface="Arial"/>
                <a:cs typeface="Arial"/>
              </a:rPr>
              <a:t>~</a:t>
            </a:r>
            <a:r>
              <a:rPr lang="en-US" b="0" dirty="0" smtClean="0">
                <a:solidFill>
                  <a:srgbClr val="000000"/>
                </a:solidFill>
                <a:latin typeface="Arial"/>
                <a:cs typeface="Arial"/>
              </a:rPr>
              <a:t> 10</a:t>
            </a:r>
            <a:r>
              <a:rPr lang="en-US" sz="1600" b="0" baseline="30000" dirty="0" smtClean="0">
                <a:solidFill>
                  <a:srgbClr val="000000"/>
                </a:solidFill>
                <a:latin typeface="Arial"/>
                <a:cs typeface="Arial"/>
              </a:rPr>
              <a:t>-6</a:t>
            </a:r>
            <a:r>
              <a:rPr lang="en-US" sz="1600" b="0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US" b="0" dirty="0">
                <a:solidFill>
                  <a:srgbClr val="000000"/>
                </a:solidFill>
                <a:latin typeface="Arial"/>
                <a:cs typeface="Arial"/>
              </a:rPr>
              <a:t>10</a:t>
            </a:r>
            <a:r>
              <a:rPr lang="en-US" sz="1600" b="0" baseline="30000" dirty="0" smtClean="0">
                <a:solidFill>
                  <a:srgbClr val="000000"/>
                </a:solidFill>
                <a:latin typeface="Arial"/>
                <a:cs typeface="Arial"/>
              </a:rPr>
              <a:t>-8</a:t>
            </a:r>
            <a:r>
              <a:rPr lang="en-US" b="0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1" name="Shape 63"/>
          <p:cNvSpPr txBox="1"/>
          <p:nvPr/>
        </p:nvSpPr>
        <p:spPr>
          <a:xfrm>
            <a:off x="3420019" y="6345801"/>
            <a:ext cx="1371900" cy="36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200" dirty="0" smtClean="0">
                <a:solidFill>
                  <a:schemeClr val="tx2"/>
                </a:solidFill>
              </a:rPr>
              <a:t>Slide Credit: </a:t>
            </a:r>
          </a:p>
          <a:p>
            <a:pPr lvl="0">
              <a:spcBef>
                <a:spcPts val="0"/>
              </a:spcBef>
              <a:buNone/>
            </a:pPr>
            <a:r>
              <a:rPr lang="en-GB" sz="1200" dirty="0" smtClean="0">
                <a:solidFill>
                  <a:schemeClr val="tx2"/>
                </a:solidFill>
              </a:rPr>
              <a:t>Marty </a:t>
            </a:r>
            <a:r>
              <a:rPr lang="en-GB" sz="1200" dirty="0" err="1" smtClean="0">
                <a:solidFill>
                  <a:schemeClr val="tx2"/>
                </a:solidFill>
              </a:rPr>
              <a:t>Fejer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8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sz="3600" i="1" dirty="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Probing the </a:t>
            </a:r>
            <a:r>
              <a:rPr lang="en-US" sz="3600" i="1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Horizons of the Gravitational-wave Universe: </a:t>
            </a:r>
            <a:endParaRPr lang="en-US" sz="3600" i="1" dirty="0" smtClean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Voyager </a:t>
            </a:r>
            <a:r>
              <a:rPr lang="en-US" sz="3600" i="1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&amp; Cosmic </a:t>
            </a: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Explorer</a:t>
            </a: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2025 - 2035+  </a:t>
            </a:r>
            <a:endParaRPr lang="en-US" sz="3600" i="1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  <a:p>
            <a:pPr marL="0" indent="0" algn="ctr">
              <a:buNone/>
            </a:pPr>
            <a:endParaRPr lang="en-US" sz="3600" i="1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FB9B027-EB77-9849-9E2C-8D7A6A6D877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71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059" y="1428213"/>
            <a:ext cx="8229600" cy="4525963"/>
          </a:xfrm>
        </p:spPr>
        <p:txBody>
          <a:bodyPr/>
          <a:lstStyle/>
          <a:p>
            <a:pPr lvl="1"/>
            <a:r>
              <a:rPr lang="en-US" dirty="0" smtClean="0"/>
              <a:t>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09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88002" y="52918"/>
            <a:ext cx="2520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 smtClean="0">
                <a:solidFill>
                  <a:srgbClr val="000000"/>
                </a:solidFill>
              </a:rPr>
              <a:t>Conceptual </a:t>
            </a:r>
            <a:endParaRPr lang="en-US" sz="3600" b="0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957775" y="5331611"/>
            <a:ext cx="0" cy="99223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1944547" y="5649126"/>
            <a:ext cx="928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Today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3201636" y="1422939"/>
            <a:ext cx="5740123" cy="307777"/>
          </a:xfrm>
          <a:prstGeom prst="rect">
            <a:avLst/>
          </a:prstGeom>
          <a:solidFill>
            <a:srgbClr val="618FFD"/>
          </a:solidFill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</a:rPr>
              <a:t>LSC Instrument </a:t>
            </a:r>
            <a:r>
              <a:rPr lang="en-US" b="0" dirty="0">
                <a:solidFill>
                  <a:srgbClr val="000000"/>
                </a:solidFill>
              </a:rPr>
              <a:t>Science White </a:t>
            </a:r>
            <a:r>
              <a:rPr lang="en-US" b="0" dirty="0" smtClean="0">
                <a:solidFill>
                  <a:srgbClr val="000000"/>
                </a:solidFill>
              </a:rPr>
              <a:t>Paper 2016-2017, </a:t>
            </a:r>
            <a:r>
              <a:rPr lang="nb-NO" b="0" dirty="0">
                <a:solidFill>
                  <a:srgbClr val="000000"/>
                </a:solidFill>
              </a:rPr>
              <a:t>LIGO-T1600119–v4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3933" y="4130514"/>
            <a:ext cx="404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(a)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3593" y="3397804"/>
            <a:ext cx="413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(b)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424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500433"/>
            <a:ext cx="4292278" cy="419633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38104" y="152921"/>
            <a:ext cx="9143999" cy="825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800" i="1" dirty="0">
                <a:latin typeface="IM Fell English"/>
                <a:ea typeface="IM Fell English"/>
                <a:cs typeface="IM Fell English"/>
                <a:sym typeface="IM Fell English"/>
              </a:rPr>
              <a:t>LIGO </a:t>
            </a:r>
            <a:r>
              <a:rPr lang="en-US" sz="2800" i="1" dirty="0" smtClean="0">
                <a:latin typeface="IM Fell English"/>
                <a:ea typeface="IM Fell English"/>
                <a:cs typeface="IM Fell English"/>
                <a:sym typeface="IM Fell English"/>
              </a:rPr>
              <a:t>Voyager:</a:t>
            </a:r>
            <a:r>
              <a:rPr lang="en-US" sz="2800" dirty="0">
                <a:latin typeface="IM Fell English"/>
                <a:ea typeface="IM Fell English"/>
                <a:cs typeface="IM Fell English"/>
                <a:sym typeface="IM Fell English"/>
              </a:rPr>
              <a:t> </a:t>
            </a:r>
            <a:r>
              <a:rPr lang="en-US" sz="2800" dirty="0" smtClean="0">
                <a:latin typeface="IM Fell English"/>
                <a:ea typeface="IM Fell English"/>
                <a:cs typeface="IM Fell English"/>
                <a:sym typeface="IM Fell English"/>
              </a:rPr>
              <a:t/>
            </a:r>
            <a:br>
              <a:rPr lang="en-US" sz="2800" dirty="0" smtClean="0">
                <a:latin typeface="IM Fell English"/>
                <a:ea typeface="IM Fell English"/>
                <a:cs typeface="IM Fell English"/>
                <a:sym typeface="IM Fell English"/>
              </a:rPr>
            </a:br>
            <a:r>
              <a:rPr lang="en-US" sz="2800" dirty="0" smtClean="0">
                <a:latin typeface="IM Fell English"/>
                <a:ea typeface="IM Fell English"/>
                <a:cs typeface="IM Fell English"/>
                <a:sym typeface="IM Fell English"/>
              </a:rPr>
              <a:t>Fully Exploiting the Current LIGO </a:t>
            </a:r>
            <a:r>
              <a:rPr lang="en-US" sz="2800" dirty="0">
                <a:latin typeface="IM Fell English"/>
                <a:ea typeface="IM Fell English"/>
                <a:cs typeface="IM Fell English"/>
                <a:sym typeface="IM Fell English"/>
              </a:rPr>
              <a:t>F</a:t>
            </a:r>
            <a:r>
              <a:rPr lang="en-US" sz="2800" dirty="0" smtClean="0">
                <a:latin typeface="IM Fell English"/>
                <a:ea typeface="IM Fell English"/>
                <a:cs typeface="IM Fell English"/>
                <a:sym typeface="IM Fell English"/>
              </a:rPr>
              <a:t>acilities</a:t>
            </a:r>
            <a:endParaRPr lang="en" sz="2800" i="1" dirty="0">
              <a:latin typeface="IM Fell English"/>
              <a:ea typeface="IM Fell English"/>
              <a:cs typeface="IM Fell English"/>
              <a:sym typeface="IM Fell English"/>
            </a:endParaRPr>
          </a:p>
        </p:txBody>
      </p:sp>
      <p:sp>
        <p:nvSpPr>
          <p:cNvPr id="43" name="Shape 43"/>
          <p:cNvSpPr txBox="1"/>
          <p:nvPr/>
        </p:nvSpPr>
        <p:spPr>
          <a:xfrm>
            <a:off x="5383881" y="6037711"/>
            <a:ext cx="3447879" cy="6064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100" u="sng" dirty="0" smtClean="0">
                <a:solidFill>
                  <a:schemeClr val="hlink"/>
                </a:solidFill>
                <a:hlinkClick r:id="rId4"/>
              </a:rPr>
              <a:t>https</a:t>
            </a:r>
            <a:r>
              <a:rPr lang="en" sz="1100" u="sng" dirty="0">
                <a:solidFill>
                  <a:schemeClr val="hlink"/>
                </a:solidFill>
                <a:hlinkClick r:id="rId4"/>
              </a:rPr>
              <a:t>://dcc.ligo.org/LIGO-T1400226</a:t>
            </a:r>
            <a:r>
              <a:rPr lang="en" sz="1100" dirty="0"/>
              <a:t>,  </a:t>
            </a:r>
            <a:endParaRPr lang="en-US" sz="1100" dirty="0" smtClean="0"/>
          </a:p>
          <a:p>
            <a:pPr>
              <a:spcBef>
                <a:spcPts val="0"/>
              </a:spcBef>
              <a:buNone/>
            </a:pPr>
            <a:r>
              <a:rPr lang="en" sz="1100" u="sng" dirty="0" smtClean="0">
                <a:solidFill>
                  <a:schemeClr val="hlink"/>
                </a:solidFill>
                <a:hlinkClick r:id="rId5"/>
              </a:rPr>
              <a:t>https</a:t>
            </a:r>
            <a:r>
              <a:rPr lang="en" sz="1100" u="sng" dirty="0">
                <a:solidFill>
                  <a:schemeClr val="hlink"/>
                </a:solidFill>
                <a:hlinkClick r:id="rId5"/>
              </a:rPr>
              <a:t>://dcc.ligo.org/LIGO-T1200031</a:t>
            </a:r>
            <a:r>
              <a:rPr lang="en" sz="1100" dirty="0"/>
              <a:t>,  </a:t>
            </a:r>
            <a:endParaRPr lang="en-US" sz="1100" dirty="0" smtClean="0"/>
          </a:p>
          <a:p>
            <a:pPr>
              <a:spcBef>
                <a:spcPts val="0"/>
              </a:spcBef>
              <a:buNone/>
            </a:pPr>
            <a:r>
              <a:rPr lang="en" sz="1100" u="sng" dirty="0" smtClean="0">
                <a:solidFill>
                  <a:schemeClr val="hlink"/>
                </a:solidFill>
                <a:hlinkClick r:id="rId6"/>
              </a:rPr>
              <a:t>https</a:t>
            </a:r>
            <a:r>
              <a:rPr lang="en" sz="1100" u="sng" dirty="0">
                <a:solidFill>
                  <a:schemeClr val="hlink"/>
                </a:solidFill>
                <a:hlinkClick r:id="rId6"/>
              </a:rPr>
              <a:t>://</a:t>
            </a:r>
            <a:r>
              <a:rPr lang="en" sz="1100" u="sng" dirty="0" smtClean="0">
                <a:solidFill>
                  <a:schemeClr val="hlink"/>
                </a:solidFill>
                <a:hlinkClick r:id="rId6"/>
              </a:rPr>
              <a:t>dcc.ligo.org/LIGO-T1200099</a:t>
            </a:r>
            <a:endParaRPr lang="en-US" sz="1100" u="sng" dirty="0" smtClean="0">
              <a:solidFill>
                <a:schemeClr val="hlink"/>
              </a:solidFill>
              <a:hlinkClick r:id="rId6"/>
            </a:endParaRPr>
          </a:p>
          <a:p>
            <a:r>
              <a:rPr lang="en" sz="1100" u="sng" dirty="0">
                <a:solidFill>
                  <a:schemeClr val="hlink"/>
                </a:solidFill>
              </a:rPr>
              <a:t>https://</a:t>
            </a:r>
            <a:r>
              <a:rPr lang="en" sz="1100" u="sng" dirty="0" smtClean="0">
                <a:solidFill>
                  <a:schemeClr val="hlink"/>
                </a:solidFill>
              </a:rPr>
              <a:t>dcc.ligo.org/LIGO-T1</a:t>
            </a:r>
            <a:r>
              <a:rPr lang="en-US" sz="1100" u="sng" dirty="0" smtClean="0">
                <a:solidFill>
                  <a:schemeClr val="hlink"/>
                </a:solidFill>
              </a:rPr>
              <a:t>6</a:t>
            </a:r>
            <a:r>
              <a:rPr lang="en" sz="1100" u="sng" dirty="0" smtClean="0">
                <a:solidFill>
                  <a:schemeClr val="hlink"/>
                </a:solidFill>
              </a:rPr>
              <a:t>00</a:t>
            </a:r>
            <a:r>
              <a:rPr lang="en-US" sz="1100" u="sng" dirty="0" smtClean="0">
                <a:solidFill>
                  <a:schemeClr val="hlink"/>
                </a:solidFill>
              </a:rPr>
              <a:t>140</a:t>
            </a:r>
            <a:endParaRPr lang="en" sz="1100" u="sng" dirty="0">
              <a:solidFill>
                <a:schemeClr val="hlink"/>
              </a:solidFill>
              <a:hlinkClick r:id="rId6"/>
            </a:endParaRPr>
          </a:p>
        </p:txBody>
      </p:sp>
      <p:sp>
        <p:nvSpPr>
          <p:cNvPr id="45" name="Shape 45"/>
          <p:cNvSpPr txBox="1"/>
          <p:nvPr/>
        </p:nvSpPr>
        <p:spPr>
          <a:xfrm>
            <a:off x="5289447" y="1751943"/>
            <a:ext cx="2827865" cy="31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latin typeface="Luckiest Guy"/>
                <a:ea typeface="Luckiest Guy"/>
                <a:cs typeface="Luckiest Guy"/>
                <a:sym typeface="Luckiest Guy"/>
              </a:rPr>
              <a:t>BNS Range = 740 Mpc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6533" y="1286934"/>
            <a:ext cx="2929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Si optics, &gt; 100 kg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Si or </a:t>
            </a:r>
            <a:r>
              <a:rPr lang="en-US" dirty="0" err="1" smtClean="0">
                <a:solidFill>
                  <a:srgbClr val="000000"/>
                </a:solidFill>
              </a:rPr>
              <a:t>AlGaAs</a:t>
            </a:r>
            <a:r>
              <a:rPr lang="en-US" dirty="0" smtClean="0">
                <a:solidFill>
                  <a:srgbClr val="000000"/>
                </a:solidFill>
              </a:rPr>
              <a:t> coatings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(Mildly) Cryogenic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λ~2 µm, 300 W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Voyager_nois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421" y="1103939"/>
            <a:ext cx="5135739" cy="42079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67081" y="5365970"/>
            <a:ext cx="33608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BNS </a:t>
            </a:r>
            <a:r>
              <a:rPr lang="en-US" i="1" dirty="0" smtClean="0">
                <a:solidFill>
                  <a:schemeClr val="tx2"/>
                </a:solidFill>
              </a:rPr>
              <a:t>R</a:t>
            </a:r>
            <a:r>
              <a:rPr lang="en-US" dirty="0" smtClean="0">
                <a:solidFill>
                  <a:schemeClr val="tx2"/>
                </a:solidFill>
              </a:rPr>
              <a:t> &lt; 800 </a:t>
            </a:r>
            <a:r>
              <a:rPr lang="en-US" dirty="0" err="1" smtClean="0">
                <a:solidFill>
                  <a:schemeClr val="tx2"/>
                </a:solidFill>
              </a:rPr>
              <a:t>Mpc</a:t>
            </a:r>
            <a:endParaRPr lang="en-US" dirty="0" smtClean="0">
              <a:solidFill>
                <a:schemeClr val="tx2"/>
              </a:solidFill>
            </a:endParaRP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BBH </a:t>
            </a:r>
            <a:r>
              <a:rPr lang="en-US" i="1" dirty="0" smtClean="0">
                <a:solidFill>
                  <a:schemeClr val="tx2"/>
                </a:solidFill>
              </a:rPr>
              <a:t>z</a:t>
            </a:r>
            <a:r>
              <a:rPr lang="en-US" dirty="0" smtClean="0">
                <a:solidFill>
                  <a:schemeClr val="tx2"/>
                </a:solidFill>
              </a:rPr>
              <a:t> &lt; 5 (@10 M</a:t>
            </a:r>
            <a:r>
              <a:rPr lang="en-US" baseline="-25000" dirty="0" smtClean="0">
                <a:solidFill>
                  <a:schemeClr val="tx2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~100M$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297461">
            <a:off x="5861450" y="3335751"/>
            <a:ext cx="151453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kern="1200" dirty="0" err="1" smtClean="0">
                <a:ln w="12700">
                  <a:solidFill>
                    <a:srgbClr val="7C9BA5">
                      <a:alpha val="50000"/>
                    </a:srgbClr>
                  </a:solidFill>
                  <a:prstDash val="solid"/>
                </a:ln>
                <a:solidFill>
                  <a:srgbClr val="7C9BA5">
                    <a:lumMod val="75000"/>
                    <a:alpha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+mn-ea"/>
                <a:cs typeface="+mn-cs"/>
              </a:rPr>
              <a:t>aLIGO</a:t>
            </a:r>
            <a:r>
              <a:rPr lang="en-US" sz="2000" b="1" kern="1200" dirty="0" smtClean="0">
                <a:ln w="12700">
                  <a:solidFill>
                    <a:srgbClr val="7C9BA5">
                      <a:alpha val="50000"/>
                    </a:srgbClr>
                  </a:solidFill>
                  <a:prstDash val="solid"/>
                </a:ln>
                <a:solidFill>
                  <a:srgbClr val="7C9BA5">
                    <a:lumMod val="75000"/>
                    <a:alpha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+mn-ea"/>
                <a:cs typeface="+mn-cs"/>
              </a:rPr>
              <a:t> </a:t>
            </a:r>
            <a:endParaRPr lang="en-US" sz="2000" b="1" kern="1200" dirty="0">
              <a:ln w="12700">
                <a:solidFill>
                  <a:srgbClr val="7C9BA5">
                    <a:alpha val="50000"/>
                  </a:srgbClr>
                </a:solidFill>
                <a:prstDash val="solid"/>
              </a:ln>
              <a:solidFill>
                <a:srgbClr val="7C9BA5">
                  <a:lumMod val="75000"/>
                  <a:alpha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 rot="297461">
            <a:off x="5573584" y="3865250"/>
            <a:ext cx="151453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kern="1200" dirty="0" smtClean="0">
                <a:ln w="12700">
                  <a:solidFill>
                    <a:srgbClr val="7C9BA5">
                      <a:alpha val="50000"/>
                    </a:srgbClr>
                  </a:solidFill>
                  <a:prstDash val="solid"/>
                </a:ln>
                <a:solidFill>
                  <a:srgbClr val="7C9BA5">
                    <a:lumMod val="75000"/>
                    <a:alpha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+mn-ea"/>
                <a:cs typeface="+mn-cs"/>
              </a:rPr>
              <a:t>Voyager </a:t>
            </a:r>
            <a:endParaRPr lang="en-US" sz="2000" b="1" kern="1200" dirty="0">
              <a:ln w="12700">
                <a:solidFill>
                  <a:srgbClr val="7C9BA5">
                    <a:alpha val="50000"/>
                  </a:srgbClr>
                </a:solidFill>
                <a:prstDash val="solid"/>
              </a:ln>
              <a:solidFill>
                <a:srgbClr val="7C9BA5">
                  <a:lumMod val="75000"/>
                  <a:alpha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8752438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-68648"/>
            <a:ext cx="7689850" cy="1143000"/>
          </a:xfrm>
        </p:spPr>
        <p:txBody>
          <a:bodyPr/>
          <a:lstStyle/>
          <a:p>
            <a:r>
              <a:rPr lang="en-US" dirty="0" smtClean="0"/>
              <a:t>The Advanced LIGO Interferometers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4" name="Picture 13" descr="ALIGO Lay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699268" y="827598"/>
            <a:ext cx="27459" cy="396594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100332" y="1111455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 air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863" y="1124288"/>
            <a:ext cx="1072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 vacuum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1869472" y="1298472"/>
            <a:ext cx="1155933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Rounded Rectangle 17"/>
          <p:cNvSpPr/>
          <p:nvPr/>
        </p:nvSpPr>
        <p:spPr bwMode="auto">
          <a:xfrm>
            <a:off x="2501900" y="1574800"/>
            <a:ext cx="1270000" cy="241300"/>
          </a:xfrm>
          <a:prstGeom prst="round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5448300" y="5727700"/>
            <a:ext cx="3302000" cy="596900"/>
          </a:xfrm>
          <a:prstGeom prst="round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27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13162"/>
            <a:ext cx="8928100" cy="835681"/>
          </a:xfrm>
        </p:spPr>
        <p:txBody>
          <a:bodyPr>
            <a:noAutofit/>
          </a:bodyPr>
          <a:lstStyle/>
          <a:p>
            <a:r>
              <a:rPr lang="en-US" sz="2800" i="1" dirty="0" smtClean="0"/>
              <a:t>Einstein Telescope</a:t>
            </a:r>
            <a:r>
              <a:rPr lang="en-US" sz="2800" dirty="0" smtClean="0"/>
              <a:t>, </a:t>
            </a:r>
            <a:r>
              <a:rPr lang="en-US" sz="2800" i="1" dirty="0" smtClean="0"/>
              <a:t>Cosmic Explorer</a:t>
            </a:r>
            <a:r>
              <a:rPr lang="en-US" sz="2800" dirty="0" smtClean="0"/>
              <a:t>: </a:t>
            </a:r>
            <a:br>
              <a:rPr lang="en-US" sz="2800" dirty="0" smtClean="0"/>
            </a:br>
            <a:r>
              <a:rPr lang="en-US" sz="2800" dirty="0" smtClean="0"/>
              <a:t>New Observatories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505FFB-816F-F34B-B170-D2EF508BA1C8}" type="slidenum">
              <a:rPr lang="en-US" smtClean="0"/>
              <a:t>50</a:t>
            </a:fld>
            <a:endParaRPr lang="en-US"/>
          </a:p>
        </p:txBody>
      </p:sp>
      <p:pic>
        <p:nvPicPr>
          <p:cNvPr id="9" name="Picture 8" descr="horizonConfidenceZ_totalMas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226409"/>
            <a:ext cx="8257032" cy="52410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57506" y="5894685"/>
            <a:ext cx="2231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rgbClr val="000000"/>
                </a:solidFill>
              </a:rPr>
              <a:t>T1600140;T1500491;</a:t>
            </a:r>
          </a:p>
          <a:p>
            <a:pPr algn="r"/>
            <a:r>
              <a:rPr lang="en-US" sz="1200" i="1" dirty="0" smtClean="0">
                <a:solidFill>
                  <a:srgbClr val="000000"/>
                </a:solidFill>
              </a:rPr>
              <a:t>P1400147; ET-0106C-10</a:t>
            </a:r>
            <a:endParaRPr lang="en-US" sz="1200" i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85367" y="5152040"/>
            <a:ext cx="861298" cy="447828"/>
          </a:xfrm>
          <a:prstGeom prst="rect">
            <a:avLst/>
          </a:prstGeom>
          <a:gradFill rotWithShape="1">
            <a:gsLst>
              <a:gs pos="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10000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50000">
                <a:srgbClr val="F8C000">
                  <a:tint val="100000"/>
                  <a:shade val="100000"/>
                  <a:satMod val="130000"/>
                  <a:alpha val="50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9303" y="5149191"/>
            <a:ext cx="692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BNS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24200" y="5152040"/>
            <a:ext cx="1561849" cy="447828"/>
          </a:xfrm>
          <a:prstGeom prst="rect">
            <a:avLst/>
          </a:prstGeom>
          <a:gradFill rotWithShape="1">
            <a:gsLst>
              <a:gs pos="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10000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50000">
                <a:srgbClr val="F83500">
                  <a:lumMod val="60000"/>
                  <a:lumOff val="40000"/>
                  <a:alpha val="30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35548" y="5138203"/>
            <a:ext cx="883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NSBH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31314" y="5149191"/>
            <a:ext cx="2598495" cy="450677"/>
          </a:xfrm>
          <a:prstGeom prst="rect">
            <a:avLst/>
          </a:prstGeom>
          <a:gradFill rotWithShape="1">
            <a:gsLst>
              <a:gs pos="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10000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50000">
                <a:srgbClr val="3366FF">
                  <a:alpha val="20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16397" y="5138203"/>
            <a:ext cx="711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BBH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90074" y="5149190"/>
            <a:ext cx="1961614" cy="450677"/>
          </a:xfrm>
          <a:prstGeom prst="rect">
            <a:avLst/>
          </a:prstGeom>
          <a:gradFill rotWithShape="1">
            <a:gsLst>
              <a:gs pos="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10000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50000">
                <a:srgbClr val="008000">
                  <a:alpha val="20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74183" y="5138202"/>
            <a:ext cx="1005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POP3?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Rectangle 18"/>
          <p:cNvSpPr/>
          <p:nvPr/>
        </p:nvSpPr>
        <p:spPr>
          <a:xfrm rot="5400000">
            <a:off x="4668801" y="-1233821"/>
            <a:ext cx="576916" cy="7428844"/>
          </a:xfrm>
          <a:prstGeom prst="rect">
            <a:avLst/>
          </a:prstGeom>
          <a:gradFill rotWithShape="1">
            <a:gsLst>
              <a:gs pos="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10000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50000">
                <a:srgbClr val="F83500">
                  <a:lumMod val="60000"/>
                  <a:lumOff val="40000"/>
                  <a:alpha val="50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1592" y="2501525"/>
            <a:ext cx="1960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First Stars Formed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20336962">
            <a:off x="2778730" y="3287318"/>
            <a:ext cx="2833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High SNR Signals!</a:t>
            </a:r>
            <a:endParaRPr lang="en-US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7571" y="4970502"/>
            <a:ext cx="75635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latin typeface="Times New Roman"/>
                <a:cs typeface="Times New Roman"/>
              </a:rPr>
              <a:t>CE </a:t>
            </a:r>
            <a:endParaRPr lang="en-US" dirty="0">
              <a:ln>
                <a:solidFill>
                  <a:schemeClr val="tx1"/>
                </a:solidFill>
              </a:ln>
              <a:solidFill>
                <a:schemeClr val="bg2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07350" y="1674305"/>
            <a:ext cx="2476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i="1" dirty="0" smtClean="0">
                <a:solidFill>
                  <a:srgbClr val="000000"/>
                </a:solidFill>
              </a:rPr>
              <a:t>Cost ~ G</a:t>
            </a:r>
            <a:r>
              <a:rPr lang="en-US" sz="2800" b="0" i="1" dirty="0">
                <a:solidFill>
                  <a:srgbClr val="000000"/>
                </a:solidFill>
              </a:rPr>
              <a:t>$/G€</a:t>
            </a:r>
          </a:p>
        </p:txBody>
      </p:sp>
    </p:spTree>
    <p:extLst>
      <p:ext uri="{BB962C8B-B14F-4D97-AF65-F5344CB8AC3E}">
        <p14:creationId xmlns:p14="http://schemas.microsoft.com/office/powerpoint/2010/main" val="602544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70920" y="1351503"/>
            <a:ext cx="9540876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2400" b="1" dirty="0" smtClean="0">
                <a:solidFill>
                  <a:srgbClr val="0070C0"/>
                </a:solidFill>
                <a:ea typeface="+mj-ea"/>
                <a:cs typeface="+mj-cs"/>
              </a:rPr>
              <a:t/>
            </a:r>
            <a:br>
              <a:rPr lang="en-GB" altLang="en-US" sz="2400" b="1" dirty="0" smtClean="0">
                <a:solidFill>
                  <a:srgbClr val="0070C0"/>
                </a:solidFill>
                <a:ea typeface="+mj-ea"/>
                <a:cs typeface="+mj-cs"/>
              </a:rPr>
            </a:br>
            <a:r>
              <a:rPr lang="en-GB" altLang="en-US" sz="3200" b="1" dirty="0" smtClean="0">
                <a:solidFill>
                  <a:srgbClr val="0070C0"/>
                </a:solidFill>
              </a:rPr>
              <a:t>How to Get From Here to There?</a:t>
            </a:r>
            <a:br>
              <a:rPr lang="en-GB" altLang="en-US" sz="3200" b="1" dirty="0" smtClean="0">
                <a:solidFill>
                  <a:srgbClr val="0070C0"/>
                </a:solidFill>
              </a:rPr>
            </a:br>
            <a:r>
              <a:rPr lang="en-GB" altLang="en-US" sz="2400" b="1" dirty="0" smtClean="0">
                <a:solidFill>
                  <a:srgbClr val="0070C0"/>
                </a:solidFill>
              </a:rPr>
              <a:t/>
            </a:r>
            <a:br>
              <a:rPr lang="en-GB" altLang="en-US" sz="2400" b="1" dirty="0" smtClean="0">
                <a:solidFill>
                  <a:srgbClr val="0070C0"/>
                </a:solidFill>
              </a:rPr>
            </a:br>
            <a:r>
              <a:rPr lang="en-GB" altLang="en-US" sz="2400" b="1" dirty="0" smtClean="0">
                <a:solidFill>
                  <a:srgbClr val="0070C0"/>
                </a:solidFill>
                <a:ea typeface="+mj-ea"/>
                <a:cs typeface="+mj-cs"/>
              </a:rPr>
              <a:t>GWIC </a:t>
            </a:r>
            <a:r>
              <a:rPr lang="en-GB" altLang="en-US" sz="2400" b="1" dirty="0">
                <a:solidFill>
                  <a:srgbClr val="0070C0"/>
                </a:solidFill>
                <a:ea typeface="+mj-ea"/>
                <a:cs typeface="+mj-cs"/>
              </a:rPr>
              <a:t>(Gravitational Wave International Committee</a:t>
            </a:r>
            <a:r>
              <a:rPr lang="en-GB" altLang="en-US" sz="2400" b="1" dirty="0" smtClean="0">
                <a:solidFill>
                  <a:srgbClr val="0070C0"/>
                </a:solidFill>
                <a:ea typeface="+mj-ea"/>
                <a:cs typeface="+mj-cs"/>
              </a:rPr>
              <a:t>)</a:t>
            </a:r>
            <a:endParaRPr lang="en-GB" altLang="en-US" sz="2400" b="1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816" y="2570175"/>
            <a:ext cx="8335963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sz="2000" b="1" i="1" dirty="0" smtClean="0">
                <a:solidFill>
                  <a:srgbClr val="000000"/>
                </a:solidFill>
                <a:ea typeface="+mn-ea"/>
                <a:cs typeface="+mn-cs"/>
              </a:rPr>
              <a:t>     </a:t>
            </a:r>
            <a:r>
              <a:rPr lang="en-GB" altLang="en-US" sz="1800" b="1" i="1" dirty="0" smtClean="0">
                <a:solidFill>
                  <a:srgbClr val="000000"/>
                </a:solidFill>
                <a:ea typeface="+mn-ea"/>
                <a:cs typeface="+mn-cs"/>
              </a:rPr>
              <a:t>Body formed in 1997 to facilitate international collaboration and cooperation in the construction, operation and use of the major gravitational wave detection facilities world-wide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1800" b="1" i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en-GB" altLang="en-US" sz="1800" dirty="0" smtClean="0">
                <a:solidFill>
                  <a:srgbClr val="000000"/>
                </a:solidFill>
                <a:ea typeface="+mn-ea"/>
                <a:cs typeface="+mn-cs"/>
              </a:rPr>
              <a:t>Affiliated with the International Union of Pure and Applied Physics</a:t>
            </a:r>
          </a:p>
          <a:p>
            <a:pPr lvl="1">
              <a:defRPr/>
            </a:pPr>
            <a:r>
              <a:rPr lang="en-GB" altLang="en-US" sz="1800" dirty="0" smtClean="0">
                <a:solidFill>
                  <a:srgbClr val="000000"/>
                </a:solidFill>
              </a:rPr>
              <a:t>From 1999 until 2011, GWIC was recognized as a subpanel of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PaNAGIC</a:t>
            </a:r>
            <a:r>
              <a:rPr lang="en-GB" altLang="en-US" sz="1800" dirty="0" smtClean="0">
                <a:solidFill>
                  <a:srgbClr val="000000"/>
                </a:solidFill>
              </a:rPr>
              <a:t> (IUPAP WG.4). </a:t>
            </a:r>
          </a:p>
          <a:p>
            <a:pPr lvl="1">
              <a:defRPr/>
            </a:pPr>
            <a:r>
              <a:rPr lang="en-GB" altLang="en-US" sz="1800" dirty="0" smtClean="0">
                <a:solidFill>
                  <a:srgbClr val="000000"/>
                </a:solidFill>
              </a:rPr>
              <a:t>In 2011, GWIC was accepted by IUPAP as a separate Working Group (WG.11).</a:t>
            </a:r>
          </a:p>
          <a:p>
            <a:pPr lvl="1">
              <a:defRPr/>
            </a:pPr>
            <a:endParaRPr lang="en-GB" altLang="en-US" sz="1800" b="1" i="1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sz="1800" dirty="0" smtClean="0">
                <a:solidFill>
                  <a:srgbClr val="000000"/>
                </a:solidFill>
                <a:ea typeface="+mn-ea"/>
                <a:cs typeface="+mn-cs"/>
              </a:rPr>
              <a:t>Links to the: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sz="1800" dirty="0" smtClean="0">
                <a:solidFill>
                  <a:srgbClr val="000000"/>
                </a:solidFill>
                <a:ea typeface="+mn-ea"/>
                <a:cs typeface="+mn-cs"/>
              </a:rPr>
              <a:t> International Astronomical Union (IAU)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sz="1800" dirty="0" smtClean="0">
                <a:solidFill>
                  <a:srgbClr val="000000"/>
                </a:solidFill>
                <a:ea typeface="+mn-ea"/>
                <a:cs typeface="+mn-cs"/>
              </a:rPr>
              <a:t> International Society for General Relativity and Gravitation (ISGRG)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069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-110603" y="1120257"/>
            <a:ext cx="8229600" cy="46672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2800" b="1" dirty="0">
                <a:solidFill>
                  <a:srgbClr val="0070C0"/>
                </a:solidFill>
                <a:ea typeface="+mj-ea"/>
                <a:cs typeface="+mj-cs"/>
              </a:rPr>
              <a:t>Who is GWIC?</a:t>
            </a:r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03200" y="2443163"/>
            <a:ext cx="46529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ACIGA   Bram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Slagmolen</a:t>
            </a: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AURIGA 	Massimo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Cerdonio</a:t>
            </a: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Einstein Telescope Michele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Punturo</a:t>
            </a: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European Pulsar Timing Array Michael Kramer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GEO 600   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Karsten</a:t>
            </a: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Danzmann</a:t>
            </a: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, </a:t>
            </a:r>
            <a:r>
              <a:rPr lang="en-GB" altLang="en-US" sz="1400" b="1" i="1" dirty="0" smtClean="0">
                <a:solidFill>
                  <a:srgbClr val="000000"/>
                </a:solidFill>
                <a:ea typeface="+mn-ea"/>
                <a:cs typeface="+mn-cs"/>
              </a:rPr>
              <a:t>Sheila Rowan (Chair)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IndIGO</a:t>
            </a: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   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Bala</a:t>
            </a: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Iyer</a:t>
            </a: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KAGRA Yoshio Saito,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Takaaki</a:t>
            </a: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Kajita</a:t>
            </a: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LIGO  Dave Reitze, David Shoemaker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LISA   Neil Cornish, Bernard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Schutz</a:t>
            </a: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,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Ira Thorpe, Stefano Vitale,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000" b="1" dirty="0" smtClean="0">
                <a:solidFill>
                  <a:srgbClr val="000000"/>
                </a:solidFill>
                <a:ea typeface="+mn-ea"/>
                <a:cs typeface="+mn-cs"/>
              </a:rPr>
              <a:t>*no CMB community membership</a:t>
            </a:r>
          </a:p>
        </p:txBody>
      </p:sp>
      <p:sp>
        <p:nvSpPr>
          <p:cNvPr id="410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781550" y="2433638"/>
            <a:ext cx="4027488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NANOGrav</a:t>
            </a: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  Xavier Siemens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NAUTILUS   Eugenio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Coccia</a:t>
            </a: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Parkes</a:t>
            </a: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 Pulsar Timing Array George Hobbs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Spherical Acoustic detectors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Odylio</a:t>
            </a: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Aguiar</a:t>
            </a: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Theory Community Clifford Will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Virgo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Fulvio</a:t>
            </a: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 Ricci, Jean-Yves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Vinet</a:t>
            </a: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IUPAP AC2 (ISGRG) Beverly Berger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IAU D1 Vacant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Executive secretary : David Shoemaker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Co- secretary: Stan Whitcomb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92075" y="1524000"/>
            <a:ext cx="89201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0" dirty="0">
                <a:solidFill>
                  <a:srgbClr val="000000"/>
                </a:solidFill>
              </a:rPr>
              <a:t>The membership of GWIC represents all of the world’s active gravitational wave projects*, as well as other relevant communities, covering gravitational wave frequencies from </a:t>
            </a:r>
            <a:r>
              <a:rPr lang="en-GB" sz="1600" b="0" dirty="0" err="1">
                <a:solidFill>
                  <a:srgbClr val="000000"/>
                </a:solidFill>
              </a:rPr>
              <a:t>nanohertz</a:t>
            </a:r>
            <a:r>
              <a:rPr lang="en-GB" sz="1600" b="0" dirty="0">
                <a:solidFill>
                  <a:srgbClr val="000000"/>
                </a:solidFill>
              </a:rPr>
              <a:t> to kilohertz. Each project has either one or two members on GWIC depending on size.</a:t>
            </a:r>
          </a:p>
          <a:p>
            <a:pPr eaLnBrk="1" hangingPunct="1"/>
            <a:endParaRPr lang="en-GB" sz="1600" b="0" dirty="0">
              <a:solidFill>
                <a:srgbClr val="00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37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85234" y="1597292"/>
            <a:ext cx="8229600" cy="422275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b="1" dirty="0">
                <a:solidFill>
                  <a:srgbClr val="0070C0"/>
                </a:solidFill>
              </a:rPr>
              <a:t>GWIC’s role in coordinating 3G detector development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3250"/>
            <a:ext cx="82296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i="1" dirty="0">
                <a:solidFill>
                  <a:srgbClr val="000000"/>
                </a:solidFill>
                <a:latin typeface="Arial" charset="0"/>
                <a:cs typeface="+mn-cs"/>
              </a:rPr>
              <a:t>GWIC Subcommittee on Third Generation Ground-based Detectors</a:t>
            </a:r>
            <a:endParaRPr lang="en-GB" i="1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sz="18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1800" u="sng" dirty="0">
                <a:solidFill>
                  <a:srgbClr val="000000"/>
                </a:solidFill>
                <a:latin typeface="Arial" charset="0"/>
                <a:cs typeface="+mn-cs"/>
              </a:rPr>
              <a:t>GWIC subcommittee purpose and charge: </a:t>
            </a:r>
            <a:endParaRPr lang="en-GB" sz="18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+mn-cs"/>
              </a:rPr>
              <a:t>With the recent first detections of gravitational waves by LIGO and Virgo, it is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cs typeface="+mn-cs"/>
              </a:rPr>
              <a:t>both timely and appropriate to begin seriously planning for a network of future gravitational-wave observatories</a:t>
            </a:r>
            <a:r>
              <a:rPr lang="en-US" sz="1800" dirty="0">
                <a:latin typeface="Arial" charset="0"/>
                <a:cs typeface="+mn-cs"/>
              </a:rPr>
              <a:t>, </a:t>
            </a:r>
            <a:r>
              <a:rPr lang="en-US" sz="1800" dirty="0">
                <a:solidFill>
                  <a:srgbClr val="000000"/>
                </a:solidFill>
                <a:latin typeface="Arial" charset="0"/>
                <a:cs typeface="+mn-cs"/>
              </a:rPr>
              <a:t>capable of extending the reach of detections well beyond that currently achievable with second generation instruments.  </a:t>
            </a:r>
          </a:p>
          <a:p>
            <a:pPr marL="0" indent="0">
              <a:defRPr/>
            </a:pPr>
            <a:endParaRPr lang="en-US" sz="1800" dirty="0"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+mn-cs"/>
              </a:rPr>
              <a:t>The GWIC Subcommittee on Third Generation Ground-based Detectors is tasked with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cs typeface="+mn-cs"/>
              </a:rPr>
              <a:t>examining the path to a future network of observatories/facilities</a:t>
            </a:r>
          </a:p>
          <a:p>
            <a:pPr marL="0" indent="0">
              <a:buFontTx/>
              <a:buNone/>
              <a:defRPr/>
            </a:pPr>
            <a:endParaRPr lang="en-US" sz="1800" dirty="0">
              <a:solidFill>
                <a:srgbClr val="FF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sz="1800" dirty="0">
              <a:solidFill>
                <a:srgbClr val="FF0000"/>
              </a:solidFill>
              <a:latin typeface="Arial" charset="0"/>
              <a:cs typeface="+mn-cs"/>
            </a:endParaRPr>
          </a:p>
          <a:p>
            <a:pPr marL="0" indent="0">
              <a:defRPr/>
            </a:pPr>
            <a:endParaRPr lang="en-GB" sz="1800" dirty="0">
              <a:latin typeface="Arial" charset="0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048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42395" y="1152002"/>
            <a:ext cx="8229600" cy="411163"/>
          </a:xfrm>
        </p:spPr>
        <p:txBody>
          <a:bodyPr/>
          <a:lstStyle/>
          <a:p>
            <a:pPr>
              <a:defRPr/>
            </a:pPr>
            <a:r>
              <a:rPr lang="en-US" altLang="en-US" sz="2800" b="1" dirty="0">
                <a:solidFill>
                  <a:srgbClr val="0070C0"/>
                </a:solidFill>
              </a:rPr>
              <a:t>Membership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Co-Chairs: Michele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Punturo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– ET/David Reitze - LIGO </a:t>
            </a:r>
          </a:p>
          <a:p>
            <a:pPr marL="0" indent="0">
              <a:buFontTx/>
              <a:buNone/>
              <a:defRPr/>
            </a:pPr>
            <a:endParaRPr lang="en-GB" sz="1800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FontTx/>
              <a:buNone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Federico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Ferrini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– European Gravitational Observatory</a:t>
            </a:r>
            <a:endParaRPr lang="en-GB" sz="1800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FontTx/>
              <a:buNone/>
              <a:defRPr/>
            </a:pP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Takaaki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Kajita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- KAGRA </a:t>
            </a:r>
            <a:endParaRPr lang="en-GB" sz="1800" dirty="0" smtClean="0">
              <a:solidFill>
                <a:srgbClr val="000000"/>
              </a:solidFill>
              <a:latin typeface="Arial" charset="0"/>
            </a:endParaRPr>
          </a:p>
          <a:p>
            <a:pPr marL="0" indent="0">
              <a:buFontTx/>
              <a:buNone/>
              <a:defRPr/>
            </a:pP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Vicky </a:t>
            </a:r>
            <a:r>
              <a:rPr lang="en-GB" sz="1800" dirty="0" err="1" smtClean="0">
                <a:solidFill>
                  <a:srgbClr val="000000"/>
                </a:solidFill>
                <a:latin typeface="Arial" charset="0"/>
              </a:rPr>
              <a:t>Kalogera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 – </a:t>
            </a:r>
            <a:r>
              <a:rPr lang="en-GB" sz="1800" dirty="0" err="1" smtClean="0">
                <a:solidFill>
                  <a:srgbClr val="000000"/>
                </a:solidFill>
                <a:latin typeface="Arial" charset="0"/>
              </a:rPr>
              <a:t>Northwestern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 (co-opted)</a:t>
            </a:r>
            <a:endParaRPr lang="en-GB" sz="1800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FontTx/>
              <a:buNone/>
              <a:defRPr/>
            </a:pP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Harald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Lueck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, AEI (co-opted) </a:t>
            </a:r>
          </a:p>
          <a:p>
            <a:pPr marL="0" indent="0">
              <a:buFontTx/>
              <a:buNone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Jay Marx, LIGO (co-opted)</a:t>
            </a:r>
          </a:p>
          <a:p>
            <a:pPr marL="0" indent="0">
              <a:buFontTx/>
              <a:buNone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David McClelland, ACIGA (co-opted)</a:t>
            </a:r>
          </a:p>
          <a:p>
            <a:pPr marL="0" indent="0">
              <a:buFontTx/>
              <a:buNone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Sheila Rowan - GWIC 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Chair</a:t>
            </a:r>
          </a:p>
          <a:p>
            <a:pPr marL="0" indent="0">
              <a:buFontTx/>
              <a:buNone/>
              <a:defRPr/>
            </a:pP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Bangalore </a:t>
            </a:r>
            <a:r>
              <a:rPr lang="en-GB" sz="1800" dirty="0" err="1" smtClean="0">
                <a:solidFill>
                  <a:srgbClr val="000000"/>
                </a:solidFill>
                <a:latin typeface="Arial" charset="0"/>
              </a:rPr>
              <a:t>Sathyaprakash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 – Penn State (co-opted)</a:t>
            </a:r>
          </a:p>
          <a:p>
            <a:pPr marL="0" indent="0">
              <a:buFontTx/>
              <a:buNone/>
              <a:defRPr/>
            </a:pP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David Shoemaker – Executive Secretary</a:t>
            </a:r>
            <a:endParaRPr lang="en-GB" sz="1800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defRPr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842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437" y="1630919"/>
            <a:ext cx="8563919" cy="5795963"/>
          </a:xfrm>
        </p:spPr>
        <p:txBody>
          <a:bodyPr/>
          <a:lstStyle/>
          <a:p>
            <a:pPr>
              <a:buFontTx/>
              <a:buAutoNum type="arabicParenR"/>
              <a:defRPr/>
            </a:pPr>
            <a:r>
              <a:rPr lang="en-US" sz="1800" i="1" dirty="0">
                <a:solidFill>
                  <a:srgbClr val="FF0000"/>
                </a:solidFill>
                <a:latin typeface="Arial" charset="0"/>
                <a:cs typeface="+mn-cs"/>
              </a:rPr>
              <a:t>Science Drivers for 3G detectors</a:t>
            </a:r>
            <a:r>
              <a:rPr lang="en-US" sz="1800" i="1" dirty="0" smtClean="0">
                <a:solidFill>
                  <a:srgbClr val="FF0000"/>
                </a:solidFill>
                <a:latin typeface="Arial" charset="0"/>
                <a:cs typeface="+mn-cs"/>
              </a:rPr>
              <a:t>: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cs typeface="+mn-cs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  <a:cs typeface="+mn-cs"/>
              </a:rPr>
              <a:t>Kalogera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Sathyaprakash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+ subcommittee)</a:t>
            </a:r>
            <a:r>
              <a:rPr lang="en-US" sz="1800" i="1" dirty="0" smtClean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endParaRPr lang="en-US" sz="1800" i="1" dirty="0">
              <a:solidFill>
                <a:srgbClr val="FF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</a:rPr>
              <a:t>commission a study of ground-based gravitational wave science from the global scientific community, investigating potential science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cs typeface="+mn-cs"/>
              </a:rPr>
              <a:t>vs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</a:rPr>
              <a:t> architecture vs. network configuration vs. cost trade-offs, recognizing and taking into account existing studies for 3G projects (such as ET) as well as science overlap with the larger gravitational-wave spectrum. </a:t>
            </a:r>
            <a:endParaRPr lang="en-US" sz="18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>
              <a:buFontTx/>
              <a:buNone/>
              <a:defRPr/>
            </a:pPr>
            <a:r>
              <a:rPr lang="en-US" sz="1800" dirty="0">
                <a:latin typeface="Arial" charset="0"/>
                <a:cs typeface="+mn-cs"/>
              </a:rPr>
              <a:t>2) </a:t>
            </a:r>
            <a:r>
              <a:rPr lang="en-US" sz="1800" i="1" dirty="0">
                <a:solidFill>
                  <a:srgbClr val="FF0000"/>
                </a:solidFill>
                <a:latin typeface="Arial" charset="0"/>
                <a:cs typeface="+mn-cs"/>
              </a:rPr>
              <a:t>Coordination of the Ground-based GW Community:</a:t>
            </a:r>
            <a:r>
              <a:rPr lang="en-US" sz="1800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cs typeface="+mn-cs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  <a:cs typeface="+mn-cs"/>
              </a:rPr>
              <a:t>Lueck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, McClelland + subcommittee</a:t>
            </a:r>
            <a:endParaRPr lang="en-US" sz="18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</a:rPr>
              <a:t>develop and facilitate coordination mechanisms among the current and future planned and anticipated ground-based GW projects, including identification of common technologies and R&amp;D activities as well as comparison of the specific technical approaches to 3G detectors. Possible support for coordination of 2G observing and 3G construction schedules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+mn-cs"/>
              </a:rPr>
              <a:t>.</a:t>
            </a:r>
            <a:endParaRPr lang="en-US" sz="18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>
              <a:buFontTx/>
              <a:buNone/>
              <a:defRPr/>
            </a:pPr>
            <a:r>
              <a:rPr lang="en-US" sz="1800" dirty="0">
                <a:latin typeface="Arial" charset="0"/>
                <a:cs typeface="+mn-cs"/>
              </a:rPr>
              <a:t>3) </a:t>
            </a:r>
            <a:r>
              <a:rPr lang="en-US" sz="1800" i="1" dirty="0">
                <a:solidFill>
                  <a:srgbClr val="FF0000"/>
                </a:solidFill>
                <a:latin typeface="Arial" charset="0"/>
                <a:cs typeface="+mn-cs"/>
              </a:rPr>
              <a:t>Networking among Ground-based GW Community:</a:t>
            </a:r>
            <a:r>
              <a:rPr lang="en-US" sz="1800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Punturo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, Reitze) </a:t>
            </a:r>
            <a:endParaRPr lang="en-US" sz="1800" dirty="0">
              <a:solidFill>
                <a:srgbClr val="FF0000"/>
              </a:solidFill>
              <a:latin typeface="Arial" charset="0"/>
              <a:cs typeface="+mn-cs"/>
            </a:endParaRPr>
          </a:p>
          <a:p>
            <a:pPr>
              <a:buFontTx/>
              <a:buNone/>
              <a:defRPr/>
            </a:pPr>
            <a:r>
              <a:rPr lang="en-US" sz="1600" b="1" u="sng" dirty="0">
                <a:solidFill>
                  <a:srgbClr val="000000"/>
                </a:solidFill>
                <a:latin typeface="Arial" charset="0"/>
                <a:cs typeface="+mn-cs"/>
              </a:rPr>
              <a:t>organize and facilitate links between planned global 3G projects and other relevant scientific communities, including organizing:</a:t>
            </a:r>
            <a:endParaRPr lang="en-GB" sz="1600" b="1" u="sng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>
              <a:buFontTx/>
              <a:buChar char="-"/>
              <a:defRPr/>
            </a:pPr>
            <a:r>
              <a:rPr lang="en-US" sz="1400" b="1" u="sng" dirty="0" smtClean="0">
                <a:solidFill>
                  <a:srgbClr val="000000"/>
                </a:solidFill>
                <a:latin typeface="Arial" charset="0"/>
                <a:cs typeface="+mn-cs"/>
              </a:rPr>
              <a:t>town </a:t>
            </a:r>
            <a:r>
              <a:rPr lang="en-US" sz="1400" b="1" u="sng" dirty="0">
                <a:solidFill>
                  <a:srgbClr val="000000"/>
                </a:solidFill>
                <a:latin typeface="Arial" charset="0"/>
                <a:cs typeface="+mn-cs"/>
              </a:rPr>
              <a:t>hall meetings to survey the community</a:t>
            </a:r>
            <a:endParaRPr lang="en-GB" sz="1400" b="1" u="sng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>
              <a:buFontTx/>
              <a:buChar char="-"/>
              <a:defRPr/>
            </a:pPr>
            <a:r>
              <a:rPr lang="en-US" sz="1400" b="1" u="sng" dirty="0" smtClean="0">
                <a:solidFill>
                  <a:srgbClr val="000000"/>
                </a:solidFill>
                <a:latin typeface="Arial" charset="0"/>
                <a:cs typeface="+mn-cs"/>
              </a:rPr>
              <a:t>dedicated </a:t>
            </a:r>
            <a:r>
              <a:rPr lang="en-US" sz="1400" b="1" u="sng" dirty="0">
                <a:solidFill>
                  <a:srgbClr val="000000"/>
                </a:solidFill>
                <a:latin typeface="Arial" charset="0"/>
                <a:cs typeface="+mn-cs"/>
              </a:rPr>
              <a:t>sessions in scientific conferences dedicated to GW physics and astronomy</a:t>
            </a:r>
            <a:endParaRPr lang="en-GB" sz="1400" b="1" u="sng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>
              <a:buFontTx/>
              <a:buChar char="-"/>
              <a:defRPr/>
            </a:pPr>
            <a:r>
              <a:rPr lang="en-US" sz="1400" b="1" u="sng" dirty="0" smtClean="0">
                <a:solidFill>
                  <a:srgbClr val="000000"/>
                </a:solidFill>
                <a:latin typeface="Arial" charset="0"/>
                <a:cs typeface="+mn-cs"/>
              </a:rPr>
              <a:t>focused </a:t>
            </a:r>
            <a:r>
              <a:rPr lang="en-US" sz="1400" b="1" u="sng" dirty="0">
                <a:solidFill>
                  <a:srgbClr val="000000"/>
                </a:solidFill>
                <a:latin typeface="Arial" charset="0"/>
                <a:cs typeface="+mn-cs"/>
              </a:rPr>
              <a:t>topical workshops within the relevant communities</a:t>
            </a:r>
          </a:p>
          <a:p>
            <a:pPr>
              <a:defRPr/>
            </a:pPr>
            <a:endParaRPr lang="en-GB" sz="1800" dirty="0">
              <a:latin typeface="Arial" charset="0"/>
              <a:cs typeface="+mn-cs"/>
            </a:endParaRPr>
          </a:p>
          <a:p>
            <a:pPr>
              <a:buFontTx/>
              <a:buNone/>
              <a:defRPr/>
            </a:pPr>
            <a:endParaRPr lang="en-GB" sz="1800" dirty="0">
              <a:latin typeface="Arial" charset="0"/>
              <a:cs typeface="+mn-cs"/>
            </a:endParaRPr>
          </a:p>
          <a:p>
            <a:pPr>
              <a:defRPr/>
            </a:pPr>
            <a:endParaRPr lang="en-GB" sz="1800" dirty="0">
              <a:latin typeface="Arial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27" y="0"/>
            <a:ext cx="9144000" cy="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85234" y="1597292"/>
            <a:ext cx="822960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800" b="1" dirty="0" smtClean="0">
                <a:solidFill>
                  <a:srgbClr val="0070C0"/>
                </a:solidFill>
              </a:rPr>
              <a:t>Goals</a:t>
            </a:r>
          </a:p>
          <a:p>
            <a:pPr eaLnBrk="1" hangingPunct="1">
              <a:defRPr/>
            </a:pPr>
            <a:endParaRPr lang="en-GB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51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513" y="1723466"/>
            <a:ext cx="82296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+mn-cs"/>
              </a:rPr>
              <a:t>4) </a:t>
            </a:r>
            <a:r>
              <a:rPr lang="en-US" sz="1800" i="1" dirty="0">
                <a:solidFill>
                  <a:srgbClr val="FF0000"/>
                </a:solidFill>
                <a:latin typeface="Arial" charset="0"/>
                <a:cs typeface="+mn-cs"/>
              </a:rPr>
              <a:t>Agency interfacing and advocacy</a:t>
            </a:r>
            <a:r>
              <a:rPr lang="en-US" sz="1800" i="1" dirty="0" smtClean="0">
                <a:solidFill>
                  <a:srgbClr val="FF0000"/>
                </a:solidFill>
                <a:latin typeface="Arial" charset="0"/>
                <a:cs typeface="+mn-cs"/>
              </a:rPr>
              <a:t>: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cs typeface="+mn-cs"/>
              </a:rPr>
              <a:t>(Rowan)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endParaRPr lang="en-US" sz="1800" dirty="0">
              <a:solidFill>
                <a:srgbClr val="FF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</a:rPr>
              <a:t>identify and establish a communication channel with funding agencies who currently or may in the future support ground-based GW detectors; communicate as needed to those agencies officially through GWIC on the scientific needs, desires, and constraints from the communities and 3G projects (collected via 1) – 3) above) structured in a coherent framework; serve as an advocacy group for the communities and 3G projects with the funding agencies</a:t>
            </a:r>
            <a:r>
              <a:rPr lang="en-US" sz="1600" dirty="0">
                <a:latin typeface="Arial" charset="0"/>
                <a:cs typeface="+mn-cs"/>
              </a:rPr>
              <a:t>.</a:t>
            </a:r>
          </a:p>
          <a:p>
            <a:pPr marL="0" indent="0">
              <a:buFontTx/>
              <a:buNone/>
              <a:defRPr/>
            </a:pPr>
            <a:endParaRPr lang="en-US" sz="1800" dirty="0"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  <a:cs typeface="+mn-cs"/>
              </a:rPr>
              <a:t>5) </a:t>
            </a:r>
            <a:r>
              <a:rPr lang="en-GB" sz="1800" i="1" dirty="0">
                <a:solidFill>
                  <a:srgbClr val="FF0000"/>
                </a:solidFill>
                <a:latin typeface="Arial" charset="0"/>
                <a:cs typeface="+mn-cs"/>
              </a:rPr>
              <a:t>Investigate governance schemes</a:t>
            </a:r>
            <a:r>
              <a:rPr lang="en-GB" sz="1800" dirty="0" smtClean="0">
                <a:solidFill>
                  <a:srgbClr val="FF0000"/>
                </a:solidFill>
                <a:latin typeface="Arial" charset="0"/>
                <a:cs typeface="+mn-cs"/>
              </a:rPr>
              <a:t>: 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  <a:cs typeface="+mn-cs"/>
              </a:rPr>
              <a:t>(</a:t>
            </a:r>
            <a:r>
              <a:rPr lang="en-GB" sz="1800" dirty="0" err="1" smtClean="0">
                <a:solidFill>
                  <a:srgbClr val="000000"/>
                </a:solidFill>
                <a:latin typeface="Arial" charset="0"/>
                <a:cs typeface="+mn-cs"/>
              </a:rPr>
              <a:t>Ferrini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  <a:cs typeface="+mn-cs"/>
              </a:rPr>
              <a:t>, Marx + subcommittee)</a:t>
            </a:r>
            <a:r>
              <a:rPr lang="en-GB" sz="1800" dirty="0" smtClean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endParaRPr lang="en-GB" sz="1800" dirty="0">
              <a:solidFill>
                <a:srgbClr val="FF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GB" sz="1600" dirty="0">
                <a:solidFill>
                  <a:srgbClr val="000000"/>
                </a:solidFill>
                <a:latin typeface="Arial" charset="0"/>
                <a:cs typeface="+mn-cs"/>
              </a:rPr>
              <a:t>by applying knowledge of the diverse structures of the global GW community, propose a sustainable governance model for the management of detector construction and joint working, to support planning of 3rd </a:t>
            </a:r>
            <a:r>
              <a:rPr lang="en-GB" sz="1600">
                <a:solidFill>
                  <a:srgbClr val="000000"/>
                </a:solidFill>
                <a:latin typeface="Arial" charset="0"/>
                <a:cs typeface="+mn-cs"/>
              </a:rPr>
              <a:t>generation </a:t>
            </a:r>
            <a:r>
              <a:rPr lang="en-GB" sz="1600" smtClean="0">
                <a:solidFill>
                  <a:srgbClr val="000000"/>
                </a:solidFill>
                <a:latin typeface="Arial" charset="0"/>
                <a:cs typeface="+mn-cs"/>
              </a:rPr>
              <a:t>observatories.</a:t>
            </a:r>
            <a:endParaRPr lang="en-GB" sz="16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sz="18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1600" i="1" dirty="0">
                <a:solidFill>
                  <a:srgbClr val="000000"/>
                </a:solidFill>
                <a:latin typeface="Arial" charset="0"/>
                <a:cs typeface="+mn-cs"/>
              </a:rPr>
              <a:t>The subcommittee should provide a preliminary report and set of proposed actions recommendations to GWIC no later than the 2017 GWIC meeting.  </a:t>
            </a:r>
          </a:p>
          <a:p>
            <a:pPr marL="0" indent="0">
              <a:buFontTx/>
              <a:buNone/>
              <a:defRPr/>
            </a:pPr>
            <a:r>
              <a:rPr lang="en-US" sz="1600" i="1" dirty="0">
                <a:solidFill>
                  <a:srgbClr val="000000"/>
                </a:solidFill>
                <a:latin typeface="Arial" charset="0"/>
                <a:cs typeface="+mn-cs"/>
              </a:rPr>
              <a:t>Subsequent reports should be delivered future GWIC meetings.</a:t>
            </a:r>
            <a:endParaRPr lang="en-GB" sz="1600" i="1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sz="1800" dirty="0"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sz="1800" dirty="0">
              <a:latin typeface="Arial" charset="0"/>
              <a:cs typeface="+mn-cs"/>
            </a:endParaRPr>
          </a:p>
          <a:p>
            <a:pPr marL="0" indent="0">
              <a:buFontTx/>
              <a:buChar char="-"/>
              <a:defRPr/>
            </a:pPr>
            <a:endParaRPr lang="en-GB" sz="1800" dirty="0"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sz="1800" dirty="0">
              <a:latin typeface="Arial" charset="0"/>
              <a:cs typeface="+mn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85234" y="1597292"/>
            <a:ext cx="822960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800" b="1" dirty="0" smtClean="0">
                <a:solidFill>
                  <a:srgbClr val="0070C0"/>
                </a:solidFill>
              </a:rPr>
              <a:t>Goals (cont’d)</a:t>
            </a:r>
          </a:p>
          <a:p>
            <a:pPr eaLnBrk="1" hangingPunct="1">
              <a:defRPr/>
            </a:pPr>
            <a:endParaRPr lang="en-GB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9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85234" y="1597292"/>
            <a:ext cx="822960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800" b="1" dirty="0" smtClean="0">
                <a:solidFill>
                  <a:srgbClr val="0070C0"/>
                </a:solidFill>
              </a:rPr>
              <a:t>Upcomin</a:t>
            </a:r>
            <a:r>
              <a:rPr lang="en-GB" sz="2800" dirty="0" smtClean="0">
                <a:solidFill>
                  <a:srgbClr val="0070C0"/>
                </a:solidFill>
              </a:rPr>
              <a:t>g Near Term Meetings of Interest</a:t>
            </a:r>
            <a:endParaRPr lang="en-GB" sz="2800" b="1" dirty="0" smtClean="0">
              <a:solidFill>
                <a:srgbClr val="0070C0"/>
              </a:solidFill>
            </a:endParaRPr>
          </a:p>
          <a:p>
            <a:pPr eaLnBrk="1" hangingPunct="1">
              <a:defRPr/>
            </a:pPr>
            <a:endParaRPr lang="en-GB" sz="2800" b="1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95500"/>
            <a:ext cx="9144000" cy="26449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8233" y="4797810"/>
            <a:ext cx="8307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The committee will need your input and help to develop 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</a:rPr>
              <a:t>t</a:t>
            </a:r>
            <a:r>
              <a:rPr lang="en-US" sz="2400" dirty="0" smtClean="0">
                <a:solidFill>
                  <a:srgbClr val="000000"/>
                </a:solidFill>
              </a:rPr>
              <a:t>he proper path forward!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0597" y="5842159"/>
            <a:ext cx="32137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gwic-3g@sympa.ligo.org</a:t>
            </a:r>
          </a:p>
        </p:txBody>
      </p:sp>
    </p:spTree>
    <p:extLst>
      <p:ext uri="{BB962C8B-B14F-4D97-AF65-F5344CB8AC3E}">
        <p14:creationId xmlns:p14="http://schemas.microsoft.com/office/powerpoint/2010/main" val="997188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018" name="Group 4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32"/>
            <a:chExt cx="5760" cy="4320"/>
          </a:xfrm>
        </p:grpSpPr>
        <p:grpSp>
          <p:nvGrpSpPr>
            <p:cNvPr id="89098" name="Group 40"/>
            <p:cNvGrpSpPr>
              <a:grpSpLocks/>
            </p:cNvGrpSpPr>
            <p:nvPr/>
          </p:nvGrpSpPr>
          <p:grpSpPr bwMode="auto">
            <a:xfrm>
              <a:off x="0" y="32"/>
              <a:ext cx="5760" cy="4320"/>
              <a:chOff x="0" y="32"/>
              <a:chExt cx="5760" cy="4320"/>
            </a:xfrm>
          </p:grpSpPr>
          <p:sp>
            <p:nvSpPr>
              <p:cNvPr id="127009" name="Rectangle 33"/>
              <p:cNvSpPr>
                <a:spLocks noChangeArrowheads="1"/>
              </p:cNvSpPr>
              <p:nvPr/>
            </p:nvSpPr>
            <p:spPr bwMode="auto">
              <a:xfrm>
                <a:off x="0" y="32"/>
                <a:ext cx="5760" cy="4320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latin typeface="Helvetica"/>
                  <a:cs typeface="Helvetica"/>
                </a:endParaRPr>
              </a:p>
            </p:txBody>
          </p:sp>
          <p:sp>
            <p:nvSpPr>
              <p:cNvPr id="127011" name="Text Box 35"/>
              <p:cNvSpPr txBox="1">
                <a:spLocks noChangeArrowheads="1"/>
              </p:cNvSpPr>
              <p:nvPr/>
            </p:nvSpPr>
            <p:spPr bwMode="auto">
              <a:xfrm>
                <a:off x="754" y="152"/>
                <a:ext cx="4691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2400" i="1" dirty="0">
                    <a:latin typeface="Helvetica"/>
                    <a:cs typeface="Helvetica"/>
                  </a:rPr>
                  <a:t>T</a:t>
                </a:r>
                <a:r>
                  <a:rPr lang="en-US" sz="2400" b="1" i="1" dirty="0" smtClean="0">
                    <a:latin typeface="Helvetica"/>
                    <a:cs typeface="Helvetica"/>
                  </a:rPr>
                  <a:t>he </a:t>
                </a:r>
                <a:r>
                  <a:rPr lang="en-US" sz="2400" i="1" dirty="0" smtClean="0">
                    <a:latin typeface="Helvetica"/>
                    <a:cs typeface="Helvetica"/>
                  </a:rPr>
                  <a:t>Dawn of </a:t>
                </a:r>
                <a:r>
                  <a:rPr lang="en-US" sz="2400" b="1" i="1" dirty="0" smtClean="0">
                    <a:latin typeface="Helvetica"/>
                    <a:cs typeface="Helvetica"/>
                  </a:rPr>
                  <a:t>Gravitational-waves Physics </a:t>
                </a:r>
                <a:r>
                  <a:rPr lang="en-US" sz="2400" i="1" dirty="0" smtClean="0">
                    <a:latin typeface="Helvetica"/>
                    <a:cs typeface="Helvetica"/>
                  </a:rPr>
                  <a:t>and Astronomy</a:t>
                </a:r>
                <a:r>
                  <a:rPr lang="en-US" sz="2400" b="1" i="1" dirty="0" smtClean="0">
                    <a:latin typeface="Helvetica"/>
                    <a:cs typeface="Helvetica"/>
                  </a:rPr>
                  <a:t> </a:t>
                </a:r>
                <a:endParaRPr lang="en-US" sz="2400" b="1" i="1" dirty="0">
                  <a:latin typeface="Helvetica"/>
                  <a:cs typeface="Helvetica"/>
                </a:endParaRPr>
              </a:p>
            </p:txBody>
          </p:sp>
        </p:grpSp>
        <p:sp>
          <p:nvSpPr>
            <p:cNvPr id="127017" name="Text Box 41"/>
            <p:cNvSpPr txBox="1">
              <a:spLocks noChangeArrowheads="1"/>
            </p:cNvSpPr>
            <p:nvPr/>
          </p:nvSpPr>
          <p:spPr bwMode="auto">
            <a:xfrm>
              <a:off x="2703" y="1680"/>
              <a:ext cx="116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sz="9600" dirty="0">
                <a:latin typeface="Helvetica"/>
                <a:cs typeface="Helvetica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33702" y="1372500"/>
            <a:ext cx="6184062" cy="5170280"/>
            <a:chOff x="1521380" y="1599217"/>
            <a:chExt cx="6184062" cy="5170280"/>
          </a:xfrm>
        </p:grpSpPr>
        <p:sp>
          <p:nvSpPr>
            <p:cNvPr id="127019" name="Text Box 43"/>
            <p:cNvSpPr txBox="1">
              <a:spLocks noChangeArrowheads="1"/>
            </p:cNvSpPr>
            <p:nvPr/>
          </p:nvSpPr>
          <p:spPr bwMode="auto">
            <a:xfrm>
              <a:off x="2765219" y="5938500"/>
              <a:ext cx="3914954" cy="83099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800" dirty="0" smtClean="0">
                  <a:latin typeface="Helvetica"/>
                  <a:cs typeface="Helvetica"/>
                </a:rPr>
                <a:t>Stay Tuned…</a:t>
              </a:r>
              <a:endParaRPr lang="en-US" sz="4800" dirty="0">
                <a:latin typeface="Helvetica"/>
                <a:cs typeface="Helvetica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1380" y="1599217"/>
              <a:ext cx="6184062" cy="3828690"/>
            </a:xfrm>
            <a:prstGeom prst="rect">
              <a:avLst/>
            </a:prstGeom>
          </p:spPr>
        </p:pic>
      </p:grpSp>
      <p:pic>
        <p:nvPicPr>
          <p:cNvPr id="3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6113" y="0"/>
            <a:ext cx="87788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7216" y="1056186"/>
            <a:ext cx="4556700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LIGO’s second observing run O2 is </a:t>
            </a:r>
            <a:r>
              <a:rPr lang="en-US" sz="1800" b="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underway!</a:t>
            </a:r>
            <a:endParaRPr lang="en-US" sz="1800" b="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800" b="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Began November 30, 2016, slated to end on August 25, 2017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b="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L1 detector is more sensitive than in O1; H1 is slightly less sensitive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b="0" i="1" u="sng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One more confirmed black hole merger: GW170104!</a:t>
            </a:r>
          </a:p>
          <a:p>
            <a:pPr marL="285750" indent="-285750">
              <a:buFont typeface="Arial"/>
              <a:buChar char="•"/>
            </a:pPr>
            <a:endParaRPr lang="en-US" sz="1800" b="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  <a:p>
            <a:r>
              <a:rPr lang="en-US" sz="1800" b="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12- 15 </a:t>
            </a:r>
            <a:r>
              <a:rPr lang="en-US" sz="1800" b="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month </a:t>
            </a:r>
            <a:r>
              <a:rPr lang="en-US" sz="1800" b="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break planned </a:t>
            </a:r>
            <a:r>
              <a:rPr lang="en-US" sz="1800" b="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for Fall </a:t>
            </a:r>
            <a:r>
              <a:rPr lang="en-US" sz="1800" b="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2017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b="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Sensitivity goal for O3: H1, L1 &gt; 120 </a:t>
            </a:r>
            <a:r>
              <a:rPr lang="en-US" sz="1800" b="0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Mpc</a:t>
            </a:r>
            <a:r>
              <a:rPr lang="en-US" sz="1800" b="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 binary neutron star inspiral range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b="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Substantial work planned </a:t>
            </a:r>
            <a:r>
              <a:rPr lang="en-US" sz="1800" b="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at both Hanford and </a:t>
            </a:r>
            <a:r>
              <a:rPr lang="en-US" sz="1800" b="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Livingston</a:t>
            </a:r>
          </a:p>
          <a:p>
            <a:pPr marL="742950" lvl="1" indent="-285750">
              <a:buFont typeface="Arial"/>
              <a:buChar char="•"/>
            </a:pPr>
            <a:endParaRPr lang="en-US" sz="1800" b="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  <a:p>
            <a:r>
              <a:rPr lang="en-US" sz="1800" b="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Planning </a:t>
            </a:r>
            <a:r>
              <a:rPr lang="en-US" sz="1800" b="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and R&amp;D underway to upgrade Advanced LIGO detectors  </a:t>
            </a:r>
          </a:p>
          <a:p>
            <a:pPr marL="285750" indent="-285750">
              <a:buFont typeface="Arial"/>
              <a:buChar char="•"/>
            </a:pPr>
            <a:endParaRPr lang="en-US" sz="1800" b="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63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76800" y="484379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The next few years will be very interesting ones for the field of gravitational-wave science!</a:t>
            </a:r>
          </a:p>
        </p:txBody>
      </p:sp>
    </p:spTree>
    <p:extLst>
      <p:ext uri="{BB962C8B-B14F-4D97-AF65-F5344CB8AC3E}">
        <p14:creationId xmlns:p14="http://schemas.microsoft.com/office/powerpoint/2010/main" val="3312809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557" y="355821"/>
            <a:ext cx="1519443" cy="613328"/>
          </a:xfrm>
          <a:prstGeom prst="rect">
            <a:avLst/>
          </a:prstGeom>
          <a:ln>
            <a:noFill/>
          </a:ln>
        </p:spPr>
      </p:pic>
      <p:sp>
        <p:nvSpPr>
          <p:cNvPr id="40" name="TextShape 1"/>
          <p:cNvSpPr txBox="1"/>
          <p:nvPr/>
        </p:nvSpPr>
        <p:spPr>
          <a:xfrm>
            <a:off x="1448581" y="384065"/>
            <a:ext cx="6155163" cy="593732"/>
          </a:xfrm>
          <a:prstGeom prst="rect">
            <a:avLst/>
          </a:prstGeom>
        </p:spPr>
        <p:txBody>
          <a:bodyPr lIns="81639" tIns="40820" rIns="81639" bIns="40820"/>
          <a:lstStyle/>
          <a:p>
            <a:pPr algn="ctr">
              <a:lnSpc>
                <a:spcPct val="93000"/>
              </a:lnSpc>
            </a:pPr>
            <a:r>
              <a:rPr lang="en-US" sz="3600">
                <a:solidFill>
                  <a:srgbClr val="0000FF"/>
                </a:solidFill>
                <a:latin typeface="Times New Roman"/>
              </a:rPr>
              <a:t>LIGO Scientific Collaboration</a:t>
            </a:r>
            <a:endParaRPr/>
          </a:p>
        </p:txBody>
      </p:sp>
      <p:pic>
        <p:nvPicPr>
          <p:cNvPr id="42" name="Picture 4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5" y="5391273"/>
            <a:ext cx="1529566" cy="677338"/>
          </a:xfrm>
          <a:prstGeom prst="rect">
            <a:avLst/>
          </a:prstGeom>
          <a:ln>
            <a:noFill/>
          </a:ln>
        </p:spPr>
      </p:pic>
      <p:pic>
        <p:nvPicPr>
          <p:cNvPr id="43" name="Picture 42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501" y="2755075"/>
            <a:ext cx="912384" cy="678645"/>
          </a:xfrm>
          <a:prstGeom prst="rect">
            <a:avLst/>
          </a:prstGeom>
          <a:ln>
            <a:noFill/>
          </a:ln>
        </p:spPr>
      </p:pic>
      <p:pic>
        <p:nvPicPr>
          <p:cNvPr id="44" name="Picture 43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028" y="912480"/>
            <a:ext cx="2382191" cy="705098"/>
          </a:xfrm>
          <a:prstGeom prst="rect">
            <a:avLst/>
          </a:prstGeom>
          <a:ln>
            <a:noFill/>
          </a:ln>
        </p:spPr>
      </p:pic>
      <p:pic>
        <p:nvPicPr>
          <p:cNvPr id="45" name="Picture 44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606" y="1475513"/>
            <a:ext cx="1781337" cy="912480"/>
          </a:xfrm>
          <a:prstGeom prst="rect">
            <a:avLst/>
          </a:prstGeom>
          <a:ln>
            <a:noFill/>
          </a:ln>
        </p:spPr>
      </p:pic>
      <p:pic>
        <p:nvPicPr>
          <p:cNvPr id="46" name="Picture 45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928" y="3152203"/>
            <a:ext cx="663552" cy="580669"/>
          </a:xfrm>
          <a:prstGeom prst="rect">
            <a:avLst/>
          </a:prstGeom>
          <a:ln>
            <a:noFill/>
          </a:ln>
        </p:spPr>
      </p:pic>
      <p:pic>
        <p:nvPicPr>
          <p:cNvPr id="47" name="Picture 46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733" y="1161338"/>
            <a:ext cx="1866240" cy="263881"/>
          </a:xfrm>
          <a:prstGeom prst="rect">
            <a:avLst/>
          </a:prstGeom>
          <a:ln>
            <a:noFill/>
          </a:ln>
        </p:spPr>
      </p:pic>
      <p:pic>
        <p:nvPicPr>
          <p:cNvPr id="48" name="Picture 47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96" y="1852066"/>
            <a:ext cx="912384" cy="746574"/>
          </a:xfrm>
          <a:prstGeom prst="rect">
            <a:avLst/>
          </a:prstGeom>
          <a:ln>
            <a:noFill/>
          </a:ln>
        </p:spPr>
      </p:pic>
      <p:pic>
        <p:nvPicPr>
          <p:cNvPr id="49" name="Picture 48"/>
          <p:cNvPicPr/>
          <p:nvPr/>
        </p:nvPicPr>
        <p:blipFill>
          <a:blip r:embed="rId10"/>
          <a:stretch>
            <a:fillRect/>
          </a:stretch>
        </p:blipFill>
        <p:spPr>
          <a:xfrm>
            <a:off x="7165839" y="6070571"/>
            <a:ext cx="1741824" cy="303071"/>
          </a:xfrm>
          <a:prstGeom prst="rect">
            <a:avLst/>
          </a:prstGeom>
          <a:ln>
            <a:noFill/>
          </a:ln>
        </p:spPr>
      </p:pic>
      <p:pic>
        <p:nvPicPr>
          <p:cNvPr id="50" name="Picture 49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296" y="5939936"/>
            <a:ext cx="1451520" cy="414764"/>
          </a:xfrm>
          <a:prstGeom prst="rect">
            <a:avLst/>
          </a:prstGeom>
          <a:ln>
            <a:noFill/>
          </a:ln>
        </p:spPr>
      </p:pic>
      <p:pic>
        <p:nvPicPr>
          <p:cNvPr id="51" name="Picture 50"/>
          <p:cNvPicPr/>
          <p:nvPr/>
        </p:nvPicPr>
        <p:blipFill>
          <a:blip r:embed="rId12"/>
          <a:stretch>
            <a:fillRect/>
          </a:stretch>
        </p:blipFill>
        <p:spPr>
          <a:xfrm>
            <a:off x="4467547" y="2651874"/>
            <a:ext cx="570158" cy="647946"/>
          </a:xfrm>
          <a:prstGeom prst="rect">
            <a:avLst/>
          </a:prstGeom>
          <a:ln>
            <a:noFill/>
          </a:ln>
        </p:spPr>
      </p:pic>
      <p:pic>
        <p:nvPicPr>
          <p:cNvPr id="52" name="Picture 51"/>
          <p:cNvPicPr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280" y="3733199"/>
            <a:ext cx="1278774" cy="636515"/>
          </a:xfrm>
          <a:prstGeom prst="rect">
            <a:avLst/>
          </a:prstGeom>
          <a:ln>
            <a:noFill/>
          </a:ln>
        </p:spPr>
      </p:pic>
      <p:pic>
        <p:nvPicPr>
          <p:cNvPr id="53" name="Picture 52"/>
          <p:cNvPicPr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803" y="6221453"/>
            <a:ext cx="1127908" cy="556175"/>
          </a:xfrm>
          <a:prstGeom prst="rect">
            <a:avLst/>
          </a:prstGeom>
          <a:ln>
            <a:noFill/>
          </a:ln>
        </p:spPr>
      </p:pic>
      <p:pic>
        <p:nvPicPr>
          <p:cNvPr id="54" name="Picture 53"/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91" y="6387359"/>
            <a:ext cx="1552424" cy="427827"/>
          </a:xfrm>
          <a:prstGeom prst="rect">
            <a:avLst/>
          </a:prstGeom>
          <a:ln>
            <a:noFill/>
          </a:ln>
        </p:spPr>
      </p:pic>
      <p:pic>
        <p:nvPicPr>
          <p:cNvPr id="55" name="Picture 54"/>
          <p:cNvPicPr/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456" y="4087217"/>
            <a:ext cx="894097" cy="753106"/>
          </a:xfrm>
          <a:prstGeom prst="rect">
            <a:avLst/>
          </a:prstGeom>
          <a:ln>
            <a:noFill/>
          </a:ln>
        </p:spPr>
      </p:pic>
      <p:pic>
        <p:nvPicPr>
          <p:cNvPr id="56" name="Picture 55"/>
          <p:cNvPicPr/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600" y="6387358"/>
            <a:ext cx="1907712" cy="414764"/>
          </a:xfrm>
          <a:prstGeom prst="rect">
            <a:avLst/>
          </a:prstGeom>
          <a:ln>
            <a:noFill/>
          </a:ln>
        </p:spPr>
      </p:pic>
      <p:pic>
        <p:nvPicPr>
          <p:cNvPr id="57" name="Picture 56"/>
          <p:cNvPicPr/>
          <p:nvPr/>
        </p:nvPicPr>
        <p:blipFill>
          <a:blip r:embed="rId18"/>
          <a:stretch>
            <a:fillRect/>
          </a:stretch>
        </p:blipFill>
        <p:spPr>
          <a:xfrm>
            <a:off x="6519921" y="6271747"/>
            <a:ext cx="2518363" cy="489552"/>
          </a:xfrm>
          <a:prstGeom prst="rect">
            <a:avLst/>
          </a:prstGeom>
          <a:ln>
            <a:noFill/>
          </a:ln>
        </p:spPr>
      </p:pic>
      <p:pic>
        <p:nvPicPr>
          <p:cNvPr id="58" name="Picture 57"/>
          <p:cNvPicPr/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534" y="5969982"/>
            <a:ext cx="1400905" cy="414764"/>
          </a:xfrm>
          <a:prstGeom prst="rect">
            <a:avLst/>
          </a:prstGeom>
          <a:ln>
            <a:noFill/>
          </a:ln>
        </p:spPr>
      </p:pic>
      <p:pic>
        <p:nvPicPr>
          <p:cNvPr id="59" name="Picture 58"/>
          <p:cNvPicPr/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777" y="2115621"/>
            <a:ext cx="712535" cy="787724"/>
          </a:xfrm>
          <a:prstGeom prst="rect">
            <a:avLst/>
          </a:prstGeom>
          <a:ln>
            <a:noFill/>
          </a:ln>
        </p:spPr>
      </p:pic>
      <p:pic>
        <p:nvPicPr>
          <p:cNvPr id="60" name="Picture 59"/>
          <p:cNvPicPr/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824" y="2149912"/>
            <a:ext cx="465009" cy="587527"/>
          </a:xfrm>
          <a:prstGeom prst="rect">
            <a:avLst/>
          </a:prstGeom>
          <a:ln>
            <a:noFill/>
          </a:ln>
        </p:spPr>
      </p:pic>
      <p:pic>
        <p:nvPicPr>
          <p:cNvPr id="61" name="Picture 60"/>
          <p:cNvPicPr/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204" y="2073818"/>
            <a:ext cx="663552" cy="438931"/>
          </a:xfrm>
          <a:prstGeom prst="rect">
            <a:avLst/>
          </a:prstGeom>
          <a:ln>
            <a:noFill/>
          </a:ln>
        </p:spPr>
      </p:pic>
      <p:pic>
        <p:nvPicPr>
          <p:cNvPr id="62" name="Picture 61"/>
          <p:cNvPicPr/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4588" y="1945469"/>
            <a:ext cx="580608" cy="663622"/>
          </a:xfrm>
          <a:prstGeom prst="rect">
            <a:avLst/>
          </a:prstGeom>
          <a:ln>
            <a:noFill/>
          </a:ln>
        </p:spPr>
      </p:pic>
      <p:pic>
        <p:nvPicPr>
          <p:cNvPr id="63" name="Picture 62"/>
          <p:cNvPicPr/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993" y="2796552"/>
            <a:ext cx="829440" cy="746574"/>
          </a:xfrm>
          <a:prstGeom prst="rect">
            <a:avLst/>
          </a:prstGeom>
          <a:ln>
            <a:noFill/>
          </a:ln>
        </p:spPr>
      </p:pic>
      <p:pic>
        <p:nvPicPr>
          <p:cNvPr id="64" name="Picture 63"/>
          <p:cNvPicPr/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984" y="1510458"/>
            <a:ext cx="995328" cy="435012"/>
          </a:xfrm>
          <a:prstGeom prst="rect">
            <a:avLst/>
          </a:prstGeom>
          <a:ln>
            <a:noFill/>
          </a:ln>
        </p:spPr>
      </p:pic>
      <p:pic>
        <p:nvPicPr>
          <p:cNvPr id="65" name="Picture 64"/>
          <p:cNvPicPr/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008" y="5570242"/>
            <a:ext cx="2210425" cy="464078"/>
          </a:xfrm>
          <a:prstGeom prst="rect">
            <a:avLst/>
          </a:prstGeom>
          <a:ln>
            <a:noFill/>
          </a:ln>
        </p:spPr>
      </p:pic>
      <p:pic>
        <p:nvPicPr>
          <p:cNvPr id="66" name="Picture 65"/>
          <p:cNvPicPr/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833" y="3466378"/>
            <a:ext cx="674002" cy="497716"/>
          </a:xfrm>
          <a:prstGeom prst="rect">
            <a:avLst/>
          </a:prstGeom>
          <a:ln>
            <a:noFill/>
          </a:ln>
        </p:spPr>
      </p:pic>
      <p:pic>
        <p:nvPicPr>
          <p:cNvPr id="67" name="Picture 66"/>
          <p:cNvPicPr/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256" y="1539197"/>
            <a:ext cx="1866240" cy="406272"/>
          </a:xfrm>
          <a:prstGeom prst="rect">
            <a:avLst/>
          </a:prstGeom>
          <a:ln>
            <a:noFill/>
          </a:ln>
        </p:spPr>
      </p:pic>
      <p:pic>
        <p:nvPicPr>
          <p:cNvPr id="68" name="Picture 67"/>
          <p:cNvPicPr/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320" y="4728304"/>
            <a:ext cx="700452" cy="806993"/>
          </a:xfrm>
          <a:prstGeom prst="rect">
            <a:avLst/>
          </a:prstGeom>
          <a:ln>
            <a:noFill/>
          </a:ln>
        </p:spPr>
      </p:pic>
      <p:pic>
        <p:nvPicPr>
          <p:cNvPr id="69" name="Picture 68"/>
          <p:cNvPicPr/>
          <p:nvPr/>
        </p:nvPicPr>
        <p:blipFill>
          <a:blip r:embed="rId30"/>
          <a:stretch>
            <a:fillRect/>
          </a:stretch>
        </p:blipFill>
        <p:spPr>
          <a:xfrm>
            <a:off x="2073600" y="2936003"/>
            <a:ext cx="829440" cy="414764"/>
          </a:xfrm>
          <a:prstGeom prst="rect">
            <a:avLst/>
          </a:prstGeom>
          <a:ln>
            <a:noFill/>
          </a:ln>
        </p:spPr>
      </p:pic>
      <p:pic>
        <p:nvPicPr>
          <p:cNvPr id="70" name="Picture 69"/>
          <p:cNvPicPr/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824" y="4727651"/>
            <a:ext cx="675308" cy="663622"/>
          </a:xfrm>
          <a:prstGeom prst="rect">
            <a:avLst/>
          </a:prstGeom>
          <a:ln>
            <a:noFill/>
          </a:ln>
        </p:spPr>
      </p:pic>
      <p:pic>
        <p:nvPicPr>
          <p:cNvPr id="71" name="Picture 70"/>
          <p:cNvPicPr/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4" y="4820075"/>
            <a:ext cx="663552" cy="654804"/>
          </a:xfrm>
          <a:prstGeom prst="rect">
            <a:avLst/>
          </a:prstGeom>
          <a:ln>
            <a:noFill/>
          </a:ln>
        </p:spPr>
      </p:pic>
      <p:pic>
        <p:nvPicPr>
          <p:cNvPr id="72" name="Picture 71"/>
          <p:cNvPicPr/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8" y="4044434"/>
            <a:ext cx="739312" cy="751800"/>
          </a:xfrm>
          <a:prstGeom prst="rect">
            <a:avLst/>
          </a:prstGeom>
          <a:ln>
            <a:noFill/>
          </a:ln>
        </p:spPr>
      </p:pic>
      <p:pic>
        <p:nvPicPr>
          <p:cNvPr id="73" name="Picture 72"/>
          <p:cNvPicPr/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080" y="2041159"/>
            <a:ext cx="1437805" cy="414764"/>
          </a:xfrm>
          <a:prstGeom prst="rect">
            <a:avLst/>
          </a:prstGeom>
          <a:ln>
            <a:noFill/>
          </a:ln>
        </p:spPr>
      </p:pic>
      <p:pic>
        <p:nvPicPr>
          <p:cNvPr id="74" name="Picture 73"/>
          <p:cNvPicPr/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369" y="2621828"/>
            <a:ext cx="758905" cy="742655"/>
          </a:xfrm>
          <a:prstGeom prst="rect">
            <a:avLst/>
          </a:prstGeom>
          <a:ln>
            <a:noFill/>
          </a:ln>
        </p:spPr>
      </p:pic>
      <p:pic>
        <p:nvPicPr>
          <p:cNvPr id="75" name="Picture 74"/>
          <p:cNvPicPr/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376" y="5581672"/>
            <a:ext cx="1568099" cy="307970"/>
          </a:xfrm>
          <a:prstGeom prst="rect">
            <a:avLst/>
          </a:prstGeom>
          <a:ln>
            <a:noFill/>
          </a:ln>
        </p:spPr>
      </p:pic>
      <p:pic>
        <p:nvPicPr>
          <p:cNvPr id="76" name="Picture 75"/>
          <p:cNvPicPr/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514" y="1105165"/>
            <a:ext cx="674655" cy="608429"/>
          </a:xfrm>
          <a:prstGeom prst="rect">
            <a:avLst/>
          </a:prstGeom>
          <a:ln>
            <a:noFill/>
          </a:ln>
        </p:spPr>
      </p:pic>
      <p:pic>
        <p:nvPicPr>
          <p:cNvPr id="77" name="Picture 76"/>
          <p:cNvPicPr/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984" y="2571534"/>
            <a:ext cx="748782" cy="479754"/>
          </a:xfrm>
          <a:prstGeom prst="rect">
            <a:avLst/>
          </a:prstGeom>
          <a:ln>
            <a:noFill/>
          </a:ln>
        </p:spPr>
      </p:pic>
      <p:pic>
        <p:nvPicPr>
          <p:cNvPr id="78" name="Picture 77"/>
          <p:cNvPicPr/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639" y="3848483"/>
            <a:ext cx="829440" cy="663622"/>
          </a:xfrm>
          <a:prstGeom prst="rect">
            <a:avLst/>
          </a:prstGeom>
          <a:ln>
            <a:noFill/>
          </a:ln>
        </p:spPr>
      </p:pic>
      <p:pic>
        <p:nvPicPr>
          <p:cNvPr id="79" name="Picture 78"/>
          <p:cNvPicPr/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782" y="4105506"/>
            <a:ext cx="557096" cy="537233"/>
          </a:xfrm>
          <a:prstGeom prst="rect">
            <a:avLst/>
          </a:prstGeom>
          <a:ln>
            <a:noFill/>
          </a:ln>
        </p:spPr>
      </p:pic>
      <p:pic>
        <p:nvPicPr>
          <p:cNvPr id="80" name="Picture 79"/>
          <p:cNvPicPr/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398" y="4512105"/>
            <a:ext cx="1730721" cy="326912"/>
          </a:xfrm>
          <a:prstGeom prst="rect">
            <a:avLst/>
          </a:prstGeom>
          <a:ln>
            <a:noFill/>
          </a:ln>
        </p:spPr>
      </p:pic>
      <p:pic>
        <p:nvPicPr>
          <p:cNvPr id="81" name="Picture 80"/>
          <p:cNvPicPr/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330" y="4839017"/>
            <a:ext cx="1492992" cy="497716"/>
          </a:xfrm>
          <a:prstGeom prst="rect">
            <a:avLst/>
          </a:prstGeom>
          <a:ln>
            <a:noFill/>
          </a:ln>
        </p:spPr>
      </p:pic>
      <p:pic>
        <p:nvPicPr>
          <p:cNvPr id="82" name="Picture 81"/>
          <p:cNvPicPr/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040" y="1071200"/>
            <a:ext cx="1584100" cy="500656"/>
          </a:xfrm>
          <a:prstGeom prst="rect">
            <a:avLst/>
          </a:prstGeom>
          <a:ln>
            <a:noFill/>
          </a:ln>
        </p:spPr>
      </p:pic>
      <p:pic>
        <p:nvPicPr>
          <p:cNvPr id="83" name="Picture 82"/>
          <p:cNvPicPr/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920" y="3326926"/>
            <a:ext cx="559382" cy="405946"/>
          </a:xfrm>
          <a:prstGeom prst="rect">
            <a:avLst/>
          </a:prstGeom>
          <a:ln>
            <a:noFill/>
          </a:ln>
        </p:spPr>
      </p:pic>
      <p:pic>
        <p:nvPicPr>
          <p:cNvPr id="84" name="Picture 83"/>
          <p:cNvPicPr/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6" y="1703470"/>
            <a:ext cx="799724" cy="663622"/>
          </a:xfrm>
          <a:prstGeom prst="rect">
            <a:avLst/>
          </a:prstGeom>
          <a:ln>
            <a:noFill/>
          </a:ln>
        </p:spPr>
      </p:pic>
      <p:pic>
        <p:nvPicPr>
          <p:cNvPr id="85" name="Picture 84"/>
          <p:cNvPicPr/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4" y="1039848"/>
            <a:ext cx="995328" cy="663622"/>
          </a:xfrm>
          <a:prstGeom prst="rect">
            <a:avLst/>
          </a:prstGeom>
          <a:ln>
            <a:noFill/>
          </a:ln>
        </p:spPr>
      </p:pic>
      <p:pic>
        <p:nvPicPr>
          <p:cNvPr id="86" name="Picture 85"/>
          <p:cNvPicPr/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6392" y="3955277"/>
            <a:ext cx="622080" cy="622145"/>
          </a:xfrm>
          <a:prstGeom prst="rect">
            <a:avLst/>
          </a:prstGeom>
          <a:ln>
            <a:noFill/>
          </a:ln>
        </p:spPr>
      </p:pic>
      <p:pic>
        <p:nvPicPr>
          <p:cNvPr id="87" name="Picture 86"/>
          <p:cNvPicPr/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6" y="3250178"/>
            <a:ext cx="521502" cy="648599"/>
          </a:xfrm>
          <a:prstGeom prst="rect">
            <a:avLst/>
          </a:prstGeom>
          <a:ln>
            <a:noFill/>
          </a:ln>
        </p:spPr>
      </p:pic>
      <p:pic>
        <p:nvPicPr>
          <p:cNvPr id="88" name="Picture 87"/>
          <p:cNvPicPr/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862" y="4622491"/>
            <a:ext cx="555137" cy="575117"/>
          </a:xfrm>
          <a:prstGeom prst="rect">
            <a:avLst/>
          </a:prstGeom>
          <a:ln>
            <a:noFill/>
          </a:ln>
        </p:spPr>
      </p:pic>
      <p:pic>
        <p:nvPicPr>
          <p:cNvPr id="89" name="Picture 88"/>
          <p:cNvPicPr/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020" y="1945470"/>
            <a:ext cx="912384" cy="709017"/>
          </a:xfrm>
          <a:prstGeom prst="rect">
            <a:avLst/>
          </a:prstGeom>
          <a:ln>
            <a:noFill/>
          </a:ln>
        </p:spPr>
      </p:pic>
      <p:pic>
        <p:nvPicPr>
          <p:cNvPr id="90" name="Picture 89"/>
          <p:cNvPicPr/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295" y="1576102"/>
            <a:ext cx="1280734" cy="373287"/>
          </a:xfrm>
          <a:prstGeom prst="rect">
            <a:avLst/>
          </a:prstGeom>
          <a:ln>
            <a:noFill/>
          </a:ln>
        </p:spPr>
      </p:pic>
      <p:pic>
        <p:nvPicPr>
          <p:cNvPr id="91" name="Picture 90"/>
          <p:cNvPicPr/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29" y="4316153"/>
            <a:ext cx="1912610" cy="465058"/>
          </a:xfrm>
          <a:prstGeom prst="rect">
            <a:avLst/>
          </a:prstGeom>
          <a:ln>
            <a:noFill/>
          </a:ln>
        </p:spPr>
      </p:pic>
      <p:pic>
        <p:nvPicPr>
          <p:cNvPr id="92" name="Picture 91"/>
          <p:cNvPicPr/>
          <p:nvPr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65" y="2601253"/>
            <a:ext cx="1477971" cy="666561"/>
          </a:xfrm>
          <a:prstGeom prst="rect">
            <a:avLst/>
          </a:prstGeom>
          <a:ln>
            <a:noFill/>
          </a:ln>
        </p:spPr>
      </p:pic>
      <p:pic>
        <p:nvPicPr>
          <p:cNvPr id="93" name="Picture 92"/>
          <p:cNvPicPr/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462" y="5540196"/>
            <a:ext cx="1775459" cy="580669"/>
          </a:xfrm>
          <a:prstGeom prst="rect">
            <a:avLst/>
          </a:prstGeom>
          <a:ln>
            <a:noFill/>
          </a:ln>
        </p:spPr>
      </p:pic>
      <p:pic>
        <p:nvPicPr>
          <p:cNvPr id="94" name="Picture 93"/>
          <p:cNvPicPr/>
          <p:nvPr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0126" y="4678010"/>
            <a:ext cx="776539" cy="793276"/>
          </a:xfrm>
          <a:prstGeom prst="rect">
            <a:avLst/>
          </a:prstGeom>
          <a:ln>
            <a:noFill/>
          </a:ln>
        </p:spPr>
      </p:pic>
      <p:pic>
        <p:nvPicPr>
          <p:cNvPr id="95" name="Picture 94"/>
          <p:cNvPicPr/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023" y="3503936"/>
            <a:ext cx="912384" cy="709017"/>
          </a:xfrm>
          <a:prstGeom prst="rect">
            <a:avLst/>
          </a:prstGeom>
          <a:ln>
            <a:noFill/>
          </a:ln>
        </p:spPr>
      </p:pic>
      <p:pic>
        <p:nvPicPr>
          <p:cNvPr id="96" name="Picture 95"/>
          <p:cNvPicPr/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479" y="3898777"/>
            <a:ext cx="1254610" cy="633576"/>
          </a:xfrm>
          <a:prstGeom prst="rect">
            <a:avLst/>
          </a:prstGeom>
          <a:ln>
            <a:noFill/>
          </a:ln>
        </p:spPr>
      </p:pic>
      <p:pic>
        <p:nvPicPr>
          <p:cNvPr id="97" name="Picture 96"/>
          <p:cNvPicPr/>
          <p:nvPr/>
        </p:nvPicPr>
        <p:blipFill>
          <a:blip r:embed="rId5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999" y="2737440"/>
            <a:ext cx="605426" cy="706404"/>
          </a:xfrm>
          <a:prstGeom prst="rect">
            <a:avLst/>
          </a:prstGeom>
          <a:ln>
            <a:noFill/>
          </a:ln>
        </p:spPr>
      </p:pic>
      <p:pic>
        <p:nvPicPr>
          <p:cNvPr id="98" name="Picture 97"/>
          <p:cNvPicPr/>
          <p:nvPr/>
        </p:nvPicPr>
        <p:blipFill>
          <a:blip r:embed="rId5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895" y="1010456"/>
            <a:ext cx="1604346" cy="797848"/>
          </a:xfrm>
          <a:prstGeom prst="rect">
            <a:avLst/>
          </a:prstGeom>
          <a:ln>
            <a:noFill/>
          </a:ln>
        </p:spPr>
      </p:pic>
      <p:pic>
        <p:nvPicPr>
          <p:cNvPr id="99" name="Picture 98"/>
          <p:cNvPicPr/>
          <p:nvPr/>
        </p:nvPicPr>
        <p:blipFill>
          <a:blip r:embed="rId6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993" y="2110069"/>
            <a:ext cx="746496" cy="731551"/>
          </a:xfrm>
          <a:prstGeom prst="rect">
            <a:avLst/>
          </a:prstGeom>
          <a:ln>
            <a:noFill/>
          </a:ln>
        </p:spPr>
      </p:pic>
      <p:pic>
        <p:nvPicPr>
          <p:cNvPr id="100" name="Picture 99"/>
          <p:cNvPicPr/>
          <p:nvPr/>
        </p:nvPicPr>
        <p:blipFill>
          <a:blip r:embed="rId6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992" y="5398458"/>
            <a:ext cx="576363" cy="491185"/>
          </a:xfrm>
          <a:prstGeom prst="rect">
            <a:avLst/>
          </a:prstGeom>
          <a:ln>
            <a:noFill/>
          </a:ln>
        </p:spPr>
      </p:pic>
      <p:pic>
        <p:nvPicPr>
          <p:cNvPr id="101" name="Picture 100"/>
          <p:cNvPicPr/>
          <p:nvPr/>
        </p:nvPicPr>
        <p:blipFill>
          <a:blip r:embed="rId6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72" y="4792968"/>
            <a:ext cx="987491" cy="551276"/>
          </a:xfrm>
          <a:prstGeom prst="rect">
            <a:avLst/>
          </a:prstGeom>
          <a:ln>
            <a:noFill/>
          </a:ln>
        </p:spPr>
      </p:pic>
      <p:pic>
        <p:nvPicPr>
          <p:cNvPr id="102" name="Picture 101"/>
          <p:cNvPicPr/>
          <p:nvPr/>
        </p:nvPicPr>
        <p:blipFill>
          <a:blip r:embed="rId6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971" y="3397142"/>
            <a:ext cx="1294122" cy="537886"/>
          </a:xfrm>
          <a:prstGeom prst="rect">
            <a:avLst/>
          </a:prstGeom>
          <a:ln>
            <a:noFill/>
          </a:ln>
        </p:spPr>
      </p:pic>
      <p:pic>
        <p:nvPicPr>
          <p:cNvPr id="103" name="Picture 102"/>
          <p:cNvPicPr/>
          <p:nvPr/>
        </p:nvPicPr>
        <p:blipFill>
          <a:blip r:embed="rId6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650" y="2174406"/>
            <a:ext cx="815725" cy="503921"/>
          </a:xfrm>
          <a:prstGeom prst="rect">
            <a:avLst/>
          </a:prstGeom>
          <a:ln>
            <a:noFill/>
          </a:ln>
        </p:spPr>
      </p:pic>
      <p:pic>
        <p:nvPicPr>
          <p:cNvPr id="104" name="Picture 103"/>
          <p:cNvPicPr/>
          <p:nvPr/>
        </p:nvPicPr>
        <p:blipFill>
          <a:blip r:embed="rId6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78" y="3110727"/>
            <a:ext cx="1280734" cy="456240"/>
          </a:xfrm>
          <a:prstGeom prst="rect">
            <a:avLst/>
          </a:prstGeom>
          <a:ln>
            <a:noFill/>
          </a:ln>
        </p:spPr>
      </p:pic>
      <p:pic>
        <p:nvPicPr>
          <p:cNvPr id="105" name="Picture 104"/>
          <p:cNvPicPr/>
          <p:nvPr/>
        </p:nvPicPr>
        <p:blipFill>
          <a:blip r:embed="rId6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541" y="2538875"/>
            <a:ext cx="746496" cy="735144"/>
          </a:xfrm>
          <a:prstGeom prst="rect">
            <a:avLst/>
          </a:prstGeom>
          <a:ln>
            <a:noFill/>
          </a:ln>
        </p:spPr>
      </p:pic>
      <p:pic>
        <p:nvPicPr>
          <p:cNvPr id="106" name="Picture 105"/>
          <p:cNvPicPr/>
          <p:nvPr/>
        </p:nvPicPr>
        <p:blipFill>
          <a:blip r:embed="rId6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671" y="2645669"/>
            <a:ext cx="912384" cy="574464"/>
          </a:xfrm>
          <a:prstGeom prst="rect">
            <a:avLst/>
          </a:prstGeom>
          <a:ln>
            <a:noFill/>
          </a:ln>
        </p:spPr>
      </p:pic>
      <p:pic>
        <p:nvPicPr>
          <p:cNvPr id="107" name="Picture 106"/>
          <p:cNvPicPr/>
          <p:nvPr/>
        </p:nvPicPr>
        <p:blipFill>
          <a:blip r:embed="rId6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55" y="3721115"/>
            <a:ext cx="1340166" cy="325932"/>
          </a:xfrm>
          <a:prstGeom prst="rect">
            <a:avLst/>
          </a:prstGeom>
          <a:ln>
            <a:noFill/>
          </a:ln>
        </p:spPr>
      </p:pic>
      <p:pic>
        <p:nvPicPr>
          <p:cNvPr id="108" name="Picture 107"/>
          <p:cNvPicPr/>
          <p:nvPr/>
        </p:nvPicPr>
        <p:blipFill>
          <a:blip r:embed="rId6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64" y="6005254"/>
            <a:ext cx="847074" cy="382105"/>
          </a:xfrm>
          <a:prstGeom prst="rect">
            <a:avLst/>
          </a:prstGeom>
          <a:ln>
            <a:noFill/>
          </a:ln>
        </p:spPr>
      </p:pic>
      <p:pic>
        <p:nvPicPr>
          <p:cNvPr id="109" name="Picture 108"/>
          <p:cNvPicPr/>
          <p:nvPr/>
        </p:nvPicPr>
        <p:blipFill>
          <a:blip r:embed="rId7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034" y="4896822"/>
            <a:ext cx="685104" cy="661989"/>
          </a:xfrm>
          <a:prstGeom prst="rect">
            <a:avLst/>
          </a:prstGeom>
          <a:ln>
            <a:noFill/>
          </a:ln>
        </p:spPr>
      </p:pic>
      <p:pic>
        <p:nvPicPr>
          <p:cNvPr id="110" name="Picture 109"/>
          <p:cNvPicPr/>
          <p:nvPr/>
        </p:nvPicPr>
        <p:blipFill>
          <a:blip r:embed="rId71"/>
          <a:stretch>
            <a:fillRect/>
          </a:stretch>
        </p:blipFill>
        <p:spPr>
          <a:xfrm>
            <a:off x="7474103" y="4775006"/>
            <a:ext cx="737353" cy="737430"/>
          </a:xfrm>
          <a:prstGeom prst="rect">
            <a:avLst/>
          </a:prstGeom>
          <a:ln>
            <a:noFill/>
          </a:ln>
        </p:spPr>
      </p:pic>
      <p:pic>
        <p:nvPicPr>
          <p:cNvPr id="111" name="Picture 110"/>
          <p:cNvPicPr/>
          <p:nvPr/>
        </p:nvPicPr>
        <p:blipFill>
          <a:blip r:embed="rId7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144" y="5276315"/>
            <a:ext cx="1645165" cy="267147"/>
          </a:xfrm>
          <a:prstGeom prst="rect">
            <a:avLst/>
          </a:prstGeom>
          <a:ln>
            <a:noFill/>
          </a:ln>
        </p:spPr>
      </p:pic>
      <p:pic>
        <p:nvPicPr>
          <p:cNvPr id="112" name="Picture 111"/>
          <p:cNvPicPr/>
          <p:nvPr/>
        </p:nvPicPr>
        <p:blipFill>
          <a:blip r:embed="rId7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746" y="5013740"/>
            <a:ext cx="664205" cy="659703"/>
          </a:xfrm>
          <a:prstGeom prst="rect">
            <a:avLst/>
          </a:prstGeom>
          <a:ln>
            <a:noFill/>
          </a:ln>
        </p:spPr>
      </p:pic>
      <p:pic>
        <p:nvPicPr>
          <p:cNvPr id="113" name="Picture 112"/>
          <p:cNvPicPr/>
          <p:nvPr/>
        </p:nvPicPr>
        <p:blipFill>
          <a:blip r:embed="rId7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015" y="4114650"/>
            <a:ext cx="1363678" cy="364796"/>
          </a:xfrm>
          <a:prstGeom prst="rect">
            <a:avLst/>
          </a:prstGeom>
          <a:ln>
            <a:noFill/>
          </a:ln>
        </p:spPr>
      </p:pic>
      <p:pic>
        <p:nvPicPr>
          <p:cNvPr id="114" name="Picture 113"/>
          <p:cNvPicPr/>
          <p:nvPr/>
        </p:nvPicPr>
        <p:blipFill>
          <a:blip r:embed="rId7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848" y="3617261"/>
            <a:ext cx="1446622" cy="429460"/>
          </a:xfrm>
          <a:prstGeom prst="rect">
            <a:avLst/>
          </a:prstGeom>
          <a:ln>
            <a:noFill/>
          </a:ln>
        </p:spPr>
      </p:pic>
      <p:pic>
        <p:nvPicPr>
          <p:cNvPr id="115" name="Picture 114"/>
          <p:cNvPicPr/>
          <p:nvPr/>
        </p:nvPicPr>
        <p:blipFill>
          <a:blip r:embed="rId7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184" y="3294594"/>
            <a:ext cx="1179176" cy="248532"/>
          </a:xfrm>
          <a:prstGeom prst="rect">
            <a:avLst/>
          </a:prstGeom>
          <a:ln>
            <a:noFill/>
          </a:ln>
        </p:spPr>
      </p:pic>
      <p:pic>
        <p:nvPicPr>
          <p:cNvPr id="116" name="Picture 115"/>
          <p:cNvPicPr/>
          <p:nvPr/>
        </p:nvPicPr>
        <p:blipFill>
          <a:blip r:embed="rId7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169" y="1493149"/>
            <a:ext cx="1114846" cy="541479"/>
          </a:xfrm>
          <a:prstGeom prst="rect">
            <a:avLst/>
          </a:prstGeom>
          <a:ln>
            <a:noFill/>
          </a:ln>
        </p:spPr>
      </p:pic>
      <p:pic>
        <p:nvPicPr>
          <p:cNvPr id="117" name="Picture 116"/>
          <p:cNvPicPr/>
          <p:nvPr/>
        </p:nvPicPr>
        <p:blipFill>
          <a:blip r:embed="rId7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320" y="4313541"/>
            <a:ext cx="842502" cy="846510"/>
          </a:xfrm>
          <a:prstGeom prst="rect">
            <a:avLst/>
          </a:prstGeom>
          <a:ln>
            <a:noFill/>
          </a:ln>
        </p:spPr>
      </p:pic>
      <p:pic>
        <p:nvPicPr>
          <p:cNvPr id="118" name="Picture 117"/>
          <p:cNvPicPr/>
          <p:nvPr/>
        </p:nvPicPr>
        <p:blipFill>
          <a:blip r:embed="rId7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023" y="6171159"/>
            <a:ext cx="1385230" cy="7220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62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Advanced LIGO ‘Test </a:t>
            </a:r>
            <a:r>
              <a:rPr lang="en-US" sz="3200" dirty="0"/>
              <a:t>Mass’ Mirrors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902" y="1120756"/>
            <a:ext cx="4972505" cy="4525963"/>
          </a:xfrm>
        </p:spPr>
        <p:txBody>
          <a:bodyPr/>
          <a:lstStyle/>
          <a:p>
            <a:r>
              <a:rPr lang="en-US" sz="1800" b="1" i="1" u="sng" dirty="0" smtClean="0">
                <a:solidFill>
                  <a:srgbClr val="000000"/>
                </a:solidFill>
              </a:rPr>
              <a:t>Truly the ‘crown jewels’ of the detector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Physical specifications: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Ultra-pure, ultra-homogeneous fused silica 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340 </a:t>
            </a:r>
            <a:r>
              <a:rPr lang="en-US" sz="1400" dirty="0">
                <a:solidFill>
                  <a:srgbClr val="000000"/>
                </a:solidFill>
              </a:rPr>
              <a:t>mm </a:t>
            </a:r>
            <a:r>
              <a:rPr lang="en-US" sz="1400" dirty="0" smtClean="0">
                <a:solidFill>
                  <a:srgbClr val="000000"/>
                </a:solidFill>
              </a:rPr>
              <a:t>diameter, </a:t>
            </a:r>
            <a:r>
              <a:rPr lang="en-US" sz="1400" dirty="0">
                <a:solidFill>
                  <a:srgbClr val="000000"/>
                </a:solidFill>
              </a:rPr>
              <a:t>200 mm </a:t>
            </a:r>
            <a:r>
              <a:rPr lang="en-US" sz="1400" dirty="0" smtClean="0">
                <a:solidFill>
                  <a:srgbClr val="000000"/>
                </a:solidFill>
              </a:rPr>
              <a:t>thick, 40 kg mass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Surface figure: super-polish followed by ion beam ‘spot’ polish</a:t>
            </a:r>
          </a:p>
          <a:p>
            <a:pPr lvl="1"/>
            <a:r>
              <a:rPr lang="en-US" sz="1600" b="1" i="1" dirty="0" smtClean="0">
                <a:solidFill>
                  <a:srgbClr val="000000"/>
                </a:solidFill>
              </a:rPr>
              <a:t>&lt; 0.15 nm RMS deviation from sphere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Coatings: TiO</a:t>
            </a:r>
            <a:r>
              <a:rPr lang="en-US" sz="1800" baseline="-25000" dirty="0" smtClean="0">
                <a:solidFill>
                  <a:srgbClr val="000000"/>
                </a:solidFill>
              </a:rPr>
              <a:t>2</a:t>
            </a:r>
            <a:r>
              <a:rPr lang="en-US" sz="1800" dirty="0" smtClean="0">
                <a:solidFill>
                  <a:srgbClr val="000000"/>
                </a:solidFill>
              </a:rPr>
              <a:t>-doped Ta</a:t>
            </a:r>
            <a:r>
              <a:rPr lang="en-US" sz="1800" baseline="-25000" dirty="0" smtClean="0">
                <a:solidFill>
                  <a:srgbClr val="000000"/>
                </a:solidFill>
              </a:rPr>
              <a:t>2</a:t>
            </a:r>
            <a:r>
              <a:rPr lang="en-US" sz="1800" dirty="0" smtClean="0">
                <a:solidFill>
                  <a:srgbClr val="000000"/>
                </a:solidFill>
              </a:rPr>
              <a:t>O</a:t>
            </a:r>
            <a:r>
              <a:rPr lang="en-US" sz="1800" baseline="-25000" dirty="0" smtClean="0">
                <a:solidFill>
                  <a:srgbClr val="000000"/>
                </a:solidFill>
              </a:rPr>
              <a:t>5</a:t>
            </a:r>
            <a:r>
              <a:rPr lang="en-US" sz="1800" dirty="0" smtClean="0">
                <a:solidFill>
                  <a:srgbClr val="000000"/>
                </a:solidFill>
              </a:rPr>
              <a:t>/SiO</a:t>
            </a:r>
            <a:r>
              <a:rPr lang="en-US" sz="1800" baseline="-25000" dirty="0" smtClean="0">
                <a:solidFill>
                  <a:srgbClr val="000000"/>
                </a:solidFill>
              </a:rPr>
              <a:t>2</a:t>
            </a:r>
            <a:endParaRPr lang="en-US" sz="1800" dirty="0" smtClean="0">
              <a:solidFill>
                <a:srgbClr val="000000"/>
              </a:solidFill>
            </a:endParaRP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Reflectivity depends upon type of mirror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Ultralow absorption (&lt; 0.5 ppm)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243" y="4020191"/>
            <a:ext cx="5068257" cy="2524548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9746" y="1233904"/>
            <a:ext cx="2255253" cy="195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TM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2750" y="3362827"/>
            <a:ext cx="2688650" cy="303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5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 bwMode="auto">
          <a:xfrm>
            <a:off x="484188" y="1312863"/>
            <a:ext cx="8229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Monotype Sorts" charset="0"/>
              <a:buNone/>
            </a:pPr>
            <a: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Thanks to:</a:t>
            </a:r>
          </a:p>
          <a:p>
            <a:pPr marL="0" indent="0">
              <a:buFont typeface="Monotype Sorts" charset="0"/>
              <a:buNone/>
            </a:pP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  <a:hlinkClick r:id="rId2"/>
              </a:rPr>
              <a:t>ligo.caltech.edu</a:t>
            </a: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					</a:t>
            </a:r>
            <a:endParaRPr lang="en-US" dirty="0" smtClean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  <a:hlinkClick r:id="rId3"/>
            </a:endParaRPr>
          </a:p>
          <a:p>
            <a:pPr marL="0" indent="0">
              <a:buFont typeface="Monotype Sorts" charset="0"/>
              <a:buNone/>
            </a:pPr>
            <a:endParaRPr lang="en-US" dirty="0" smtClean="0">
              <a:solidFill>
                <a:schemeClr val="tx2"/>
              </a:solidFill>
              <a:latin typeface="Helvetica" charset="0"/>
              <a:ea typeface="ＭＳ Ｐゴシック" charset="0"/>
              <a:hlinkClick r:id=""/>
            </a:endParaRPr>
          </a:p>
          <a:p>
            <a:pPr marL="0" indent="0">
              <a:buFont typeface="Monotype Sorts" charset="0"/>
              <a:buNone/>
            </a:pPr>
            <a:endParaRPr lang="en-US" dirty="0" smtClean="0">
              <a:solidFill>
                <a:schemeClr val="tx2"/>
              </a:solidFill>
              <a:latin typeface="Helvetica" charset="0"/>
              <a:ea typeface="ＭＳ Ｐゴシック" charset="0"/>
              <a:hlinkClick r:id=""/>
            </a:endParaRPr>
          </a:p>
          <a:p>
            <a:pPr marL="0" indent="0">
              <a:buFont typeface="Monotype Sorts" charset="0"/>
              <a:buNone/>
            </a:pP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  <a:hlinkClick r:id="rId3"/>
            </a:endParaRPr>
          </a:p>
          <a:p>
            <a:pPr marL="0" indent="0">
              <a:buFont typeface="Monotype Sorts" charset="0"/>
              <a:buNone/>
            </a:pPr>
            <a:r>
              <a:rPr lang="en-US" dirty="0" smtClean="0">
                <a:solidFill>
                  <a:schemeClr val="tx2"/>
                </a:solidFill>
                <a:latin typeface="Helvetica" charset="0"/>
                <a:ea typeface="ＭＳ Ｐゴシック" charset="0"/>
                <a:hlinkClick r:id="rId3"/>
              </a:rPr>
              <a:t>www.ligo.org</a:t>
            </a: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Support: National Science Foundation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683375" y="6203950"/>
            <a:ext cx="1905000" cy="457200"/>
          </a:xfrm>
        </p:spPr>
        <p:txBody>
          <a:bodyPr/>
          <a:lstStyle/>
          <a:p>
            <a:pPr>
              <a:defRPr/>
            </a:pPr>
            <a:fld id="{C8D0F269-3A6D-F844-92E8-E20FFA8ACC46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6246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5558" y="4467320"/>
            <a:ext cx="1526764" cy="153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884" y="3086530"/>
            <a:ext cx="7853362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119" y="4229180"/>
            <a:ext cx="17145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ligo-group010416_bv0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455" y="2465143"/>
            <a:ext cx="1717260" cy="1144839"/>
          </a:xfrm>
          <a:prstGeom prst="rect">
            <a:avLst/>
          </a:prstGeom>
        </p:spPr>
      </p:pic>
      <p:pic>
        <p:nvPicPr>
          <p:cNvPr id="8" name="Picture 7" descr="composite_LLO_staff_4k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107" y="1137119"/>
            <a:ext cx="1871858" cy="1247905"/>
          </a:xfrm>
          <a:prstGeom prst="rect">
            <a:avLst/>
          </a:prstGeom>
        </p:spPr>
      </p:pic>
      <p:pic>
        <p:nvPicPr>
          <p:cNvPr id="14" name="Picture 13" descr="lho_group_021016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010" y="1128202"/>
            <a:ext cx="1900808" cy="12672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21376" y="1120521"/>
            <a:ext cx="19732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LIGO Livingston Observatory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22408" y="1181618"/>
            <a:ext cx="18164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LIGO Hanford Observatory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2841751" y="2393441"/>
            <a:ext cx="997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LIGO Caltech 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8524" y="3375857"/>
            <a:ext cx="7545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114FFB"/>
                </a:solidFill>
              </a:rPr>
              <a:t>LIGO MIT</a:t>
            </a:r>
            <a:endParaRPr lang="en-US" sz="1000" dirty="0">
              <a:solidFill>
                <a:srgbClr val="114FFB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200802" y="4216922"/>
            <a:ext cx="3391399" cy="1593630"/>
            <a:chOff x="3971115" y="4174975"/>
            <a:chExt cx="3391399" cy="1593630"/>
          </a:xfrm>
        </p:grpSpPr>
        <p:grpSp>
          <p:nvGrpSpPr>
            <p:cNvPr id="15" name="Group 14"/>
            <p:cNvGrpSpPr/>
            <p:nvPr/>
          </p:nvGrpSpPr>
          <p:grpSpPr>
            <a:xfrm>
              <a:off x="3971115" y="4174975"/>
              <a:ext cx="3391399" cy="1593630"/>
              <a:chOff x="3273876" y="4008972"/>
              <a:chExt cx="3391399" cy="159363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73876" y="4047184"/>
                <a:ext cx="3179060" cy="1515383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 bwMode="auto">
              <a:xfrm>
                <a:off x="6316655" y="4008972"/>
                <a:ext cx="348620" cy="159363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081512" y="4272272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00"/>
                  </a:solidFill>
                </a:rPr>
                <a:t>LSC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799" y="2418912"/>
            <a:ext cx="1491807" cy="139276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287167" y="2988839"/>
            <a:ext cx="997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LIGO Caltech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70425" y="1590439"/>
            <a:ext cx="1468596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Mike </a:t>
            </a:r>
            <a:r>
              <a:rPr lang="en-US" dirty="0" err="1" smtClean="0">
                <a:solidFill>
                  <a:srgbClr val="000000"/>
                </a:solidFill>
              </a:rPr>
              <a:t>Zucker</a:t>
            </a:r>
            <a:r>
              <a:rPr lang="en-US" dirty="0" smtClean="0">
                <a:solidFill>
                  <a:srgbClr val="000000"/>
                </a:solidFill>
              </a:rPr>
              <a:t>,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Peter Fritschel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Terra Hardwick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Sheila Rowan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Marty </a:t>
            </a:r>
            <a:r>
              <a:rPr lang="en-US" dirty="0" err="1" smtClean="0">
                <a:solidFill>
                  <a:srgbClr val="000000"/>
                </a:solidFill>
              </a:rPr>
              <a:t>Fejer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Rana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Adhikari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Salvo Vitale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Matt Evans</a:t>
            </a:r>
          </a:p>
        </p:txBody>
      </p:sp>
    </p:spTree>
    <p:extLst>
      <p:ext uri="{BB962C8B-B14F-4D97-AF65-F5344CB8AC3E}">
        <p14:creationId xmlns:p14="http://schemas.microsoft.com/office/powerpoint/2010/main" val="35334541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sz="3200" dirty="0" smtClean="0"/>
              <a:t>Advanced LIGO Suspensions:</a:t>
            </a:r>
            <a:br>
              <a:rPr lang="en-US" sz="3200" dirty="0" smtClean="0"/>
            </a:br>
            <a:r>
              <a:rPr lang="en-US" sz="3200" dirty="0" smtClean="0"/>
              <a:t>A Tour-de-Force in Engineering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169" y="2073884"/>
            <a:ext cx="3725723" cy="2913174"/>
          </a:xfrm>
          <a:prstGeom prst="rect">
            <a:avLst/>
          </a:prstGeom>
        </p:spPr>
      </p:pic>
      <p:pic>
        <p:nvPicPr>
          <p:cNvPr id="7" name="Picture 6" descr="SUS-cqg507871f8_h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4079"/>
            <a:ext cx="5316042" cy="3580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338" y="1199835"/>
            <a:ext cx="2722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i="1" u="sng" dirty="0" smtClean="0">
                <a:solidFill>
                  <a:srgbClr val="000000"/>
                </a:solidFill>
              </a:rPr>
              <a:t>Force </a:t>
            </a:r>
            <a:r>
              <a:rPr lang="en-US" sz="1800" i="1" u="sng" dirty="0" smtClean="0">
                <a:solidFill>
                  <a:srgbClr val="000000"/>
                </a:solidFill>
                <a:sym typeface="Wingdings"/>
              </a:rPr>
              <a:t> Displacement </a:t>
            </a:r>
          </a:p>
          <a:p>
            <a:pPr algn="ctr"/>
            <a:r>
              <a:rPr lang="en-US" sz="1800" i="1" u="sng" dirty="0" smtClean="0">
                <a:solidFill>
                  <a:srgbClr val="000000"/>
                </a:solidFill>
                <a:sym typeface="Wingdings"/>
              </a:rPr>
              <a:t>Transfer Function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  <a:sym typeface="Wingdings"/>
              </a:rPr>
              <a:t>Model vs. Measured 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9" name="Picture 8" descr="ITM_weld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1343" y="5350001"/>
            <a:ext cx="1332640" cy="99996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76"/>
          <a:stretch>
            <a:fillRect/>
          </a:stretch>
        </p:blipFill>
        <p:spPr bwMode="auto">
          <a:xfrm>
            <a:off x="5429190" y="5324058"/>
            <a:ext cx="1538097" cy="102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70" y="1187582"/>
            <a:ext cx="1074117" cy="1419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756" y="1657915"/>
            <a:ext cx="1295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Concept: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2762734"/>
            <a:ext cx="2165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Implementation:</a:t>
            </a:r>
            <a:endParaRPr lang="en-US" sz="2000" dirty="0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864" y="1485677"/>
            <a:ext cx="2689051" cy="94828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 bwMode="auto">
          <a:xfrm flipV="1">
            <a:off x="0" y="2716156"/>
            <a:ext cx="5326773" cy="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ys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5303254" y="1128792"/>
            <a:ext cx="1" cy="41036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ys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5326308" y="5196691"/>
            <a:ext cx="3817692" cy="4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ys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5714817" y="633769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Upper ‘ear’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07730" y="6337242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Lower ‘ear’</a:t>
            </a:r>
          </a:p>
        </p:txBody>
      </p:sp>
    </p:spTree>
    <p:extLst>
      <p:ext uri="{BB962C8B-B14F-4D97-AF65-F5344CB8AC3E}">
        <p14:creationId xmlns:p14="http://schemas.microsoft.com/office/powerpoint/2010/main" val="2240627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sz="3600" i="1" dirty="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Advanced LIGO: </a:t>
            </a:r>
          </a:p>
          <a:p>
            <a:pPr marL="0" indent="0" algn="ctr">
              <a:buNone/>
            </a:pPr>
            <a:r>
              <a:rPr lang="en-US" sz="3600" i="1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Current </a:t>
            </a: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Status</a:t>
            </a:r>
            <a:endParaRPr lang="en-US" sz="3600" i="1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FB9B027-EB77-9849-9E2C-8D7A6A6D877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70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H1, L1 Uptime Dashboard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136" y="1130498"/>
            <a:ext cx="3306887" cy="3279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438" y="4256810"/>
            <a:ext cx="3098532" cy="23257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98" y="1172365"/>
            <a:ext cx="3321286" cy="3185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31" y="4316423"/>
            <a:ext cx="2913838" cy="230431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 bwMode="auto">
          <a:xfrm>
            <a:off x="4423728" y="1297976"/>
            <a:ext cx="0" cy="542045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2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153504" y="1186324"/>
            <a:ext cx="1843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Hanford H1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98464" y="1129374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Livingston L1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12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center}&#10;\begin{eqnarray*}&#10;\langle(\Delta \hat{X}_1)^2 \rangle\, \langle (\Delta \hat{X}_2)^2\rangle \ge 1 &#10;\end{eqnarray*}&#10;\end{center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42"/>
  <p:tag name="BOXHEIGHT" val="302"/>
  <p:tag name="BOXFONT" val="10"/>
  <p:tag name="BOXWRAP" val="False"/>
  <p:tag name="WORKAROUNDTRANSPARENCYBUG" val="False"/>
  <p:tag name="ALLOWFONTSUBSTITUTION" val="False"/>
  <p:tag name="BITMAPFORMAT" val="pngmono"/>
  <p:tag name="ORIGWIDTH" val="231"/>
  <p:tag name="PICTUREFILESIZE" val="141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center}&#10;\begin{eqnarray*}&#10;\langle(\Delta \hat{X}_1)^2 \rangle\, \langle (\Delta \hat{X}_2)^2\rangle \ge 1 &#10;\end{eqnarray*}&#10;\end{center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42"/>
  <p:tag name="BOXHEIGHT" val="302"/>
  <p:tag name="BOXFONT" val="10"/>
  <p:tag name="BOXWRAP" val="False"/>
  <p:tag name="WORKAROUNDTRANSPARENCYBUG" val="False"/>
  <p:tag name="ALLOWFONTSUBSTITUTION" val="False"/>
  <p:tag name="BITMAPFORMAT" val="pngmono"/>
  <p:tag name="ORIGWIDTH" val="231"/>
  <p:tag name="PICTUREFILESIZE" val="141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center}&#10;\begin{eqnarray*}&#10;\langle(\Delta \hat{X}_1)^2 \rangle\, \langle (\Delta \hat{X}_2)^2\rangle \ge 1 &#10;\end{eqnarray*}&#10;\end{center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42"/>
  <p:tag name="BOXHEIGHT" val="302"/>
  <p:tag name="BOXFONT" val="10"/>
  <p:tag name="BOXWRAP" val="False"/>
  <p:tag name="WORKAROUNDTRANSPARENCYBUG" val="False"/>
  <p:tag name="ALLOWFONTSUBSTITUTION" val="False"/>
  <p:tag name="BITMAPFORMAT" val="pngmono"/>
  <p:tag name="ORIGWIDTH" val="231"/>
  <p:tag name="PICTUREFILESIZE" val="14174"/>
</p:tagLst>
</file>

<file path=ppt/theme/theme1.xml><?xml version="1.0" encoding="utf-8"?>
<a:theme xmlns:a="http://schemas.openxmlformats.org/drawingml/2006/main" name="Default Design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Default Design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81515</TotalTime>
  <Words>3646</Words>
  <Application>Microsoft Macintosh PowerPoint</Application>
  <PresentationFormat>On-screen Show (4:3)</PresentationFormat>
  <Paragraphs>745</Paragraphs>
  <Slides>60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3" baseType="lpstr">
      <vt:lpstr>Default Design</vt:lpstr>
      <vt:lpstr>Photo Editor Photo</vt:lpstr>
      <vt:lpstr>Equation</vt:lpstr>
      <vt:lpstr>PowerPoint Presentation</vt:lpstr>
      <vt:lpstr>The Next Hour</vt:lpstr>
      <vt:lpstr>The Advanced LIGO Interferometer</vt:lpstr>
      <vt:lpstr>The Advanced LIGO Interferometers</vt:lpstr>
      <vt:lpstr>The Advanced LIGO Interferometers</vt:lpstr>
      <vt:lpstr>Advanced LIGO ‘Test Mass’ Mirrors</vt:lpstr>
      <vt:lpstr>Advanced LIGO Suspensions: A Tour-de-Force in Engineering</vt:lpstr>
      <vt:lpstr>PowerPoint Presentation</vt:lpstr>
      <vt:lpstr>H1, L1 Uptime Dashboard</vt:lpstr>
      <vt:lpstr>LIGO Network Duty Factor</vt:lpstr>
      <vt:lpstr>Comparison of Strain  Sensitivity: O1 vs. O2</vt:lpstr>
      <vt:lpstr>Binary Neutron Star Inspiral Range</vt:lpstr>
      <vt:lpstr>Binary Neutron Star Inspiral Range</vt:lpstr>
      <vt:lpstr>Nonetheless, LIGO is an Observatory!</vt:lpstr>
      <vt:lpstr>The Newest Black Hole Merger</vt:lpstr>
      <vt:lpstr>ADVANCED VIRGO</vt:lpstr>
      <vt:lpstr>Virgo pathway to O2</vt:lpstr>
      <vt:lpstr>PowerPoint Presentation</vt:lpstr>
      <vt:lpstr>Roadmap to  Design Sensitivity for Advanced LIGO </vt:lpstr>
      <vt:lpstr>PowerPoint Presentation</vt:lpstr>
      <vt:lpstr>PowerPoint Presentation</vt:lpstr>
      <vt:lpstr>PowerPoint Presentation</vt:lpstr>
      <vt:lpstr>‘Rogues Gallery’ of Possible Noises</vt:lpstr>
      <vt:lpstr>‘Rogues Gallery’ of Possible Noises</vt:lpstr>
      <vt:lpstr>Major H1, L1  Work Planned for post-O2</vt:lpstr>
      <vt:lpstr>The Road to O3 ‘Late aLIGO’</vt:lpstr>
      <vt:lpstr>Problems with High Laser Power: Parametric Instability</vt:lpstr>
      <vt:lpstr>Passive Damping of  Parametric Instabilities</vt:lpstr>
      <vt:lpstr>Active Damping  of Parametric Instabilities</vt:lpstr>
      <vt:lpstr>H1’s ITM-X: Excess Absorption</vt:lpstr>
      <vt:lpstr>Quantum Engineering  ‘Squeezed’ Light for O3</vt:lpstr>
      <vt:lpstr>Quantum Engineering  ‘Squeezed’ Light for O3</vt:lpstr>
      <vt:lpstr>Quantum Engineering  ‘Squeezed’ Light for O3</vt:lpstr>
      <vt:lpstr>Squeezed Light Sensitivity Improvement </vt:lpstr>
      <vt:lpstr>Annular End Reaction Masses</vt:lpstr>
      <vt:lpstr>PowerPoint Presentation</vt:lpstr>
      <vt:lpstr>PowerPoint Presentation</vt:lpstr>
      <vt:lpstr>A+: a Mid-Life Enhancement for  Advanced LIGO </vt:lpstr>
      <vt:lpstr>Why A+? </vt:lpstr>
      <vt:lpstr>PowerPoint Presentation</vt:lpstr>
      <vt:lpstr>Summary of Major A+ Upgrades</vt:lpstr>
      <vt:lpstr>Summary of Major A+ Upgrades</vt:lpstr>
      <vt:lpstr>What can be improved? aLIGO limiting noise at full power</vt:lpstr>
      <vt:lpstr>..plus squeezing with  ~100m scale filter cavity</vt:lpstr>
      <vt:lpstr>..plus coating thermal noise reduction </vt:lpstr>
      <vt:lpstr>Challenge: Thermal Noise in Optical Coatings</vt:lpstr>
      <vt:lpstr>PowerPoint Presentation</vt:lpstr>
      <vt:lpstr>PowerPoint Presentation</vt:lpstr>
      <vt:lpstr>LIGO Voyager:  Fully Exploiting the Current LIGO Facilities</vt:lpstr>
      <vt:lpstr>Einstein Telescope, Cosmic Explorer:  New Observatories</vt:lpstr>
      <vt:lpstr> How to Get From Here to There?  GWIC (Gravitational Wave International Committee)</vt:lpstr>
      <vt:lpstr>Who is GWIC?</vt:lpstr>
      <vt:lpstr>GWIC’s role in coordinating 3G detector development </vt:lpstr>
      <vt:lpstr>Membership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Acknowledgments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sanders</dc:creator>
  <cp:lastModifiedBy>David Reitze</cp:lastModifiedBy>
  <cp:revision>917</cp:revision>
  <cp:lastPrinted>2012-04-03T00:46:49Z</cp:lastPrinted>
  <dcterms:created xsi:type="dcterms:W3CDTF">2001-01-17T17:06:57Z</dcterms:created>
  <dcterms:modified xsi:type="dcterms:W3CDTF">2017-07-04T10:00:48Z</dcterms:modified>
</cp:coreProperties>
</file>